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21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15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4C8A8-0B53-4CCE-A3A6-EBF35EB80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E8EC6-0927-4A54-A75E-71012C2B7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9E95B-BBF8-420E-B132-EAFBF613E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F867D-3A6F-42FE-8B99-4752B2A83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E0608B-898F-448A-B16F-18C0CD657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D16FF7-498D-45B9-A9C0-92245E3E3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91AD34-ABA2-47EE-9070-7231E63D4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D1E973-EC06-43D7-9135-2D580A49A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1A8998-C0B6-4997-B6CA-85E21BE0E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D6E9E-C445-47EE-941D-1DE04A9E0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DB9FE-0CE8-486C-A28F-01841CEA5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209" r:id="rId2"/>
    <p:sldLayoutId id="2147485210" r:id="rId3"/>
    <p:sldLayoutId id="2147485211" r:id="rId4"/>
    <p:sldLayoutId id="2147485212" r:id="rId5"/>
    <p:sldLayoutId id="2147485213" r:id="rId6"/>
    <p:sldLayoutId id="2147485214" r:id="rId7"/>
    <p:sldLayoutId id="2147485215" r:id="rId8"/>
    <p:sldLayoutId id="2147485216" r:id="rId9"/>
    <p:sldLayoutId id="2147485217" r:id="rId10"/>
    <p:sldLayoutId id="214748521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20" Type="http://schemas.openxmlformats.org/officeDocument/2006/relationships/tags" Target="../tags/tag198.xml" /><Relationship Id="rId21" Type="http://schemas.openxmlformats.org/officeDocument/2006/relationships/tags" Target="../tags/tag199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22" Type="http://schemas.openxmlformats.org/officeDocument/2006/relationships/tags" Target="../tags/tag239.xml" /><Relationship Id="rId23" Type="http://schemas.openxmlformats.org/officeDocument/2006/relationships/tags" Target="../tags/tag240.xml" /><Relationship Id="rId24" Type="http://schemas.openxmlformats.org/officeDocument/2006/relationships/tags" Target="../tags/tag241.xml" /><Relationship Id="rId25" Type="http://schemas.openxmlformats.org/officeDocument/2006/relationships/tags" Target="../tags/tag242.xml" /><Relationship Id="rId26" Type="http://schemas.openxmlformats.org/officeDocument/2006/relationships/tags" Target="../tags/tag243.xml" /><Relationship Id="rId27" Type="http://schemas.openxmlformats.org/officeDocument/2006/relationships/tags" Target="../tags/tag244.xml" /><Relationship Id="rId28" Type="http://schemas.openxmlformats.org/officeDocument/2006/relationships/tags" Target="../tags/tag245.xml" /><Relationship Id="rId29" Type="http://schemas.openxmlformats.org/officeDocument/2006/relationships/tags" Target="../tags/tag246.xml" /><Relationship Id="rId3" Type="http://schemas.openxmlformats.org/officeDocument/2006/relationships/tags" Target="../tags/tag220.xml" /><Relationship Id="rId30" Type="http://schemas.openxmlformats.org/officeDocument/2006/relationships/tags" Target="../tags/tag247.xml" /><Relationship Id="rId31" Type="http://schemas.openxmlformats.org/officeDocument/2006/relationships/tags" Target="../tags/tag248.xml" /><Relationship Id="rId32" Type="http://schemas.openxmlformats.org/officeDocument/2006/relationships/tags" Target="../tags/tag249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tags" Target="../tags/tag263.xml" /><Relationship Id="rId16" Type="http://schemas.openxmlformats.org/officeDocument/2006/relationships/tags" Target="../tags/tag264.xml" /><Relationship Id="rId17" Type="http://schemas.openxmlformats.org/officeDocument/2006/relationships/tags" Target="../tags/tag265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1.xml" /><Relationship Id="rId11" Type="http://schemas.openxmlformats.org/officeDocument/2006/relationships/tags" Target="../tags/tag282.xml" /><Relationship Id="rId12" Type="http://schemas.openxmlformats.org/officeDocument/2006/relationships/tags" Target="../tags/tag283.xml" /><Relationship Id="rId13" Type="http://schemas.openxmlformats.org/officeDocument/2006/relationships/tags" Target="../tags/tag284.xml" /><Relationship Id="rId14" Type="http://schemas.openxmlformats.org/officeDocument/2006/relationships/tags" Target="../tags/tag285.xml" /><Relationship Id="rId15" Type="http://schemas.openxmlformats.org/officeDocument/2006/relationships/tags" Target="../tags/tag286.xml" /><Relationship Id="rId16" Type="http://schemas.openxmlformats.org/officeDocument/2006/relationships/tags" Target="../tags/tag287.xml" /><Relationship Id="rId17" Type="http://schemas.openxmlformats.org/officeDocument/2006/relationships/tags" Target="../tags/tag288.xml" /><Relationship Id="rId18" Type="http://schemas.openxmlformats.org/officeDocument/2006/relationships/tags" Target="../tags/tag289.xml" /><Relationship Id="rId19" Type="http://schemas.openxmlformats.org/officeDocument/2006/relationships/tags" Target="../tags/tag290.xml" /><Relationship Id="rId2" Type="http://schemas.openxmlformats.org/officeDocument/2006/relationships/tags" Target="../tags/tag273.xml" /><Relationship Id="rId20" Type="http://schemas.openxmlformats.org/officeDocument/2006/relationships/tags" Target="../tags/tag291.xml" /><Relationship Id="rId21" Type="http://schemas.openxmlformats.org/officeDocument/2006/relationships/tags" Target="../tags/tag292.xml" /><Relationship Id="rId22" Type="http://schemas.openxmlformats.org/officeDocument/2006/relationships/tags" Target="../tags/tag293.xml" /><Relationship Id="rId23" Type="http://schemas.openxmlformats.org/officeDocument/2006/relationships/tags" Target="../tags/tag294.xml" /><Relationship Id="rId24" Type="http://schemas.openxmlformats.org/officeDocument/2006/relationships/tags" Target="../tags/tag295.xml" /><Relationship Id="rId25" Type="http://schemas.openxmlformats.org/officeDocument/2006/relationships/tags" Target="../tags/tag296.xml" /><Relationship Id="rId26" Type="http://schemas.openxmlformats.org/officeDocument/2006/relationships/tags" Target="../tags/tag297.xml" /><Relationship Id="rId27" Type="http://schemas.openxmlformats.org/officeDocument/2006/relationships/tags" Target="../tags/tag298.xml" /><Relationship Id="rId28" Type="http://schemas.openxmlformats.org/officeDocument/2006/relationships/tags" Target="../tags/tag299.xml" /><Relationship Id="rId29" Type="http://schemas.openxmlformats.org/officeDocument/2006/relationships/tags" Target="../tags/tag300.xml" /><Relationship Id="rId3" Type="http://schemas.openxmlformats.org/officeDocument/2006/relationships/tags" Target="../tags/tag274.xml" /><Relationship Id="rId30" Type="http://schemas.openxmlformats.org/officeDocument/2006/relationships/tags" Target="../tags/tag301.xml" /><Relationship Id="rId31" Type="http://schemas.openxmlformats.org/officeDocument/2006/relationships/tags" Target="../tags/tag302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tags" Target="../tags/tag278.xml" /><Relationship Id="rId8" Type="http://schemas.openxmlformats.org/officeDocument/2006/relationships/tags" Target="../tags/tag279.xml" /><Relationship Id="rId9" Type="http://schemas.openxmlformats.org/officeDocument/2006/relationships/tags" Target="../tags/tag28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1.xml" /><Relationship Id="rId11" Type="http://schemas.openxmlformats.org/officeDocument/2006/relationships/tags" Target="../tags/tag312.xml" /><Relationship Id="rId12" Type="http://schemas.openxmlformats.org/officeDocument/2006/relationships/tags" Target="../tags/tag313.xml" /><Relationship Id="rId13" Type="http://schemas.openxmlformats.org/officeDocument/2006/relationships/tags" Target="../tags/tag314.xml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tags" Target="../tags/tag31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25044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调讲音标AIAY PPT课件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课件介绍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调讲音标AIAY与英语学习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调讲音标AIAY与教师教学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音标基础知识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调讲音标AIAY介绍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课件介绍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课件背景</a:t>
            </a:r>
            <a:endParaRPr lang="zh-CN" altLang="en-US"/>
          </a:p>
        </p:txBody>
      </p:sp>
      <p:sp>
        <p:nvSpPr>
          <p:cNvPr id="104906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课件内容涵盖了英语音标的发音、拼写、含义等各个方面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调讲音标AIAY PPT课件是为了帮助学习者更好地掌握英语发音而设计的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课件采用了生动有趣的动画和游戏，增加了学习的趣味性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课件还提供了丰富的练习和测试，帮助学习者巩固所学知识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课件目的</a:t>
            </a:r>
            <a:endParaRPr lang="zh-CN" altLang="en-US"/>
          </a:p>
        </p:txBody>
      </p:sp>
      <p:sp>
        <p:nvSpPr>
          <p:cNvPr id="104912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4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4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4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提高学生对音标学习的兴趣和积极性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培养学生的自主学习能力，方便随时随地学习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辅助教师进行教学，提高教学质量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帮助学生掌握正确的音标发音方法和技巧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适用人群</a:t>
            </a:r>
            <a:endParaRPr lang="zh-CN" altLang="en-US"/>
          </a:p>
        </p:txBody>
      </p:sp>
      <p:sp>
        <p:nvSpPr>
          <p:cNvPr id="1049218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英语初学者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224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音标学习者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230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语音矫正需求者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236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英语教师和学习者需要提高语音水平的群体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课件特点</a:t>
            </a:r>
            <a:endParaRPr lang="zh-CN" altLang="en-US"/>
          </a:p>
        </p:txBody>
      </p:sp>
      <p:sp>
        <p:nvSpPr>
          <p:cNvPr id="10492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内容全面：涵盖音标AIAY的所有知识点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互动性强：设有问答、练习等环节，提高学习效果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实用性强：适用于英语初学者和教师使用，提高英语发音准确性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生动有趣：采用动画、图片、音频等多种形式，增加学习兴趣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3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音标基础知识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音标概念</a:t>
            </a:r>
            <a:endParaRPr lang="zh-CN" altLang="en-US"/>
          </a:p>
        </p:txBody>
      </p:sp>
      <p:sp>
        <p:nvSpPr>
          <p:cNvPr id="104943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学习音标有助于提高英语发音的准确性和语音的优美度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音标是记录音素的符号，是音素的标写符号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音标分为国际音标和英美音标两种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掌握音标可以更好地学习英语单词和口语交流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音标分类</a:t>
            </a:r>
            <a:endParaRPr lang="zh-CN" altLang="en-US"/>
          </a:p>
        </p:txBody>
      </p:sp>
      <p:sp>
        <p:nvSpPr>
          <p:cNvPr id="104950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3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国际音标：由国际语音学会制定，用于记录世界各种语言的语音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日语假名：用于记录日语语音，包括平假名和片假名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汉语拼音：用于记录汉语语音，包括普通话和方言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英语音标：用于记录英语语音，包括美式英语和英式英语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英式英语音标：用于记录英式英语语音，包括DJ音标和IPA音标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美式英语音标：用于记录美式英语语音，包括通用美式英语音标和KK音标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音标符号</a:t>
            </a:r>
            <a:endParaRPr lang="zh-CN" altLang="en-US"/>
          </a:p>
        </p:txBody>
      </p:sp>
      <p:sp>
        <p:nvSpPr>
          <p:cNvPr id="1049602" name="矩形: 圆角 1"/>
          <p:cNvSpPr/>
          <p:nvPr>
            <p:custDataLst>
              <p:tags r:id="rId2"/>
            </p:custDataLst>
          </p:nvPr>
        </p:nvSpPr>
        <p:spPr>
          <a:xfrm>
            <a:off x="608400" y="2350343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604" name="Freeform 7"/>
          <p:cNvSpPr/>
          <p:nvPr>
            <p:custDataLst>
              <p:tags r:id="rId3"/>
            </p:custDataLst>
          </p:nvPr>
        </p:nvSpPr>
        <p:spPr bwMode="auto">
          <a:xfrm flipV="1">
            <a:off x="733425" y="2488696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06" name="标题"/>
          <p:cNvSpPr txBox="1"/>
          <p:nvPr>
            <p:custDataLst>
              <p:tags r:id="rId4"/>
            </p:custDataLst>
          </p:nvPr>
        </p:nvSpPr>
        <p:spPr>
          <a:xfrm>
            <a:off x="733425" y="2446809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08" name="正文"/>
          <p:cNvSpPr txBox="1"/>
          <p:nvPr>
            <p:custDataLst>
              <p:tags r:id="rId5"/>
            </p:custDataLst>
          </p:nvPr>
        </p:nvSpPr>
        <p:spPr>
          <a:xfrm>
            <a:off x="2169626" y="2351612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音标符号的组成：由元音和辅音组成，元音包括单元音和双元音，辅音包括清辅音和浊辅音。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610" name="矩形: 圆角 19"/>
          <p:cNvSpPr/>
          <p:nvPr>
            <p:custDataLst>
              <p:tags r:id="rId6"/>
            </p:custDataLst>
          </p:nvPr>
        </p:nvSpPr>
        <p:spPr>
          <a:xfrm>
            <a:off x="6159003" y="2350343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612" name="Freeform 7"/>
          <p:cNvSpPr/>
          <p:nvPr>
            <p:custDataLst>
              <p:tags r:id="rId7"/>
            </p:custDataLst>
          </p:nvPr>
        </p:nvSpPr>
        <p:spPr bwMode="auto">
          <a:xfrm flipV="1">
            <a:off x="6277682" y="2487426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14" name="标题"/>
          <p:cNvSpPr txBox="1"/>
          <p:nvPr>
            <p:custDataLst>
              <p:tags r:id="rId8"/>
            </p:custDataLst>
          </p:nvPr>
        </p:nvSpPr>
        <p:spPr>
          <a:xfrm>
            <a:off x="6277682" y="2446174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16" name="正文"/>
          <p:cNvSpPr txBox="1"/>
          <p:nvPr>
            <p:custDataLst>
              <p:tags r:id="rId9"/>
            </p:custDataLst>
          </p:nvPr>
        </p:nvSpPr>
        <p:spPr>
          <a:xfrm>
            <a:off x="7714517" y="2352882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音标符号的分类：根据发音方式的不同，音标符号可以分为开口音、闭口音、半开口音等。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618" name="矩形: 圆角 28"/>
          <p:cNvSpPr/>
          <p:nvPr>
            <p:custDataLst>
              <p:tags r:id="rId10"/>
            </p:custDataLst>
          </p:nvPr>
        </p:nvSpPr>
        <p:spPr>
          <a:xfrm>
            <a:off x="608400" y="3992804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620" name="Freeform 7"/>
          <p:cNvSpPr/>
          <p:nvPr>
            <p:custDataLst>
              <p:tags r:id="rId11"/>
            </p:custDataLst>
          </p:nvPr>
        </p:nvSpPr>
        <p:spPr bwMode="auto">
          <a:xfrm flipV="1">
            <a:off x="733425" y="4131156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22" name="标题"/>
          <p:cNvSpPr txBox="1"/>
          <p:nvPr>
            <p:custDataLst>
              <p:tags r:id="rId12"/>
            </p:custDataLst>
          </p:nvPr>
        </p:nvSpPr>
        <p:spPr>
          <a:xfrm>
            <a:off x="733425" y="4089270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24" name="正文"/>
          <p:cNvSpPr txBox="1"/>
          <p:nvPr>
            <p:custDataLst>
              <p:tags r:id="rId13"/>
            </p:custDataLst>
          </p:nvPr>
        </p:nvSpPr>
        <p:spPr>
          <a:xfrm>
            <a:off x="2169626" y="3994073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音标符号的发音规则：不同的音标符号有不同的发音规则，例如元音的发音规则包括长短音、清浊音等，辅音的发音规则包括清浊音、送气不送气等。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626" name="矩形: 圆角 24"/>
          <p:cNvSpPr/>
          <p:nvPr>
            <p:custDataLst>
              <p:tags r:id="rId14"/>
            </p:custDataLst>
          </p:nvPr>
        </p:nvSpPr>
        <p:spPr>
          <a:xfrm>
            <a:off x="6159003" y="3992804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628" name="Freeform 7"/>
          <p:cNvSpPr/>
          <p:nvPr>
            <p:custDataLst>
              <p:tags r:id="rId15"/>
            </p:custDataLst>
          </p:nvPr>
        </p:nvSpPr>
        <p:spPr bwMode="auto">
          <a:xfrm flipV="1">
            <a:off x="6277682" y="4129887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30" name="标题"/>
          <p:cNvSpPr txBox="1"/>
          <p:nvPr>
            <p:custDataLst>
              <p:tags r:id="rId16"/>
            </p:custDataLst>
          </p:nvPr>
        </p:nvSpPr>
        <p:spPr>
          <a:xfrm>
            <a:off x="6277682" y="4088000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32" name="正文"/>
          <p:cNvSpPr txBox="1"/>
          <p:nvPr>
            <p:custDataLst>
              <p:tags r:id="rId17"/>
            </p:custDataLst>
          </p:nvPr>
        </p:nvSpPr>
        <p:spPr>
          <a:xfrm>
            <a:off x="7714517" y="3994708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音标符号的书写规则：音标符号的书写规则包括大小写、连写等，需要注意书写规范。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7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音标发音技巧</a:t>
            </a:r>
            <a:endParaRPr lang="zh-CN" altLang="en-US"/>
          </a:p>
        </p:txBody>
      </p:sp>
      <p:sp>
        <p:nvSpPr>
          <p:cNvPr id="104968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掌握发音部位：了解每个音标的发音部位，如唇、齿、舌、喉等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练习发音方法：通过模仿、跟读等方式，掌握每个音标的发音方法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注意发音细节：注意音标的发音细节，如重音、轻音、长音、短音等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结合语境练习：在句子、段落、文章中练习音标发音，提高发音准确性和流利度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3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73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调讲音标AIAY介绍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8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调讲音标AIAY概念</a:t>
            </a:r>
            <a:endParaRPr lang="zh-CN" altLang="en-US"/>
          </a:p>
        </p:txBody>
      </p:sp>
      <p:sp>
        <p:nvSpPr>
          <p:cNvPr id="104979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9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9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9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9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0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0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0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0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0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1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1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1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1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1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2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2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2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2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调讲音标AIAY是一种英语发音教学法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适用于英语初学者和英语教师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0" name="正文"/>
          <p:cNvSpPr txBox="1"/>
          <p:nvPr>
            <p:custDataLst>
              <p:tags r:id="rId29"/>
            </p:custDataLst>
          </p:nvPr>
        </p:nvSpPr>
        <p:spPr>
          <a:xfrm>
            <a:off x="7890265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强调发音的准确性和流利性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2" name="正文"/>
          <p:cNvSpPr txBox="1"/>
          <p:nvPr>
            <p:custDataLst>
              <p:tags r:id="rId30"/>
            </p:custDataLst>
          </p:nvPr>
        </p:nvSpPr>
        <p:spPr>
          <a:xfrm>
            <a:off x="2136402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由美国语言学家A.I.A.Y.发明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4" name="正文"/>
          <p:cNvSpPr txBox="1"/>
          <p:nvPr>
            <p:custDataLst>
              <p:tags r:id="rId31"/>
            </p:custDataLst>
          </p:nvPr>
        </p:nvSpPr>
        <p:spPr>
          <a:xfrm>
            <a:off x="5013987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旨在帮助学生掌握英语发音规则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88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调讲音标AIAY特点</a:t>
            </a:r>
            <a:endParaRPr lang="zh-CN" altLang="en-US"/>
          </a:p>
        </p:txBody>
      </p:sp>
      <p:sp>
        <p:nvSpPr>
          <p:cNvPr id="104988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发音标准：采用国际音标，发音准确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易学易懂：通过动画、图片等方式，使学习者更容易理解和掌握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互动性强：提供语音识别、跟读等功能，增强学习者的参与感和互动性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0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内容丰富：涵盖英语、法语、德语等多种语言，满足不同学习者的需求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0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https://d.book118.com/647025044023006025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6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6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6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6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6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2_1"/>
  <p:tag name="KSO_WM_UNIT_INDEX" val="1_2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6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2_2"/>
  <p:tag name="KSO_WM_UNIT_INDEX" val="1_2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6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6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6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3_1"/>
  <p:tag name="KSO_WM_UNIT_INDEX" val="1_3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6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3_2"/>
  <p:tag name="KSO_WM_UNIT_INDEX" val="1_3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6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6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6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4_1"/>
  <p:tag name="KSO_WM_UNIT_INDEX" val="1_4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6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4_2"/>
  <p:tag name="KSO_WM_UNIT_INDEX" val="1_4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6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6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2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3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Calibri Light</vt:lpstr>
      <vt:lpstr>宋体</vt:lpstr>
      <vt:lpstr>Office Theme</vt:lpstr>
      <vt:lpstr>调讲音标AIAY PPT课件</vt:lpstr>
      <vt:lpstr>目录</vt:lpstr>
      <vt:lpstr>单击添加章节标题</vt:lpstr>
      <vt:lpstr>课件介绍</vt:lpstr>
      <vt:lpstr>课件背景</vt:lpstr>
      <vt:lpstr>课件目的</vt:lpstr>
      <vt:lpstr>适用人群</vt:lpstr>
      <vt:lpstr>课件特点</vt:lpstr>
      <vt:lpstr>音标基础知识</vt:lpstr>
      <vt:lpstr>音标概念</vt:lpstr>
      <vt:lpstr>音标分类</vt:lpstr>
      <vt:lpstr>音标符号</vt:lpstr>
      <vt:lpstr>音标发音技巧</vt:lpstr>
      <vt:lpstr>调讲音标AIAY介绍</vt:lpstr>
      <vt:lpstr>调讲音标AIAY概念</vt:lpstr>
      <vt:lpstr>调讲音标AIAY特点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2024-08-29T13:28:22.875</cp:lastPrinted>
  <dcterms:created xsi:type="dcterms:W3CDTF">2024-08-29T05:28:22Z</dcterms:created>
  <dcterms:modified xsi:type="dcterms:W3CDTF">2024-08-29T05:28:25Z</dcterms:modified>
</cp:coreProperties>
</file>