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1024EBC-9679-4F4F-85B2-8C0873D5BAB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B869E93-A3CD-474C-BA97-36517F50E10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0292C78-00FA-440C-BB90-FEC059F7D1D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6A0AD91-092D-4A0E-8368-CBCB6C3DA31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047C342-9BDD-4F82-AA70-671900C20E2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B18A94D-89BB-4519-B046-16093517F56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1DC4B84-9E58-4220-A47E-F653981B4A2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8D33F0B-B739-4884-88E6-1D2AF838A07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476A62D-883C-42F8-81B5-929BFCC6EA5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C063699-AFFC-4B35-986D-B7C4B2F0998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0D7776A-E712-4C8A-A56D-9BDAC10E67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 Id="rId4" Type="http://schemas.openxmlformats.org/officeDocument/2006/relationships/image" Target="../media/image4.jpeg" /><Relationship Id="rId5"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4702506115600604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409093" y="4827662"/>
            <a:ext cx="3373814"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FFFFFF"/>
                </a:solidFill>
                <a:latin typeface="Microsoft Yahei"/>
                <a:ea typeface="Microsoft Yahei"/>
                <a:cs typeface="Microsoft Yahei"/>
              </a:rPr>
              <a:t>汇报人：XXX</a:t>
            </a:r>
          </a:p>
        </p:txBody>
      </p:sp>
      <p:sp>
        <p:nvSpPr>
          <p:cNvPr id="3" name="TextBox 3"/>
          <p:cNvSpPr txBox="1"/>
          <p:nvPr/>
        </p:nvSpPr>
        <p:spPr>
          <a:xfrm>
            <a:off x="1040840" y="3516888"/>
            <a:ext cx="10110320"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rgbClr val="FFFFFF"/>
                </a:solidFill>
                <a:latin typeface="Microsoft Yahei"/>
                <a:ea typeface="Microsoft Yahei"/>
                <a:cs typeface="Microsoft Yahei"/>
              </a:rPr>
              <a:t>社交媒体营销案例</a:t>
            </a:r>
          </a:p>
        </p:txBody>
      </p:sp>
      <p:sp>
        <p:nvSpPr>
          <p:cNvPr id="4" name="TextBox 4"/>
          <p:cNvSpPr txBox="1"/>
          <p:nvPr/>
        </p:nvSpPr>
        <p:spPr>
          <a:xfrm>
            <a:off x="3825995" y="5328676"/>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FFFFFF"/>
                </a:solidFill>
                <a:latin typeface="Microsoft Yahei"/>
                <a:ea typeface="Microsoft Yahei"/>
                <a:cs typeface="Microsoft Yahei"/>
              </a:rPr>
              <a:t>2024-01-13</a:t>
            </a:r>
          </a:p>
        </p:txBody>
      </p:sp>
      <p:sp>
        <p:nvSpPr>
          <p:cNvPr id="5" name="AutoShape 5"/>
          <p:cNvSpPr/>
          <p:nvPr/>
        </p:nvSpPr>
        <p:spPr>
          <a:xfrm>
            <a:off x="5059558" y="1161765"/>
            <a:ext cx="2072884" cy="2072884"/>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116739" y="1218945"/>
            <a:ext cx="1958523" cy="1958523"/>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116739" y="1218945"/>
            <a:ext cx="1958523" cy="1958523"/>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253411" y="1355617"/>
            <a:ext cx="1685300" cy="1685300"/>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441229" y="1902429"/>
            <a:ext cx="1309543" cy="896478"/>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00705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rot="-5400000" flipV="1">
            <a:off x="15361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1200" y="495117"/>
            <a:ext cx="757489" cy="757489"/>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572171" y="516087"/>
            <a:ext cx="715670" cy="715670"/>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2171" y="516087"/>
            <a:ext cx="715670" cy="715670"/>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22036" y="565953"/>
            <a:ext cx="615696" cy="615696"/>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490568" y="1247584"/>
            <a:ext cx="1681506" cy="766756"/>
          </a:xfrm>
          <a:prstGeom prst="rect">
            <a:avLst/>
          </a:prstGeom>
          <a:noFill/>
        </p:spPr>
        <p:txBody>
          <a:bodyPr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defRPr/>
            </a:pPr>
            <a:r>
              <a:rPr lang="en-US" sz="4425" b="1">
                <a:solidFill>
                  <a:srgbClr val="FFFFFF"/>
                </a:solidFill>
                <a:latin typeface="黑体"/>
                <a:ea typeface="黑体"/>
                <a:cs typeface="黑体"/>
              </a:rPr>
              <a:t>目录</a:t>
            </a:r>
            <a:endParaRPr lang="en-US" sz="1100"/>
          </a:p>
        </p:txBody>
      </p:sp>
      <p:cxnSp>
        <p:nvCxnSpPr>
          <p:cNvPr id="7" name="Connector 7"/>
          <p:cNvCxnSpPr/>
          <p:nvPr/>
        </p:nvCxnSpPr>
        <p:spPr>
          <a:xfrm>
            <a:off x="4573574" y="1614170"/>
            <a:ext cx="5237390" cy="0"/>
          </a:xfrm>
          <a:prstGeom prst="line">
            <a:avLst/>
          </a:prstGeom>
          <a:ln w="9525">
            <a:solidFill>
              <a:srgbClr val="FFFFFF">
                <a:alpha val="100000"/>
              </a:srgbClr>
            </a:solidFill>
            <a:prstDash val="solid"/>
            <a:headEnd type="oval"/>
          </a:ln>
        </p:spPr>
      </p:cxnSp>
      <p:sp>
        <p:nvSpPr>
          <p:cNvPr id="8" name="TextBox 8"/>
          <p:cNvSpPr txBox="1"/>
          <p:nvPr/>
        </p:nvSpPr>
        <p:spPr>
          <a:xfrm>
            <a:off x="4596480" y="1789458"/>
            <a:ext cx="6562725"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solidFill>
                <a:latin typeface="Microsoft Yahei"/>
                <a:ea typeface="Microsoft Yahei"/>
                <a:cs typeface="Microsoft Yahei"/>
              </a:rPr>
              <a:t>社交媒体营销概述</a:t>
            </a:r>
          </a:p>
          <a:p>
            <a:pPr marL="203200" lvl="0" indent="-203200">
              <a:lnSpc>
                <a:spcPct val="150000"/>
              </a:lnSpc>
              <a:buFont typeface="Arial"/>
              <a:buChar char="•"/>
            </a:pPr>
            <a:r>
              <a:rPr lang="en-US" sz="2400" b="1">
                <a:solidFill>
                  <a:srgbClr val="FFFFFF"/>
                </a:solidFill>
                <a:latin typeface="Microsoft Yahei"/>
                <a:ea typeface="Microsoft Yahei"/>
                <a:cs typeface="Microsoft Yahei"/>
              </a:rPr>
              <a:t>社交媒体营销策略</a:t>
            </a:r>
          </a:p>
          <a:p>
            <a:pPr marL="203200" lvl="0" indent="-203200">
              <a:lnSpc>
                <a:spcPct val="150000"/>
              </a:lnSpc>
              <a:buFont typeface="Arial"/>
              <a:buChar char="•"/>
            </a:pPr>
            <a:r>
              <a:rPr lang="en-US" sz="2400" b="1">
                <a:solidFill>
                  <a:srgbClr val="FFFFFF"/>
                </a:solidFill>
                <a:latin typeface="Microsoft Yahei"/>
                <a:ea typeface="Microsoft Yahei"/>
                <a:cs typeface="Microsoft Yahei"/>
              </a:rPr>
              <a:t>社交媒体营销案例分析</a:t>
            </a:r>
          </a:p>
          <a:p>
            <a:pPr marL="203200" lvl="0" indent="-203200">
              <a:lnSpc>
                <a:spcPct val="150000"/>
              </a:lnSpc>
              <a:buFont typeface="Arial"/>
              <a:buChar char="•"/>
            </a:pPr>
            <a:r>
              <a:rPr lang="en-US" sz="2400" b="1">
                <a:solidFill>
                  <a:srgbClr val="FFFFFF"/>
                </a:solidFill>
                <a:latin typeface="Microsoft Yahei"/>
                <a:ea typeface="Microsoft Yahei"/>
                <a:cs typeface="Microsoft Yahei"/>
              </a:rPr>
              <a:t>社交媒体营销的未来趋势与挑战</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solidFill>
                <a:latin typeface="Microsoft Yahei"/>
                <a:ea typeface="Microsoft Yahei"/>
                <a:cs typeface="Microsoft Yahei"/>
              </a:rPr>
              <a:t>01</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solidFill>
                <a:latin typeface="Microsoft Yahei"/>
                <a:ea typeface="Microsoft Yahei"/>
                <a:cs typeface="Microsoft Yahei"/>
              </a:rPr>
              <a:t>社交媒体营销概述</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28883" y="1711764"/>
            <a:ext cx="4242156" cy="1454089"/>
          </a:xfrm>
          <a:prstGeom prst="roundRect">
            <a:avLst>
              <a:gd name="adj" fmla="val 2049"/>
            </a:avLst>
          </a:prstGeom>
          <a:solidFill>
            <a:schemeClr val="accent1">
              <a:alpha val="100000"/>
            </a:schemeClr>
          </a:solidFill>
          <a:ln w="25432">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996316" y="1711764"/>
            <a:ext cx="4092216" cy="1454089"/>
          </a:xfrm>
          <a:prstGeom prst="roundRect">
            <a:avLst>
              <a:gd name="adj" fmla="val 2049"/>
            </a:avLst>
          </a:prstGeom>
          <a:solidFill>
            <a:schemeClr val="accent2">
              <a:alpha val="100000"/>
            </a:schemeClr>
          </a:solidFill>
          <a:ln w="25432">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6096000" y="3660226"/>
            <a:ext cx="0" cy="2439937"/>
          </a:xfrm>
          <a:prstGeom prst="line">
            <a:avLst/>
          </a:prstGeom>
          <a:ln w="9525">
            <a:solidFill>
              <a:srgbClr val="FFFFFF">
                <a:alpha val="100000"/>
              </a:srgbClr>
            </a:solidFill>
            <a:prstDash val="solid"/>
          </a:ln>
        </p:spPr>
      </p:cxnSp>
      <p:sp>
        <p:nvSpPr>
          <p:cNvPr id="5" name="AutoShape 5"/>
          <p:cNvSpPr/>
          <p:nvPr/>
        </p:nvSpPr>
        <p:spPr>
          <a:xfrm>
            <a:off x="1128883" y="3468001"/>
            <a:ext cx="4382762" cy="2756521"/>
          </a:xfrm>
          <a:prstGeom prst="rect">
            <a:avLst/>
          </a:prstGeom>
          <a:noFill/>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FFFFFF"/>
                </a:solidFill>
                <a:latin typeface="Microsoft Yahei"/>
                <a:ea typeface="Microsoft Yahei"/>
                <a:cs typeface="Microsoft Yahei"/>
              </a:rPr>
              <a:t>社交媒体营销是一种利用社交媒体平台进行品牌推广和营销活动的策略。它通过创造有价值的内容，吸引目标受众，建立品牌形象，提高品牌知名度和用户忠诚度。</a:t>
            </a:r>
            <a:endParaRPr lang="en-US" sz="1100"/>
          </a:p>
        </p:txBody>
      </p:sp>
      <p:sp>
        <p:nvSpPr>
          <p:cNvPr id="6" name="AutoShape 6"/>
          <p:cNvSpPr/>
          <p:nvPr/>
        </p:nvSpPr>
        <p:spPr>
          <a:xfrm>
            <a:off x="6851043" y="3468001"/>
            <a:ext cx="4382762" cy="2756521"/>
          </a:xfrm>
          <a:prstGeom prst="rect">
            <a:avLst/>
          </a:prstGeom>
          <a:noFill/>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FFFFFF"/>
                </a:solidFill>
                <a:latin typeface="Microsoft Yahei"/>
                <a:ea typeface="Microsoft Yahei"/>
                <a:cs typeface="Microsoft Yahei"/>
              </a:rPr>
              <a:t>社交媒体营销具有互动性、实时性、低成本、高回报等特点。它能够实现与目标受众的直接互动，及时了解消费者需求和市场变化，同时通过精准定位和数据分析，实现低成本、高效率的营销效果。</a:t>
            </a:r>
            <a:endParaRPr lang="en-US" sz="1100"/>
          </a:p>
        </p:txBody>
      </p:sp>
      <p:sp>
        <p:nvSpPr>
          <p:cNvPr id="7" name="AutoShape 7"/>
          <p:cNvSpPr/>
          <p:nvPr/>
        </p:nvSpPr>
        <p:spPr>
          <a:xfrm>
            <a:off x="1128883" y="2489009"/>
            <a:ext cx="4242156" cy="439617"/>
          </a:xfrm>
          <a:prstGeom prst="rect">
            <a:avLst/>
          </a:prstGeom>
          <a:noFill/>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solidFill>
                <a:latin typeface="Microsoft Yahei"/>
                <a:ea typeface="Microsoft Yahei"/>
                <a:cs typeface="Microsoft Yahei"/>
              </a:rPr>
              <a:t>定义</a:t>
            </a:r>
            <a:endParaRPr lang="en-US" sz="1100"/>
          </a:p>
        </p:txBody>
      </p:sp>
      <p:sp>
        <p:nvSpPr>
          <p:cNvPr id="8" name="AutoShape 8"/>
          <p:cNvSpPr/>
          <p:nvPr/>
        </p:nvSpPr>
        <p:spPr>
          <a:xfrm>
            <a:off x="6996316" y="2489009"/>
            <a:ext cx="4092216" cy="439617"/>
          </a:xfrm>
          <a:prstGeom prst="rect">
            <a:avLst/>
          </a:prstGeom>
          <a:noFill/>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solidFill>
                <a:latin typeface="Microsoft Yahei"/>
                <a:ea typeface="Microsoft Yahei"/>
                <a:cs typeface="Microsoft Yahei"/>
              </a:rPr>
              <a:t>特点</a:t>
            </a:r>
            <a:endParaRPr lang="en-US" sz="1100"/>
          </a:p>
        </p:txBody>
      </p:sp>
      <p:sp>
        <p:nvSpPr>
          <p:cNvPr id="9" name="Freeform 9"/>
          <p:cNvSpPr/>
          <p:nvPr/>
        </p:nvSpPr>
        <p:spPr>
          <a:xfrm>
            <a:off x="3032529" y="2003945"/>
            <a:ext cx="434864" cy="434864"/>
          </a:xfrm>
          <a:custGeom>
            <a:rect l="l" t="t" r="r" b="b"/>
            <a:pathLst>
              <a:path w="9753600" h="9753600">
                <a:moveTo>
                  <a:pt x="8367503" y="4412961"/>
                </a:moveTo>
                <a:cubicBezTo>
                  <a:pt x="8156175" y="3938286"/>
                  <a:pt x="7853813" y="3517798"/>
                  <a:pt x="7469088" y="3164500"/>
                </a:cubicBezTo>
                <a:lnTo>
                  <a:pt x="7153722" y="2875143"/>
                </a:lnTo>
                <a:cubicBezTo>
                  <a:pt x="7107121" y="2833961"/>
                  <a:pt x="7033428" y="2852385"/>
                  <a:pt x="7012836" y="2910906"/>
                </a:cubicBezTo>
                <a:lnTo>
                  <a:pt x="6871951" y="3315139"/>
                </a:lnTo>
                <a:cubicBezTo>
                  <a:pt x="6784169" y="3568732"/>
                  <a:pt x="6622692" y="3827745"/>
                  <a:pt x="6394025" y="4082422"/>
                </a:cubicBezTo>
                <a:cubicBezTo>
                  <a:pt x="6378853" y="4098678"/>
                  <a:pt x="6361513" y="4103013"/>
                  <a:pt x="6349592" y="4104097"/>
                </a:cubicBezTo>
                <a:cubicBezTo>
                  <a:pt x="6337671" y="4105181"/>
                  <a:pt x="6319247" y="4103013"/>
                  <a:pt x="6302991" y="4087841"/>
                </a:cubicBezTo>
                <a:cubicBezTo>
                  <a:pt x="6287819" y="4074836"/>
                  <a:pt x="6280233" y="4055329"/>
                  <a:pt x="6281317" y="4035822"/>
                </a:cubicBezTo>
                <a:cubicBezTo>
                  <a:pt x="6321415" y="3383415"/>
                  <a:pt x="6126343" y="2647563"/>
                  <a:pt x="5699351" y="1846682"/>
                </a:cubicBezTo>
                <a:cubicBezTo>
                  <a:pt x="5346059" y="1181271"/>
                  <a:pt x="4855121" y="662161"/>
                  <a:pt x="4241730" y="300194"/>
                </a:cubicBezTo>
                <a:lnTo>
                  <a:pt x="3794148" y="36847"/>
                </a:lnTo>
                <a:cubicBezTo>
                  <a:pt x="3735627" y="2167"/>
                  <a:pt x="3660849" y="47684"/>
                  <a:pt x="3664101" y="115959"/>
                </a:cubicBezTo>
                <a:lnTo>
                  <a:pt x="3687943" y="636151"/>
                </a:lnTo>
                <a:cubicBezTo>
                  <a:pt x="3704199" y="991615"/>
                  <a:pt x="3663017" y="1305898"/>
                  <a:pt x="3565481" y="1567078"/>
                </a:cubicBezTo>
                <a:cubicBezTo>
                  <a:pt x="3446270" y="1886778"/>
                  <a:pt x="3275041" y="2183722"/>
                  <a:pt x="3056126" y="2450320"/>
                </a:cubicBezTo>
                <a:cubicBezTo>
                  <a:pt x="2902236" y="2636723"/>
                  <a:pt x="2729922" y="2804701"/>
                  <a:pt x="2541353" y="2949922"/>
                </a:cubicBezTo>
                <a:cubicBezTo>
                  <a:pt x="2085102" y="3299967"/>
                  <a:pt x="1709046" y="3756220"/>
                  <a:pt x="1454369" y="4266658"/>
                </a:cubicBezTo>
                <a:cubicBezTo>
                  <a:pt x="1197521" y="4782512"/>
                  <a:pt x="1062057" y="5360146"/>
                  <a:pt x="1062057" y="5938857"/>
                </a:cubicBezTo>
                <a:cubicBezTo>
                  <a:pt x="1062057" y="6450379"/>
                  <a:pt x="1162843" y="6945649"/>
                  <a:pt x="1362250" y="7412736"/>
                </a:cubicBezTo>
                <a:cubicBezTo>
                  <a:pt x="1555154" y="7862486"/>
                  <a:pt x="1830423" y="8267802"/>
                  <a:pt x="2180469" y="8614601"/>
                </a:cubicBezTo>
                <a:cubicBezTo>
                  <a:pt x="2531598" y="8961395"/>
                  <a:pt x="2939082" y="9234496"/>
                  <a:pt x="3393163" y="9424149"/>
                </a:cubicBezTo>
                <a:cubicBezTo>
                  <a:pt x="3863511" y="9621393"/>
                  <a:pt x="4362031" y="9721120"/>
                  <a:pt x="4876800" y="9721120"/>
                </a:cubicBezTo>
                <a:cubicBezTo>
                  <a:pt x="5391569" y="9721120"/>
                  <a:pt x="5890089" y="9621416"/>
                  <a:pt x="6360433" y="9425261"/>
                </a:cubicBezTo>
                <a:cubicBezTo>
                  <a:pt x="6814517" y="9235608"/>
                  <a:pt x="7223085" y="8963591"/>
                  <a:pt x="7573127" y="8615712"/>
                </a:cubicBezTo>
                <a:cubicBezTo>
                  <a:pt x="7924257" y="8268917"/>
                  <a:pt x="8199526" y="7863601"/>
                  <a:pt x="8391346" y="7413848"/>
                </a:cubicBezTo>
                <a:cubicBezTo>
                  <a:pt x="8590753" y="6946759"/>
                  <a:pt x="8691540" y="6451489"/>
                  <a:pt x="8691540" y="5939968"/>
                </a:cubicBezTo>
                <a:cubicBezTo>
                  <a:pt x="8691540" y="5411106"/>
                  <a:pt x="8583166" y="4897419"/>
                  <a:pt x="8367503" y="441298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832836" y="2019632"/>
            <a:ext cx="419176" cy="419176"/>
          </a:xfrm>
          <a:custGeom>
            <a:rect l="l" t="t" r="r" b="b"/>
            <a:pathLst>
              <a:path w="9753600" h="9753600">
                <a:moveTo>
                  <a:pt x="9713690" y="5376882"/>
                </a:moveTo>
                <a:lnTo>
                  <a:pt x="8390668" y="876176"/>
                </a:lnTo>
                <a:cubicBezTo>
                  <a:pt x="8308131" y="628565"/>
                  <a:pt x="8110284" y="462277"/>
                  <a:pt x="7845680" y="462277"/>
                </a:cubicBezTo>
                <a:cubicBezTo>
                  <a:pt x="7581075" y="462277"/>
                  <a:pt x="7366236" y="611572"/>
                  <a:pt x="7283699" y="859184"/>
                </a:cubicBezTo>
                <a:lnTo>
                  <a:pt x="6407348" y="3473672"/>
                </a:lnTo>
                <a:lnTo>
                  <a:pt x="3349866" y="3473672"/>
                </a:lnTo>
                <a:lnTo>
                  <a:pt x="2473509" y="860398"/>
                </a:lnTo>
                <a:cubicBezTo>
                  <a:pt x="2390972" y="612787"/>
                  <a:pt x="2176133" y="463491"/>
                  <a:pt x="1911528" y="463491"/>
                </a:cubicBezTo>
                <a:cubicBezTo>
                  <a:pt x="1646924" y="463491"/>
                  <a:pt x="1432085" y="628565"/>
                  <a:pt x="1366540" y="877391"/>
                </a:cubicBezTo>
                <a:lnTo>
                  <a:pt x="44737" y="5376882"/>
                </a:lnTo>
                <a:cubicBezTo>
                  <a:pt x="-5029" y="5541956"/>
                  <a:pt x="61730" y="5724023"/>
                  <a:pt x="194031" y="5823553"/>
                </a:cubicBezTo>
                <a:lnTo>
                  <a:pt x="4871949" y="9331382"/>
                </a:lnTo>
                <a:lnTo>
                  <a:pt x="9565641" y="5823553"/>
                </a:lnTo>
                <a:cubicBezTo>
                  <a:pt x="9696730" y="5725237"/>
                  <a:pt x="9763487" y="5543169"/>
                  <a:pt x="9713722" y="5376882"/>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定义与特点</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4664" b="14664"/>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8426" b="18426"/>
          <a:stretch>
            <a:fillRect/>
          </a:stretch>
        </p:blipFill>
        <p:spPr>
          <a:xfrm>
            <a:off x="7771733" y="3721608"/>
            <a:ext cx="3394942" cy="2143864"/>
          </a:xfrm>
          <a:prstGeom prst="rect">
            <a:avLst/>
          </a:prstGeom>
        </p:spPr>
      </p:pic>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社交媒体营销的重要性</a:t>
            </a:r>
          </a:p>
        </p:txBody>
      </p:sp>
      <p:sp>
        <p:nvSpPr>
          <p:cNvPr id="29" name="TextBox 29"/>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扩大品牌影响力</a:t>
            </a:r>
          </a:p>
        </p:txBody>
      </p:sp>
      <p:sp>
        <p:nvSpPr>
          <p:cNvPr id="30" name="TextBox 30"/>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社交媒体平台拥有庞大的用户群体，通过有效的社交媒体营销，能够迅速扩大品牌知名度和影响力，提升品牌形象。</a:t>
            </a:r>
          </a:p>
        </p:txBody>
      </p:sp>
      <p:sp>
        <p:nvSpPr>
          <p:cNvPr id="31" name="TextBox 31"/>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提升用户忠诚度</a:t>
            </a:r>
          </a:p>
        </p:txBody>
      </p:sp>
      <p:sp>
        <p:nvSpPr>
          <p:cNvPr id="32" name="TextBox 32"/>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社交媒体营销能够加强与消费者的互动和沟通，提高用户对品牌的认同感和忠诚度，促进品牌口碑传播。</a:t>
            </a:r>
          </a:p>
        </p:txBody>
      </p:sp>
      <p:sp>
        <p:nvSpPr>
          <p:cNvPr id="33" name="TextBox 33"/>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降低营销成本</a:t>
            </a:r>
          </a:p>
        </p:txBody>
      </p:sp>
      <p:sp>
        <p:nvSpPr>
          <p:cNvPr id="34" name="TextBox 3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相较于传统广告投放，社交媒体营销的成本更低，同时能够实现精准定位和个性化推送，提高营销效果。</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0007" r="20007"/>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早期阶段</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社交媒体平台如MySpace、Facebook等开始兴起，品牌开始尝试在这些平台上发布内容，与用户互动。</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发展阶段</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随着微博、微信等中国本土社交媒体的崛起，越来越多的品牌开始注重社交媒体营销，投入更多资源进行内容创作和用户互动。</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未来趋势</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随着人工智能、大数据等技术的不断发展，社交媒体营销将更加精准和智能化。同时，新兴的社交媒体平台和短视频等形式也将成为未来社交媒体营销的重要方向。</a:t>
            </a:r>
          </a:p>
        </p:txBody>
      </p:sp>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社交媒体营销的历史与发展</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solidFill>
                <a:latin typeface="Microsoft Yahei"/>
                <a:ea typeface="Microsoft Yahei"/>
                <a:cs typeface="Microsoft Yahei"/>
              </a:rPr>
              <a:t>02</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solidFill>
                <a:latin typeface="Microsoft Yahei"/>
                <a:ea typeface="Microsoft Yahei"/>
                <a:cs typeface="Microsoft Yahei"/>
              </a:rPr>
              <a:t>社交媒体营销策略</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通过社交媒体平台，扩大品牌曝光度，提高品牌知名度。</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品牌知名度提升</a:t>
            </a:r>
          </a:p>
        </p:txBody>
      </p:sp>
      <p:pic>
        <p:nvPicPr>
          <p:cNvPr id="5" name="Picture 5"/>
          <p:cNvPicPr>
            <a:picLocks noChangeAspect="1"/>
          </p:cNvPicPr>
          <p:nvPr/>
        </p:nvPicPr>
        <p:blipFill>
          <a:blip r:embed="rId2"/>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通过创意内容吸引用户参与，提高用户粘性和参与度。</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用户互动与参与</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将社交媒体流量转化为实际销售，提升销售额和市场份额。</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销售转化</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目标设定</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16129" y="1918692"/>
            <a:ext cx="2109431" cy="3312038"/>
          </a:xfrm>
          <a:prstGeom prst="roundRect">
            <a:avLst>
              <a:gd name="adj" fmla="val 2657"/>
            </a:avLst>
          </a:prstGeom>
          <a:noFill/>
          <a:ln w="23812">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 name="AutoShape 3"/>
          <p:cNvSpPr/>
          <p:nvPr/>
        </p:nvSpPr>
        <p:spPr>
          <a:xfrm>
            <a:off x="8772777" y="1918692"/>
            <a:ext cx="2109431" cy="3312038"/>
          </a:xfrm>
          <a:prstGeom prst="roundRect">
            <a:avLst>
              <a:gd name="adj" fmla="val 2657"/>
            </a:avLst>
          </a:prstGeom>
          <a:noFill/>
          <a:ln w="23812">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 name="AutoShape 4"/>
          <p:cNvSpPr/>
          <p:nvPr/>
        </p:nvSpPr>
        <p:spPr>
          <a:xfrm>
            <a:off x="6287228" y="1918692"/>
            <a:ext cx="2109431" cy="3312038"/>
          </a:xfrm>
          <a:prstGeom prst="roundRect">
            <a:avLst>
              <a:gd name="adj" fmla="val 2657"/>
            </a:avLst>
          </a:prstGeom>
          <a:noFill/>
          <a:ln w="23812">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5" name="AutoShape 5"/>
          <p:cNvSpPr/>
          <p:nvPr/>
        </p:nvSpPr>
        <p:spPr>
          <a:xfrm>
            <a:off x="3801679" y="1918692"/>
            <a:ext cx="2109431" cy="3312038"/>
          </a:xfrm>
          <a:prstGeom prst="roundRect">
            <a:avLst>
              <a:gd name="adj" fmla="val 2657"/>
            </a:avLst>
          </a:prstGeom>
          <a:noFill/>
          <a:ln w="23812">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6" name="Freeform 6"/>
          <p:cNvSpPr/>
          <p:nvPr/>
        </p:nvSpPr>
        <p:spPr>
          <a:xfrm>
            <a:off x="1316129" y="1918692"/>
            <a:ext cx="2109431" cy="1073582"/>
          </a:xfrm>
          <a:custGeom>
            <a:rect l="l" t="t" r="r" b="b"/>
            <a:pathLst>
              <a:path w="2200939" h="1119815">
                <a:moveTo>
                  <a:pt x="58479" y="0"/>
                </a:moveTo>
                <a:lnTo>
                  <a:pt x="2142460" y="0"/>
                </a:lnTo>
                <a:cubicBezTo>
                  <a:pt x="2174757" y="0"/>
                  <a:pt x="2200939" y="26182"/>
                  <a:pt x="2200939" y="58479"/>
                </a:cubicBezTo>
                <a:lnTo>
                  <a:pt x="2200939" y="935665"/>
                </a:lnTo>
                <a:lnTo>
                  <a:pt x="532651" y="935665"/>
                </a:lnTo>
                <a:lnTo>
                  <a:pt x="240413" y="1119815"/>
                </a:lnTo>
                <a:lnTo>
                  <a:pt x="240413" y="935665"/>
                </a:lnTo>
                <a:lnTo>
                  <a:pt x="0" y="935665"/>
                </a:lnTo>
                <a:lnTo>
                  <a:pt x="0" y="58479"/>
                </a:lnTo>
                <a:cubicBezTo>
                  <a:pt x="0" y="26182"/>
                  <a:pt x="26182" y="0"/>
                  <a:pt x="58479"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801679" y="1918692"/>
            <a:ext cx="2109431" cy="1073582"/>
          </a:xfrm>
          <a:custGeom>
            <a:rect l="l" t="t" r="r" b="b"/>
            <a:pathLst>
              <a:path w="2200939" h="1119815">
                <a:moveTo>
                  <a:pt x="58479" y="0"/>
                </a:moveTo>
                <a:lnTo>
                  <a:pt x="2142460" y="0"/>
                </a:lnTo>
                <a:cubicBezTo>
                  <a:pt x="2174757" y="0"/>
                  <a:pt x="2200939" y="26182"/>
                  <a:pt x="2200939" y="58479"/>
                </a:cubicBezTo>
                <a:lnTo>
                  <a:pt x="2200939" y="935665"/>
                </a:lnTo>
                <a:lnTo>
                  <a:pt x="532651" y="935665"/>
                </a:lnTo>
                <a:lnTo>
                  <a:pt x="240413" y="1119815"/>
                </a:lnTo>
                <a:lnTo>
                  <a:pt x="240413" y="935665"/>
                </a:lnTo>
                <a:lnTo>
                  <a:pt x="0" y="935665"/>
                </a:lnTo>
                <a:lnTo>
                  <a:pt x="0" y="58479"/>
                </a:lnTo>
                <a:cubicBezTo>
                  <a:pt x="0" y="26182"/>
                  <a:pt x="26182" y="0"/>
                  <a:pt x="58479"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287228" y="1918692"/>
            <a:ext cx="2109431" cy="1073582"/>
          </a:xfrm>
          <a:custGeom>
            <a:rect l="l" t="t" r="r" b="b"/>
            <a:pathLst>
              <a:path w="2200939" h="1119815">
                <a:moveTo>
                  <a:pt x="58479" y="0"/>
                </a:moveTo>
                <a:lnTo>
                  <a:pt x="2142460" y="0"/>
                </a:lnTo>
                <a:cubicBezTo>
                  <a:pt x="2174757" y="0"/>
                  <a:pt x="2200939" y="26182"/>
                  <a:pt x="2200939" y="58479"/>
                </a:cubicBezTo>
                <a:lnTo>
                  <a:pt x="2200939" y="935665"/>
                </a:lnTo>
                <a:lnTo>
                  <a:pt x="532651" y="935665"/>
                </a:lnTo>
                <a:lnTo>
                  <a:pt x="240413" y="1119815"/>
                </a:lnTo>
                <a:lnTo>
                  <a:pt x="240413" y="935665"/>
                </a:lnTo>
                <a:lnTo>
                  <a:pt x="0" y="935665"/>
                </a:lnTo>
                <a:lnTo>
                  <a:pt x="0" y="58479"/>
                </a:lnTo>
                <a:cubicBezTo>
                  <a:pt x="0" y="26182"/>
                  <a:pt x="26182" y="0"/>
                  <a:pt x="58479"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8772777" y="1918692"/>
            <a:ext cx="2109431" cy="1073582"/>
          </a:xfrm>
          <a:custGeom>
            <a:rect l="l" t="t" r="r" b="b"/>
            <a:pathLst>
              <a:path w="2200939" h="1119815">
                <a:moveTo>
                  <a:pt x="58479" y="0"/>
                </a:moveTo>
                <a:lnTo>
                  <a:pt x="2142460" y="0"/>
                </a:lnTo>
                <a:cubicBezTo>
                  <a:pt x="2174757" y="0"/>
                  <a:pt x="2200939" y="26182"/>
                  <a:pt x="2200939" y="58479"/>
                </a:cubicBezTo>
                <a:lnTo>
                  <a:pt x="2200939" y="935665"/>
                </a:lnTo>
                <a:lnTo>
                  <a:pt x="532651" y="935665"/>
                </a:lnTo>
                <a:lnTo>
                  <a:pt x="240413" y="1119815"/>
                </a:lnTo>
                <a:lnTo>
                  <a:pt x="240413" y="935665"/>
                </a:lnTo>
                <a:lnTo>
                  <a:pt x="0" y="935665"/>
                </a:lnTo>
                <a:lnTo>
                  <a:pt x="0" y="58479"/>
                </a:lnTo>
                <a:cubicBezTo>
                  <a:pt x="0" y="26182"/>
                  <a:pt x="26182" y="0"/>
                  <a:pt x="58479"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314687" y="2010008"/>
            <a:ext cx="2110874" cy="732795"/>
          </a:xfrm>
          <a:prstGeom prst="rect">
            <a:avLst/>
          </a:prstGeom>
          <a:noFill/>
        </p:spPr>
        <p:txBody>
          <a:bodyPr wrap="square" lIns="95250" tIns="47625" rIns="95250" bIns="476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375"/>
              </a:spcBef>
              <a:defRPr/>
            </a:pPr>
            <a:r>
              <a:rPr lang="en-US" sz="4050" b="1">
                <a:solidFill>
                  <a:srgbClr val="FFFFFF"/>
                </a:solidFill>
                <a:latin typeface="Microsoft Yahei"/>
                <a:ea typeface="Microsoft Yahei"/>
                <a:cs typeface="Microsoft Yahei"/>
              </a:rPr>
              <a:t>01</a:t>
            </a:r>
            <a:endParaRPr lang="en-US" sz="1100"/>
          </a:p>
        </p:txBody>
      </p:sp>
      <p:sp>
        <p:nvSpPr>
          <p:cNvPr id="11" name="AutoShape 11"/>
          <p:cNvSpPr/>
          <p:nvPr/>
        </p:nvSpPr>
        <p:spPr>
          <a:xfrm>
            <a:off x="3801679" y="2039805"/>
            <a:ext cx="2110874" cy="732795"/>
          </a:xfrm>
          <a:prstGeom prst="rect">
            <a:avLst/>
          </a:prstGeom>
          <a:noFill/>
        </p:spPr>
        <p:txBody>
          <a:bodyPr wrap="square" lIns="95250" tIns="47625" rIns="95250" bIns="476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375"/>
              </a:spcBef>
              <a:defRPr/>
            </a:pPr>
            <a:r>
              <a:rPr lang="en-US" sz="4050" b="1">
                <a:solidFill>
                  <a:srgbClr val="FFFFFF"/>
                </a:solidFill>
                <a:latin typeface="Microsoft Yahei"/>
                <a:ea typeface="Microsoft Yahei"/>
                <a:cs typeface="Microsoft Yahei"/>
              </a:rPr>
              <a:t>02</a:t>
            </a:r>
            <a:endParaRPr lang="en-US" sz="1100"/>
          </a:p>
        </p:txBody>
      </p:sp>
      <p:sp>
        <p:nvSpPr>
          <p:cNvPr id="12" name="AutoShape 12"/>
          <p:cNvSpPr/>
          <p:nvPr/>
        </p:nvSpPr>
        <p:spPr>
          <a:xfrm>
            <a:off x="6276655" y="2039805"/>
            <a:ext cx="2110874" cy="732795"/>
          </a:xfrm>
          <a:prstGeom prst="rect">
            <a:avLst/>
          </a:prstGeom>
          <a:noFill/>
        </p:spPr>
        <p:txBody>
          <a:bodyPr wrap="square" lIns="95250" tIns="47625" rIns="95250" bIns="476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375"/>
              </a:spcBef>
              <a:defRPr/>
            </a:pPr>
            <a:r>
              <a:rPr lang="en-US" sz="4050" b="1">
                <a:solidFill>
                  <a:srgbClr val="FFFFFF"/>
                </a:solidFill>
                <a:latin typeface="Microsoft Yahei"/>
                <a:ea typeface="Microsoft Yahei"/>
                <a:cs typeface="Microsoft Yahei"/>
              </a:rPr>
              <a:t>03</a:t>
            </a:r>
            <a:endParaRPr lang="en-US" sz="1100"/>
          </a:p>
        </p:txBody>
      </p:sp>
      <p:sp>
        <p:nvSpPr>
          <p:cNvPr id="13" name="AutoShape 13"/>
          <p:cNvSpPr/>
          <p:nvPr/>
        </p:nvSpPr>
        <p:spPr>
          <a:xfrm>
            <a:off x="8772777" y="2039805"/>
            <a:ext cx="2110874" cy="732795"/>
          </a:xfrm>
          <a:prstGeom prst="rect">
            <a:avLst/>
          </a:prstGeom>
          <a:noFill/>
        </p:spPr>
        <p:txBody>
          <a:bodyPr wrap="square" lIns="95250" tIns="47625" rIns="95250" bIns="476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375"/>
              </a:spcBef>
              <a:defRPr/>
            </a:pPr>
            <a:r>
              <a:rPr lang="en-US" sz="4050" b="1">
                <a:solidFill>
                  <a:srgbClr val="FFFFFF"/>
                </a:solidFill>
                <a:latin typeface="Microsoft Yahei"/>
                <a:ea typeface="Microsoft Yahei"/>
                <a:cs typeface="Microsoft Yahei"/>
              </a:rPr>
              <a:t>04</a:t>
            </a:r>
            <a:endParaRPr lang="en-US" sz="1100"/>
          </a:p>
        </p:txBody>
      </p:sp>
      <p:sp>
        <p:nvSpPr>
          <p:cNvPr id="14" name="AutoShape 14"/>
          <p:cNvSpPr/>
          <p:nvPr/>
        </p:nvSpPr>
        <p:spPr>
          <a:xfrm>
            <a:off x="1396520" y="3463569"/>
            <a:ext cx="1950720" cy="1658112"/>
          </a:xfrm>
          <a:prstGeom prst="rect">
            <a:avLst/>
          </a:prstGeom>
          <a:noFill/>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solidFill>
                <a:latin typeface="Microsoft Yahei"/>
                <a:ea typeface="Microsoft Yahei"/>
                <a:cs typeface="Microsoft Yahei"/>
              </a:rPr>
              <a:t>拥有庞大的用户基数，适合品牌宣传和用户互动。</a:t>
            </a:r>
            <a:endParaRPr lang="en-US" sz="1100"/>
          </a:p>
        </p:txBody>
      </p:sp>
      <p:sp>
        <p:nvSpPr>
          <p:cNvPr id="15" name="AutoShape 15"/>
          <p:cNvSpPr/>
          <p:nvPr/>
        </p:nvSpPr>
        <p:spPr>
          <a:xfrm>
            <a:off x="1316129" y="3011285"/>
            <a:ext cx="2109431" cy="439617"/>
          </a:xfrm>
          <a:prstGeom prst="rect">
            <a:avLst/>
          </a:prstGeom>
          <a:noFill/>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solidFill>
                <a:latin typeface="Microsoft Yahei"/>
                <a:ea typeface="Microsoft Yahei"/>
                <a:cs typeface="Microsoft Yahei"/>
              </a:rPr>
              <a:t>Facebook</a:t>
            </a:r>
            <a:endParaRPr lang="en-US" sz="1100"/>
          </a:p>
        </p:txBody>
      </p:sp>
      <p:sp>
        <p:nvSpPr>
          <p:cNvPr id="16" name="AutoShape 16"/>
          <p:cNvSpPr/>
          <p:nvPr/>
        </p:nvSpPr>
        <p:spPr>
          <a:xfrm>
            <a:off x="3882070" y="3444558"/>
            <a:ext cx="1950720" cy="1658112"/>
          </a:xfrm>
          <a:prstGeom prst="rect">
            <a:avLst/>
          </a:prstGeom>
          <a:noFill/>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solidFill>
                <a:latin typeface="Microsoft Yahei"/>
                <a:ea typeface="Microsoft Yahei"/>
                <a:cs typeface="Microsoft Yahei"/>
              </a:rPr>
              <a:t>信息传播速度快，适合品牌推广和实时互动。</a:t>
            </a:r>
            <a:endParaRPr lang="en-US" sz="1100"/>
          </a:p>
        </p:txBody>
      </p:sp>
      <p:sp>
        <p:nvSpPr>
          <p:cNvPr id="17" name="AutoShape 17"/>
          <p:cNvSpPr/>
          <p:nvPr/>
        </p:nvSpPr>
        <p:spPr>
          <a:xfrm>
            <a:off x="3801679" y="2992274"/>
            <a:ext cx="2110874" cy="439617"/>
          </a:xfrm>
          <a:prstGeom prst="rect">
            <a:avLst/>
          </a:prstGeom>
          <a:noFill/>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solidFill>
                <a:latin typeface="Microsoft Yahei"/>
                <a:ea typeface="Microsoft Yahei"/>
                <a:cs typeface="Microsoft Yahei"/>
              </a:rPr>
              <a:t>Twitter</a:t>
            </a:r>
            <a:endParaRPr lang="en-US" sz="1100"/>
          </a:p>
        </p:txBody>
      </p:sp>
      <p:sp>
        <p:nvSpPr>
          <p:cNvPr id="18" name="AutoShape 18"/>
          <p:cNvSpPr/>
          <p:nvPr/>
        </p:nvSpPr>
        <p:spPr>
          <a:xfrm>
            <a:off x="6358113" y="3444558"/>
            <a:ext cx="1950720" cy="1658112"/>
          </a:xfrm>
          <a:prstGeom prst="rect">
            <a:avLst/>
          </a:prstGeom>
          <a:noFill/>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solidFill>
                <a:latin typeface="Microsoft Yahei"/>
                <a:ea typeface="Microsoft Yahei"/>
                <a:cs typeface="Microsoft Yahei"/>
              </a:rPr>
              <a:t>以图片和视频为主要内容，适合品牌形象展示和创意内容传播。</a:t>
            </a:r>
            <a:endParaRPr lang="en-US" sz="1100"/>
          </a:p>
        </p:txBody>
      </p:sp>
      <p:sp>
        <p:nvSpPr>
          <p:cNvPr id="19" name="AutoShape 19"/>
          <p:cNvSpPr/>
          <p:nvPr/>
        </p:nvSpPr>
        <p:spPr>
          <a:xfrm>
            <a:off x="6287228" y="2992274"/>
            <a:ext cx="2109431" cy="439617"/>
          </a:xfrm>
          <a:prstGeom prst="rect">
            <a:avLst/>
          </a:prstGeom>
          <a:noFill/>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solidFill>
                <a:latin typeface="Microsoft Yahei"/>
                <a:ea typeface="Microsoft Yahei"/>
                <a:cs typeface="Microsoft Yahei"/>
              </a:rPr>
              <a:t>Instagram</a:t>
            </a:r>
            <a:endParaRPr lang="en-US" sz="1100"/>
          </a:p>
        </p:txBody>
      </p:sp>
      <p:sp>
        <p:nvSpPr>
          <p:cNvPr id="20" name="AutoShape 20"/>
          <p:cNvSpPr/>
          <p:nvPr/>
        </p:nvSpPr>
        <p:spPr>
          <a:xfrm>
            <a:off x="8843662" y="3444558"/>
            <a:ext cx="1950720" cy="1658112"/>
          </a:xfrm>
          <a:prstGeom prst="rect">
            <a:avLst/>
          </a:prstGeom>
          <a:noFill/>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solidFill>
                <a:latin typeface="Microsoft Yahei"/>
                <a:ea typeface="Microsoft Yahei"/>
                <a:cs typeface="Microsoft Yahei"/>
              </a:rPr>
              <a:t>以短视频为特色，适合年轻受众和创意内容推广。</a:t>
            </a:r>
            <a:endParaRPr lang="en-US" sz="1100"/>
          </a:p>
        </p:txBody>
      </p:sp>
      <p:sp>
        <p:nvSpPr>
          <p:cNvPr id="21" name="AutoShape 21"/>
          <p:cNvSpPr/>
          <p:nvPr/>
        </p:nvSpPr>
        <p:spPr>
          <a:xfrm>
            <a:off x="8772777" y="2992274"/>
            <a:ext cx="2109431" cy="439617"/>
          </a:xfrm>
          <a:prstGeom prst="rect">
            <a:avLst/>
          </a:prstGeom>
          <a:noFill/>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solidFill>
                <a:latin typeface="Microsoft Yahei"/>
                <a:ea typeface="Microsoft Yahei"/>
                <a:cs typeface="Microsoft Yahei"/>
              </a:rPr>
              <a:t>TikTok</a:t>
            </a:r>
            <a:endParaRPr lang="en-US" sz="1100"/>
          </a:p>
        </p:txBody>
      </p:sp>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平台选择</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710961" y="2341885"/>
            <a:ext cx="2777010" cy="508827"/>
          </a:xfrm>
          <a:prstGeom prst="parallelogram">
            <a:avLst>
              <a:gd name="adj" fmla="val 173829"/>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10962" y="3323311"/>
            <a:ext cx="2777011" cy="508365"/>
          </a:xfrm>
          <a:prstGeom prst="parallelogram">
            <a:avLst>
              <a:gd name="adj" fmla="val 175043"/>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710962" y="4305090"/>
            <a:ext cx="2777011" cy="512001"/>
          </a:xfrm>
          <a:prstGeom prst="parallelogram">
            <a:avLst>
              <a:gd name="adj" fmla="val 173641"/>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flipH="1">
            <a:off x="4504183" y="1872458"/>
            <a:ext cx="2983790" cy="469888"/>
          </a:xfrm>
          <a:custGeom>
            <a:rect l="l" t="t" r="r" b="b"/>
            <a:pathLst>
              <a:path w="3663132" h="576871">
                <a:moveTo>
                  <a:pt x="3374697" y="0"/>
                </a:moveTo>
                <a:lnTo>
                  <a:pt x="584833" y="0"/>
                </a:lnTo>
                <a:lnTo>
                  <a:pt x="0" y="576871"/>
                </a:lnTo>
                <a:lnTo>
                  <a:pt x="3374697" y="576871"/>
                </a:lnTo>
                <a:lnTo>
                  <a:pt x="3663132" y="28843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4710962" y="2854349"/>
            <a:ext cx="2777011" cy="468963"/>
          </a:xfrm>
          <a:custGeom>
            <a:rect l="l" t="t" r="r" b="b"/>
            <a:pathLst>
              <a:path w="3409274" h="575735">
                <a:moveTo>
                  <a:pt x="0" y="0"/>
                </a:moveTo>
                <a:lnTo>
                  <a:pt x="2825593" y="0"/>
                </a:lnTo>
                <a:lnTo>
                  <a:pt x="3409274" y="575735"/>
                </a:lnTo>
                <a:lnTo>
                  <a:pt x="583682" y="5757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4710962" y="3835313"/>
            <a:ext cx="2777011" cy="468963"/>
          </a:xfrm>
          <a:custGeom>
            <a:rect l="l" t="t" r="r" b="b"/>
            <a:pathLst>
              <a:path w="3409274" h="575735">
                <a:moveTo>
                  <a:pt x="0" y="0"/>
                </a:moveTo>
                <a:lnTo>
                  <a:pt x="2825593" y="0"/>
                </a:lnTo>
                <a:lnTo>
                  <a:pt x="3409274" y="575735"/>
                </a:lnTo>
                <a:lnTo>
                  <a:pt x="583682" y="57573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4710962" y="4816276"/>
            <a:ext cx="2777011" cy="468963"/>
          </a:xfrm>
          <a:custGeom>
            <a:rect l="l" t="t" r="r" b="b"/>
            <a:pathLst>
              <a:path w="3409274" h="575735">
                <a:moveTo>
                  <a:pt x="0" y="0"/>
                </a:moveTo>
                <a:lnTo>
                  <a:pt x="2825593" y="0"/>
                </a:lnTo>
                <a:lnTo>
                  <a:pt x="3409274" y="575735"/>
                </a:lnTo>
                <a:lnTo>
                  <a:pt x="583682" y="5757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411224" y="4511544"/>
            <a:ext cx="2926080" cy="1584960"/>
          </a:xfrm>
          <a:prstGeom prst="rect">
            <a:avLst/>
          </a:prstGeom>
          <a:noFill/>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solidFill>
                <a:latin typeface="Microsoft Yahei"/>
                <a:ea typeface="Microsoft Yahei"/>
                <a:cs typeface="Microsoft Yahei"/>
              </a:rPr>
              <a:t>鼓励用户参与和互动，提高用户粘性。</a:t>
            </a:r>
            <a:endParaRPr lang="en-US" sz="1100"/>
          </a:p>
        </p:txBody>
      </p:sp>
      <p:sp>
        <p:nvSpPr>
          <p:cNvPr id="10" name="AutoShape 10"/>
          <p:cNvSpPr/>
          <p:nvPr/>
        </p:nvSpPr>
        <p:spPr>
          <a:xfrm>
            <a:off x="1411224" y="2644137"/>
            <a:ext cx="2926080" cy="1584960"/>
          </a:xfrm>
          <a:prstGeom prst="rect">
            <a:avLst/>
          </a:prstGeom>
          <a:noFill/>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solidFill>
                <a:latin typeface="Microsoft Yahei"/>
                <a:ea typeface="Microsoft Yahei"/>
                <a:cs typeface="Microsoft Yahei"/>
              </a:rPr>
              <a:t>提供有价值的信息和资源，满足用户需求。</a:t>
            </a:r>
            <a:endParaRPr lang="en-US" sz="1100"/>
          </a:p>
        </p:txBody>
      </p:sp>
      <p:sp>
        <p:nvSpPr>
          <p:cNvPr id="11" name="AutoShape 11"/>
          <p:cNvSpPr/>
          <p:nvPr/>
        </p:nvSpPr>
        <p:spPr>
          <a:xfrm>
            <a:off x="7965938" y="1476145"/>
            <a:ext cx="2926080" cy="1584960"/>
          </a:xfrm>
          <a:prstGeom prst="rect">
            <a:avLst/>
          </a:prstGeom>
          <a:noFill/>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solidFill>
                <a:latin typeface="Microsoft Yahei"/>
                <a:ea typeface="Microsoft Yahei"/>
                <a:cs typeface="Microsoft Yahei"/>
              </a:rPr>
              <a:t>通过创意内容吸引用户注意力，提高用户参与度。</a:t>
            </a:r>
            <a:endParaRPr lang="en-US" sz="1100"/>
          </a:p>
        </p:txBody>
      </p:sp>
      <p:sp>
        <p:nvSpPr>
          <p:cNvPr id="12" name="AutoShape 12"/>
          <p:cNvSpPr/>
          <p:nvPr/>
        </p:nvSpPr>
        <p:spPr>
          <a:xfrm>
            <a:off x="8078669" y="3640986"/>
            <a:ext cx="2926080" cy="1584960"/>
          </a:xfrm>
          <a:prstGeom prst="rect">
            <a:avLst/>
          </a:prstGeom>
          <a:noFill/>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solidFill>
                <a:latin typeface="Microsoft Yahei"/>
                <a:ea typeface="Microsoft Yahei"/>
                <a:cs typeface="Microsoft Yahei"/>
              </a:rPr>
              <a:t>打造独特的内容风格和品牌形象，避免同质化。</a:t>
            </a:r>
            <a:endParaRPr lang="en-US" sz="1100"/>
          </a:p>
        </p:txBody>
      </p:sp>
      <p:sp>
        <p:nvSpPr>
          <p:cNvPr id="13" name="AutoShape 13"/>
          <p:cNvSpPr/>
          <p:nvPr/>
        </p:nvSpPr>
        <p:spPr>
          <a:xfrm>
            <a:off x="5078274" y="2850712"/>
            <a:ext cx="2048256" cy="438912"/>
          </a:xfrm>
          <a:prstGeom prst="rect">
            <a:avLst/>
          </a:prstGeom>
          <a:noFill/>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solidFill>
                <a:latin typeface="Microsoft Yahei"/>
                <a:ea typeface="Microsoft Yahei"/>
                <a:cs typeface="Microsoft Yahei"/>
              </a:rPr>
              <a:t>价值性</a:t>
            </a:r>
            <a:endParaRPr lang="en-US" sz="1100"/>
          </a:p>
        </p:txBody>
      </p:sp>
      <p:sp>
        <p:nvSpPr>
          <p:cNvPr id="14" name="AutoShape 14"/>
          <p:cNvSpPr/>
          <p:nvPr/>
        </p:nvSpPr>
        <p:spPr>
          <a:xfrm>
            <a:off x="4799914" y="1872460"/>
            <a:ext cx="2253828" cy="438912"/>
          </a:xfrm>
          <a:prstGeom prst="rect">
            <a:avLst/>
          </a:prstGeom>
          <a:noFill/>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solidFill>
                <a:latin typeface="Microsoft Yahei"/>
                <a:ea typeface="Microsoft Yahei"/>
                <a:cs typeface="Microsoft Yahei"/>
              </a:rPr>
              <a:t>创意性</a:t>
            </a:r>
            <a:endParaRPr lang="en-US" sz="1100"/>
          </a:p>
        </p:txBody>
      </p:sp>
      <p:sp>
        <p:nvSpPr>
          <p:cNvPr id="15" name="AutoShape 15"/>
          <p:cNvSpPr/>
          <p:nvPr/>
        </p:nvSpPr>
        <p:spPr>
          <a:xfrm>
            <a:off x="5070960" y="3831676"/>
            <a:ext cx="2050081" cy="439617"/>
          </a:xfrm>
          <a:prstGeom prst="rect">
            <a:avLst/>
          </a:prstGeom>
          <a:noFill/>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solidFill>
                <a:latin typeface="Microsoft Yahei"/>
                <a:ea typeface="Microsoft Yahei"/>
                <a:cs typeface="Microsoft Yahei"/>
              </a:rPr>
              <a:t>差异性</a:t>
            </a:r>
            <a:endParaRPr lang="en-US" sz="1100"/>
          </a:p>
        </p:txBody>
      </p:sp>
      <p:sp>
        <p:nvSpPr>
          <p:cNvPr id="16" name="AutoShape 16"/>
          <p:cNvSpPr/>
          <p:nvPr/>
        </p:nvSpPr>
        <p:spPr>
          <a:xfrm>
            <a:off x="5070960" y="4817092"/>
            <a:ext cx="2050081" cy="439617"/>
          </a:xfrm>
          <a:prstGeom prst="rect">
            <a:avLst/>
          </a:prstGeom>
          <a:noFill/>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solidFill>
                <a:latin typeface="Microsoft Yahei"/>
                <a:ea typeface="Microsoft Yahei"/>
                <a:cs typeface="Microsoft Yahei"/>
              </a:rPr>
              <a:t>互动性</a:t>
            </a:r>
            <a:endParaRPr lang="en-US" sz="1100"/>
          </a:p>
        </p:txBody>
      </p:sp>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内容创作</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https://d.book118.com/647025061156006046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67</Paragraphs>
  <Slides>11</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11</vt:i4>
      </vt:variant>
    </vt:vector>
  </HeadingPairs>
  <TitlesOfParts>
    <vt:vector baseType="lpstr" size="16">
      <vt:lpstr>Arial</vt:lpstr>
      <vt:lpstr>Calibri</vt:lpstr>
      <vt:lpstr>Microsoft Yahei</vt:lpstr>
      <vt:lpstr>黑体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2024-09-22T04:19:24.165</cp:lastPrinted>
  <dcterms:created xsi:type="dcterms:W3CDTF">2024-09-21T20:19:24Z</dcterms:created>
  <dcterms:modified xsi:type="dcterms:W3CDTF">2024-09-21T20:19:26Z</dcterms:modified>
</cp:coreProperties>
</file>