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337AA97-DBEB-421B-AE5D-94BACA10FF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83ACD4F-3753-4B72-801A-FD2551FCC5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D492333-F0E2-4416-B00C-355BD66561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9B8BD4A-57E6-4C8C-B549-6155EA79EF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D6FDE6C-AC11-45B9-AA17-D80ECEEF1F2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E92FF68-7EE8-4F6E-BEB6-CB140BBC5DD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32720AA-0628-44C1-8580-3E3C0878EDC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A9E21D8-F927-400C-91CE-2192FF162F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574D494-F474-49A7-AEDA-34E0113E7AD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CA69431-5FC0-40BD-AA58-8A4055F05A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1F66F5F-79E6-40B7-A81B-14E6398588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47034161155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solidFill>
                <a:latin typeface="Microsoft Yahei"/>
                <a:ea typeface="Microsoft Yahei"/>
                <a:cs typeface="Microsoft Yahei"/>
              </a:rPr>
              <a:t>旅游商品营销渠道</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schemeClr>
                </a:solidFill>
                <a:latin typeface="Microsoft Yahei"/>
                <a:ea typeface="Microsoft Yahei"/>
                <a:cs typeface="Microsoft Yahei"/>
              </a:rPr>
              <a:t>汇报人：XXX</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schemeClr>
                </a:solidFill>
                <a:latin typeface="Microsoft Yahei"/>
                <a:ea typeface="Microsoft Yahei"/>
                <a:cs typeface="Microsoft Yahei"/>
              </a:rPr>
              <a:t>2024-01-15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a:solidFill>
                  <a:schemeClr val="accent1">
                    <a:lumMod val="50000"/>
                  </a:schemeClr>
                </a:solidFill>
                <a:latin typeface="Microsoft Yahei"/>
                <a:ea typeface="Microsoft Yahei"/>
                <a:cs typeface="Microsoft Yahei"/>
              </a:rPr>
              <a:t>旅游商品营销渠道类型</a:t>
            </a:r>
          </a:p>
          <a:p>
            <a:pPr marL="203200" lvl="0" indent="-203200">
              <a:lnSpc>
                <a:spcPct val="150000"/>
              </a:lnSpc>
              <a:spcBef>
                <a:spcPts val="375"/>
              </a:spcBef>
              <a:buFont typeface="Arial"/>
              <a:buChar char="•"/>
            </a:pPr>
            <a:r>
              <a:rPr lang="en-US" sz="2400">
                <a:solidFill>
                  <a:schemeClr val="accent1">
                    <a:lumMod val="50000"/>
                  </a:schemeClr>
                </a:solidFill>
                <a:latin typeface="Microsoft Yahei"/>
                <a:ea typeface="Microsoft Yahei"/>
                <a:cs typeface="Microsoft Yahei"/>
              </a:rPr>
              <a:t>旅游商品营销渠道策略</a:t>
            </a:r>
          </a:p>
          <a:p>
            <a:pPr marL="203200" lvl="0" indent="-203200">
              <a:lnSpc>
                <a:spcPct val="150000"/>
              </a:lnSpc>
              <a:spcBef>
                <a:spcPts val="375"/>
              </a:spcBef>
              <a:buFont typeface="Arial"/>
              <a:buChar char="•"/>
            </a:pPr>
            <a:r>
              <a:rPr lang="en-US" sz="2400">
                <a:solidFill>
                  <a:schemeClr val="accent1">
                    <a:lumMod val="50000"/>
                  </a:schemeClr>
                </a:solidFill>
                <a:latin typeface="Microsoft Yahei"/>
                <a:ea typeface="Microsoft Yahei"/>
                <a:cs typeface="Microsoft Yahei"/>
              </a:rPr>
              <a:t>旅游商品营销渠道的管理与优化</a:t>
            </a:r>
          </a:p>
          <a:p>
            <a:pPr marL="203200" lvl="0" indent="-203200">
              <a:lnSpc>
                <a:spcPct val="150000"/>
              </a:lnSpc>
              <a:spcBef>
                <a:spcPts val="375"/>
              </a:spcBef>
              <a:buFont typeface="Arial"/>
              <a:buChar char="•"/>
            </a:pPr>
            <a:r>
              <a:rPr lang="en-US" sz="2400">
                <a:solidFill>
                  <a:schemeClr val="accent1">
                    <a:lumMod val="50000"/>
                  </a:schemeClr>
                </a:solidFill>
                <a:latin typeface="Microsoft Yahei"/>
                <a:ea typeface="Microsoft Yahei"/>
                <a:cs typeface="Microsoft Yahei"/>
              </a:rPr>
              <a:t>旅游商品营销渠道的未来趋势</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113" r="111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旅游商品是指游客在旅行过程中购买的商品，包括纪念品、特产、工艺品等。</a:t>
            </a:r>
            <a:endParaRPr lang="en-US" sz="1100"/>
          </a:p>
        </p:txBody>
      </p:sp>
      <p:sp>
        <p:nvSpPr>
          <p:cNvPr id="5" name="AutoShape 5"/>
          <p:cNvSpPr/>
          <p:nvPr/>
        </p:nvSpPr>
        <p:spPr>
          <a:xfrm>
            <a:off x="601724" y="431596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旅游商品通常具有地域特色和文化内涵，能够满足游客的纪念、馈赠和收藏需求。</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旅游商品的定义与特点</a:t>
            </a:r>
          </a:p>
        </p:txBody>
      </p:sp>
      <p:sp>
        <p:nvSpPr>
          <p:cNvPr id="27" name="AutoShape 27"/>
          <p:cNvSpPr/>
          <p:nvPr/>
        </p:nvSpPr>
        <p:spPr>
          <a:xfrm>
            <a:off x="601724" y="3976765"/>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特点</a:t>
            </a:r>
            <a:endParaRPr lang="en-US" sz="1100"/>
          </a:p>
        </p:txBody>
      </p:sp>
      <p:sp>
        <p:nvSpPr>
          <p:cNvPr id="28" name="AutoShape 28"/>
          <p:cNvSpPr/>
          <p:nvPr/>
        </p:nvSpPr>
        <p:spPr>
          <a:xfrm>
            <a:off x="563624" y="1405309"/>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提升旅游目的地形象</a:t>
            </a:r>
          </a:p>
        </p:txBody>
      </p:sp>
      <p:sp>
        <p:nvSpPr>
          <p:cNvPr id="3" name="TextBox 3"/>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通过旅游商品营销，展示当地文化和特色，提升旅游目的地在游客心目中的形象。</a:t>
            </a:r>
          </a:p>
        </p:txBody>
      </p:sp>
      <p:sp>
        <p:nvSpPr>
          <p:cNvPr id="4" name="TextBox 4"/>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增加旅游收入</a:t>
            </a:r>
          </a:p>
        </p:txBody>
      </p:sp>
      <p:sp>
        <p:nvSpPr>
          <p:cNvPr id="5" name="TextBox 5"/>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旅游商品销售是旅游收入的重要来源之一，有效的营销渠道能够增加旅游收入。</a:t>
            </a:r>
          </a:p>
        </p:txBody>
      </p:sp>
      <p:sp>
        <p:nvSpPr>
          <p:cNvPr id="6" name="TextBox 6"/>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促进旅游商品销售</a:t>
            </a:r>
          </a:p>
        </p:txBody>
      </p:sp>
      <p:sp>
        <p:nvSpPr>
          <p:cNvPr id="7" name="TextBox 7"/>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通过多种营销渠道，提高旅游商品的知名度和美誉度，吸引更多游客购买。</a:t>
            </a:r>
          </a:p>
        </p:txBody>
      </p:sp>
      <p:pic>
        <p:nvPicPr>
          <p:cNvPr id="8" name="Picture 8"/>
          <p:cNvPicPr>
            <a:picLocks noChangeAspect="1"/>
          </p:cNvPicPr>
          <p:nvPr/>
        </p:nvPicPr>
        <p:blipFill>
          <a:blip r:embed="rId2"/>
          <a:stretch>
            <a:fillRect/>
          </a:stretch>
        </p:blipFill>
        <p:spPr>
          <a:xfrm>
            <a:off x="869006" y="1293634"/>
            <a:ext cx="4563025" cy="4563025"/>
          </a:xfrm>
          <a:prstGeom prst="diamond">
            <a:avLst/>
          </a:prstGeom>
        </p:spPr>
      </p:pic>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营销渠道的重要性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schemeClr>
                </a:solidFill>
                <a:latin typeface="Microsoft Yahei"/>
                <a:ea typeface="Microsoft Yahei"/>
                <a:cs typeface="Microsoft Yahei"/>
              </a:rPr>
              <a:t>旅游商品营销渠道类型</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直接销售渠道是指旅游商品生产者或供应商直接与消费者进行交易的渠道，例如在景区内设立的商店或摊位。</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直接销售渠道的优势在于能够快速获取消费者反馈，及时调整产品和服务，同时能够保持较高的利润率。</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然而，直接销售渠道需要投入大量的人力、物力和财力，且受到地理位置和时间限制，难以实现大规模的销售。</a:t>
            </a:r>
          </a:p>
        </p:txBody>
      </p: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直接销售渠道</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8112224" y="2039620"/>
            <a:ext cx="0" cy="4230000"/>
          </a:xfrm>
          <a:prstGeom prst="line">
            <a:avLst/>
          </a:prstGeom>
          <a:ln w="6350">
            <a:solidFill>
              <a:schemeClr val="lt1">
                <a:lumMod val="85000"/>
              </a:schemeClr>
            </a:solidFill>
            <a:prstDash val="dash"/>
          </a:ln>
        </p:spPr>
        <p:style>
          <a:lnRef idx="0">
            <a:schemeClr val="lt1"/>
          </a:lnRef>
          <a:fillRef idx="1">
            <a:schemeClr val="lt1"/>
          </a:fillRef>
          <a:effectRef idx="0">
            <a:schemeClr val="lt1"/>
          </a:effectRef>
          <a:fontRef idx="minor">
            <a:schemeClr val="lt1"/>
          </a:fontRef>
        </p:style>
      </p:cxnSp>
      <p:sp>
        <p:nvSpPr>
          <p:cNvPr id="3" name="AutoShape 3"/>
          <p:cNvSpPr/>
          <p:nvPr/>
        </p:nvSpPr>
        <p:spPr>
          <a:xfrm>
            <a:off x="613445" y="2043430"/>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solidFill>
                <a:latin typeface="Arial"/>
                <a:ea typeface="Arial"/>
                <a:cs typeface="Arial"/>
              </a:rPr>
              <a:t>1</a:t>
            </a:r>
            <a:endParaRPr lang="en-US" sz="1100"/>
          </a:p>
        </p:txBody>
      </p:sp>
      <p:sp>
        <p:nvSpPr>
          <p:cNvPr id="4" name="AutoShape 4"/>
          <p:cNvSpPr/>
          <p:nvPr/>
        </p:nvSpPr>
        <p:spPr>
          <a:xfrm>
            <a:off x="4419299" y="2043430"/>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solidFill>
                <a:latin typeface="Arial"/>
                <a:ea typeface="Arial"/>
                <a:cs typeface="Arial"/>
              </a:rPr>
              <a:t>2</a:t>
            </a:r>
            <a:endParaRPr lang="en-US" sz="1100"/>
          </a:p>
        </p:txBody>
      </p:sp>
      <p:sp>
        <p:nvSpPr>
          <p:cNvPr id="5" name="AutoShape 5"/>
          <p:cNvSpPr/>
          <p:nvPr/>
        </p:nvSpPr>
        <p:spPr>
          <a:xfrm>
            <a:off x="8225155" y="2043430"/>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solidFill>
                <a:latin typeface="Arial"/>
                <a:ea typeface="Arial"/>
                <a:cs typeface="Arial"/>
              </a:rPr>
              <a:t>3</a:t>
            </a:r>
            <a:endParaRPr lang="en-US" sz="1100"/>
          </a:p>
        </p:txBody>
      </p:sp>
      <p:cxnSp>
        <p:nvCxnSpPr>
          <p:cNvPr id="6" name="Connector 6"/>
          <p:cNvCxnSpPr/>
          <p:nvPr/>
        </p:nvCxnSpPr>
        <p:spPr>
          <a:xfrm flipH="1">
            <a:off x="4295800" y="2039620"/>
            <a:ext cx="0" cy="4230000"/>
          </a:xfrm>
          <a:prstGeom prst="line">
            <a:avLst/>
          </a:prstGeom>
          <a:ln w="6350">
            <a:solidFill>
              <a:schemeClr val="lt1">
                <a:lumMod val="85000"/>
              </a:schemeClr>
            </a:solidFill>
            <a:prstDash val="dash"/>
          </a:ln>
        </p:spPr>
        <p:style>
          <a:lnRef idx="0">
            <a:schemeClr val="lt1"/>
          </a:lnRef>
          <a:fillRef idx="1">
            <a:schemeClr val="lt1"/>
          </a:fillRef>
          <a:effectRef idx="0">
            <a:schemeClr val="lt1"/>
          </a:effectRef>
          <a:fontRef idx="minor">
            <a:schemeClr val="lt1"/>
          </a:fontRef>
        </p:style>
      </p:cxnSp>
      <p:sp>
        <p:nvSpPr>
          <p:cNvPr id="7" name="TextBox 7"/>
          <p:cNvSpPr txBox="1"/>
          <p:nvPr/>
        </p:nvSpPr>
        <p:spPr>
          <a:xfrm>
            <a:off x="948881" y="118708"/>
            <a:ext cx="7820025" cy="6191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400" b="1">
                <a:solidFill>
                  <a:schemeClr val="accent1"/>
                </a:solidFill>
                <a:latin typeface="Microsoft Yahei"/>
                <a:ea typeface="Microsoft Yahei"/>
                <a:cs typeface="Microsoft Yahei"/>
              </a:rPr>
              <a:t>间接销售渠道</a:t>
            </a:r>
          </a:p>
        </p:txBody>
      </p:sp>
      <p:sp>
        <p:nvSpPr>
          <p:cNvPr id="8" name="AutoShape 8"/>
          <p:cNvSpPr/>
          <p:nvPr/>
        </p:nvSpPr>
        <p:spPr>
          <a:xfrm>
            <a:off x="355440" y="277586"/>
            <a:ext cx="65740" cy="657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49257" y="275282"/>
            <a:ext cx="61044" cy="61044"/>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38379" y="276623"/>
            <a:ext cx="58363" cy="58363"/>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24819" y="283630"/>
            <a:ext cx="54092" cy="54092"/>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6988" y="280402"/>
            <a:ext cx="51245" cy="51245"/>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55440" y="369597"/>
            <a:ext cx="65740" cy="657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9257" y="367292"/>
            <a:ext cx="61044" cy="61044"/>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8379" y="368633"/>
            <a:ext cx="58363" cy="58363"/>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24819" y="375641"/>
            <a:ext cx="54092" cy="54092"/>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06988" y="372412"/>
            <a:ext cx="51245" cy="51245"/>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5440" y="461608"/>
            <a:ext cx="65740" cy="657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49257" y="459303"/>
            <a:ext cx="61044" cy="61044"/>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38379" y="460644"/>
            <a:ext cx="58363" cy="58363"/>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24819" y="467652"/>
            <a:ext cx="54092" cy="54092"/>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06988" y="464423"/>
            <a:ext cx="51245" cy="51245"/>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355440" y="553618"/>
            <a:ext cx="65740" cy="657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49257" y="551314"/>
            <a:ext cx="61044" cy="61044"/>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38379" y="552655"/>
            <a:ext cx="58363" cy="58363"/>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24819" y="559663"/>
            <a:ext cx="54092" cy="54092"/>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06988" y="556434"/>
            <a:ext cx="51245" cy="51245"/>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888893" y="2516324"/>
            <a:ext cx="3075097" cy="365184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solidFill>
                <a:latin typeface="Microsoft Yahei"/>
                <a:ea typeface="Microsoft Yahei"/>
                <a:cs typeface="Microsoft Yahei"/>
              </a:rPr>
              <a:t>间接销售渠道是指旅游商品生产者或供应商通过中间商将商品销售给消费者的渠道，例如通过旅行社、酒店等销售旅游商品。</a:t>
            </a:r>
          </a:p>
        </p:txBody>
      </p:sp>
      <p:sp>
        <p:nvSpPr>
          <p:cNvPr id="29" name="TextBox 29"/>
          <p:cNvSpPr txBox="1"/>
          <p:nvPr/>
        </p:nvSpPr>
        <p:spPr>
          <a:xfrm>
            <a:off x="4674769" y="2516324"/>
            <a:ext cx="3075097" cy="365184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solidFill>
                <a:latin typeface="Microsoft Yahei"/>
                <a:ea typeface="Microsoft Yahei"/>
                <a:cs typeface="Microsoft Yahei"/>
              </a:rPr>
              <a:t>间接销售渠道的优势在于能够扩大销售范围，降低生产者或供应商的销售成本，同时能够利用中间商的专业知识和经验，提高销售效果。</a:t>
            </a:r>
          </a:p>
        </p:txBody>
      </p:sp>
      <p:sp>
        <p:nvSpPr>
          <p:cNvPr id="30" name="TextBox 30"/>
          <p:cNvSpPr txBox="1"/>
          <p:nvPr/>
        </p:nvSpPr>
        <p:spPr>
          <a:xfrm>
            <a:off x="8486513" y="2516324"/>
            <a:ext cx="3075097" cy="365184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solidFill>
                <a:latin typeface="Microsoft Yahei"/>
                <a:ea typeface="Microsoft Yahei"/>
                <a:cs typeface="Microsoft Yahei"/>
              </a:rPr>
              <a:t>然而，间接销售渠道可能存在中间商赚取过多利润、信息传递不畅等问题，需要生产者或供应商加强与中间商的合作与沟通。</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596741" y="4137833"/>
            <a:ext cx="3523139" cy="193874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solidFill>
                <a:latin typeface="Microsoft Yahei"/>
                <a:ea typeface="Microsoft Yahei"/>
                <a:cs typeface="Microsoft Yahei"/>
              </a:rPr>
              <a:t>线上销售渠道是指通过互联网平台将旅游商品销售给消费者的渠道，例如在电商平台上开设网店或通过自建网站进行销售。</a:t>
            </a:r>
          </a:p>
        </p:txBody>
      </p:sp>
      <p:sp>
        <p:nvSpPr>
          <p:cNvPr id="3" name="TextBox 3"/>
          <p:cNvSpPr txBox="1"/>
          <p:nvPr/>
        </p:nvSpPr>
        <p:spPr>
          <a:xfrm>
            <a:off x="4346575" y="4137833"/>
            <a:ext cx="3523139" cy="193874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solidFill>
                <a:latin typeface="Microsoft Yahei"/>
                <a:ea typeface="Microsoft Yahei"/>
                <a:cs typeface="Microsoft Yahei"/>
              </a:rPr>
              <a:t>线上销售渠道的优势在于能够突破地理位置和时间限制，扩大销售范围，降低销售成本，同时能够利用大数据分析等技术手段实现精准营销。</a:t>
            </a:r>
          </a:p>
        </p:txBody>
      </p:sp>
      <p:sp>
        <p:nvSpPr>
          <p:cNvPr id="4" name="TextBox 4"/>
          <p:cNvSpPr txBox="1"/>
          <p:nvPr/>
        </p:nvSpPr>
        <p:spPr>
          <a:xfrm>
            <a:off x="8079695" y="4137833"/>
            <a:ext cx="3523139" cy="193874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solidFill>
                <a:latin typeface="Microsoft Yahei"/>
                <a:ea typeface="Microsoft Yahei"/>
                <a:cs typeface="Microsoft Yahei"/>
              </a:rPr>
              <a:t>然而，线上销售渠道需要加强网络安全和消费者隐私保护，同时需要解决线上支付和物流配送等问题。</a:t>
            </a:r>
          </a:p>
        </p:txBody>
      </p:sp>
      <p:pic>
        <p:nvPicPr>
          <p:cNvPr id="5" name="Picture 5"/>
          <p:cNvPicPr>
            <a:picLocks noChangeAspect="1"/>
          </p:cNvPicPr>
          <p:nvPr/>
        </p:nvPicPr>
        <p:blipFill>
          <a:blip r:embed="rId2"/>
          <a:srcRect t="9536" b="9536"/>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t="12500" b="12500"/>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l="16833" r="16833"/>
          <a:stretch>
            <a:fillRect/>
          </a:stretch>
        </p:blipFill>
        <p:spPr>
          <a:xfrm>
            <a:off x="8079695" y="1390333"/>
            <a:ext cx="3505200" cy="2628900"/>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线上销售渠道</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03</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schemeClr>
                </a:solidFill>
                <a:latin typeface="Microsoft Yahei"/>
                <a:ea typeface="Microsoft Yahei"/>
                <a:cs typeface="Microsoft Yahei"/>
              </a:rPr>
              <a:t>旅游商品营销渠道策略</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目标市场细分</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根据旅游消费者的需求、偏好、消费能力等因素，将市场划分为不同的细分市场，以便更有针对性地开展营销活动。</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目标市场定位</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根据旅游商品的特点和优势，选择适合的目标市场，并确定在目标市场中的竞争优势和定位。</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93" r="2189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目标市场选择</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https://d.book118.com/647034161155006041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52</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2024-09-14T20:43:30.705</cp:lastPrinted>
  <dcterms:created xsi:type="dcterms:W3CDTF">2024-09-14T12:43:30Z</dcterms:created>
  <dcterms:modified xsi:type="dcterms:W3CDTF">2024-09-14T12:43:32Z</dcterms:modified>
</cp:coreProperties>
</file>