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0693400" cy="756285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9C52BA-7D98-4D1D-9B36-57DA71AB1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C57A04-3E73-4FB1-BBD0-C3D3C06D08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175D26-C1BF-4E6E-898F-1BC9FA523A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FA9BD3-CCD1-4F55-B76B-FFD838F016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C52ED51-B96A-4E83-87DD-31980A11D3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CAB2EB-321A-4EA9-A267-33F03FA25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896F6CD-B477-4D72-98C8-CAAAEE44E5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11FB98-239D-4826-BFAD-2950349077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955FB-FC8D-411A-BD40-11EE9C934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384C66-E012-4BEA-A0C2-B6798F9FEA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EF363B-06EB-431D-8ACB-A1E38EDE5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Relationship Id="rId3" Type="http://schemas.openxmlformats.org/officeDocument/2006/relationships/image" Target="../media/image5.png" /><Relationship Id="rId4" Type="http://schemas.openxmlformats.org/officeDocument/2006/relationships/image" Target="../media/image6.png" /><Relationship Id="rId5" Type="http://schemas.openxmlformats.org/officeDocument/2006/relationships/image" Target="../media/image7.png" /><Relationship Id="rId6" Type="http://schemas.openxmlformats.org/officeDocument/2006/relationships/image" Target="../media/image8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Relationship Id="rId3" Type="http://schemas.openxmlformats.org/officeDocument/2006/relationships/image" Target="../media/image8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png" /><Relationship Id="rId3" Type="http://schemas.openxmlformats.org/officeDocument/2006/relationships/image" Target="../media/image8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5.jpeg" /><Relationship Id="rId3" Type="http://schemas.openxmlformats.org/officeDocument/2006/relationships/image" Target="../media/image1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7.jpeg" /><Relationship Id="rId3" Type="http://schemas.openxmlformats.org/officeDocument/2006/relationships/image" Target="../media/image1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8.jpeg" /><Relationship Id="rId3" Type="http://schemas.openxmlformats.org/officeDocument/2006/relationships/image" Target="../media/image14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8.jpeg" /><Relationship Id="rId5" Type="http://schemas.openxmlformats.org/officeDocument/2006/relationships/image" Target="../media/image2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7045044034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4552987"/>
            <a:ext cx="10693400" cy="2235200"/>
          </a:xfrm>
          <a:prstGeom prst="rect">
            <a:avLst/>
          </a:prstGeom>
        </p:spPr>
      </p:pic>
      <p:sp>
        <p:nvSpPr>
          <p:cNvPr id="4" name="textbox 4"/>
          <p:cNvSpPr/>
          <p:nvPr/>
        </p:nvSpPr>
        <p:spPr>
          <a:xfrm>
            <a:off x="1619219" y="2007980"/>
            <a:ext cx="7494269" cy="2263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45986"/>
              </a:lnSpc>
            </a:pPr>
            <a:endParaRPr lang="Arial" altLang="Arial" sz="100"/>
          </a:p>
          <a:p>
            <a:pPr marL="2317750" indent="-2305050" algn="l" rtl="0" eaLnBrk="0">
              <a:lnSpc>
                <a:spcPct val="111000"/>
              </a:lnSpc>
            </a:pPr>
            <a:r>
              <a:rPr sz="4300" kern="0" spc="22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农业补贴机具核验的质量控制</a:t>
            </a:r>
            <a:r>
              <a:rPr sz="4300" kern="0" spc="3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4300" kern="0" spc="23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与评估方法</a:t>
            </a:r>
            <a:endParaRPr lang="SimHei" altLang="SimHei" sz="43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algn="l" rtl="0" eaLnBrk="0">
              <a:lnSpc>
                <a:spcPct val="113000"/>
              </a:lnSpc>
            </a:pPr>
            <a:endParaRPr lang="Arial" altLang="Arial" sz="400"/>
          </a:p>
          <a:p>
            <a:pPr marL="1440814" algn="l" rtl="0" eaLnBrk="0">
              <a:lnSpc>
                <a:spcPct val="99000"/>
              </a:lnSpc>
              <a:spcBef>
                <a:spcPts val="2"/>
              </a:spcBef>
            </a:pP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汇报人： </a:t>
            </a:r>
            <a:r>
              <a:rPr sz="1800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&lt;XXX&gt;               </a:t>
            </a:r>
            <a:r>
              <a:rPr sz="1800" b="1" kern="0" spc="-3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2023-12-0</a:t>
            </a:r>
            <a:r>
              <a:rPr sz="1800" b="1" kern="0" spc="-40">
                <a:solidFill>
                  <a:srgbClr val="000000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7</a:t>
            </a:r>
            <a:endParaRPr lang="SimSun" altLang="SimSun" sz="18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289087"/>
            <a:ext cx="4483101" cy="3879817"/>
          </a:xfrm>
          <a:prstGeom prst="rect">
            <a:avLst/>
          </a:prstGeom>
        </p:spPr>
      </p:pic>
      <p:sp>
        <p:nvSpPr>
          <p:cNvPr id="8" name="textbox 8"/>
          <p:cNvSpPr/>
          <p:nvPr/>
        </p:nvSpPr>
        <p:spPr>
          <a:xfrm>
            <a:off x="5433092" y="1663207"/>
            <a:ext cx="3646804" cy="38950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65527"/>
              </a:lnSpc>
            </a:pPr>
            <a:endParaRPr lang="Arial" altLang="Arial" sz="100"/>
          </a:p>
          <a:p>
            <a:pPr marL="167004" algn="l" rtl="0" eaLnBrk="0">
              <a:lnSpc>
                <a:spcPct val="82000"/>
              </a:lnSpc>
            </a:pPr>
            <a:r>
              <a:rPr sz="3800" b="1" kern="0" spc="-30">
                <a:solidFill>
                  <a:srgbClr val="EA0700">
                    <a:alpha val="100000"/>
                  </a:srgbClr>
                </a:solidFill>
                <a:latin typeface="Arial"/>
                <a:ea typeface="Arial"/>
                <a:cs typeface="Arial"/>
              </a:rPr>
              <a:t>CONTENTS</a:t>
            </a:r>
            <a:endParaRPr lang="Arial" altLang="Arial" sz="38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algn="l" rtl="0" eaLnBrk="0">
              <a:lnSpc>
                <a:spcPct val="106000"/>
              </a:lnSpc>
            </a:pPr>
            <a:endParaRPr lang="Arial" altLang="Arial" sz="1000"/>
          </a:p>
          <a:p>
            <a:pPr marL="12700" algn="l" rtl="0" eaLnBrk="0">
              <a:lnSpc>
                <a:spcPts val="2416"/>
              </a:lnSpc>
              <a:spcBef>
                <a:spcPts val="605"/>
              </a:spcBef>
            </a:pPr>
            <a:r>
              <a:rPr sz="2000" b="1" kern="0" spc="-150">
                <a:solidFill>
                  <a:srgbClr val="E9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·引言</a:t>
            </a:r>
            <a:endParaRPr lang="SimHei" altLang="SimHei" sz="2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634"/>
              </a:spcBef>
            </a:pPr>
            <a:r>
              <a:rPr sz="2100" b="1" kern="0" spc="-80">
                <a:solidFill>
                  <a:srgbClr val="E9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·农业补贴机具核验现状及问题</a:t>
            </a:r>
            <a:endParaRPr lang="SimHei" altLang="SimHei" sz="2100"/>
          </a:p>
          <a:p>
            <a:pPr marL="12700" algn="l" rtl="0" eaLnBrk="0">
              <a:lnSpc>
                <a:spcPct val="171000"/>
              </a:lnSpc>
              <a:spcBef>
                <a:spcPts val="21"/>
              </a:spcBef>
            </a:pPr>
            <a:r>
              <a:rPr sz="2100" b="1" kern="0" spc="-80">
                <a:solidFill>
                  <a:srgbClr val="E9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·农业补贴机具核验的质量控制</a:t>
            </a:r>
            <a:r>
              <a:rPr sz="2100" kern="0" spc="40">
                <a:solidFill>
                  <a:srgbClr val="E9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b="1" kern="0" spc="-80">
                <a:solidFill>
                  <a:srgbClr val="E9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·农业补贴机具核验的评估方法</a:t>
            </a:r>
            <a:r>
              <a:rPr sz="2100" kern="0" spc="40">
                <a:solidFill>
                  <a:srgbClr val="E9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2100" b="1" kern="0" spc="-130">
                <a:solidFill>
                  <a:srgbClr val="E9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·案例分析与应用</a:t>
            </a:r>
            <a:endParaRPr lang="SimHei" altLang="SimHei" sz="2100"/>
          </a:p>
          <a:p>
            <a:pPr algn="l" rtl="0" eaLnBrk="0">
              <a:lnSpc>
                <a:spcPct val="100000"/>
              </a:lnSpc>
            </a:pPr>
            <a:endParaRPr lang="Arial" altLang="Arial" sz="1500"/>
          </a:p>
          <a:p>
            <a:pPr algn="l" rtl="0" eaLnBrk="0">
              <a:lnSpc>
                <a:spcPct val="13984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100" b="1" kern="0" spc="-130">
                <a:solidFill>
                  <a:srgbClr val="E9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·研究结论与展望</a:t>
            </a:r>
            <a:endParaRPr lang="SimHei" altLang="SimHei" sz="2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213152" y="1390656"/>
            <a:ext cx="4298853" cy="3829070"/>
          </a:xfrm>
          <a:prstGeom prst="rect">
            <a:avLst/>
          </a:prstGeom>
        </p:spPr>
      </p:pic>
      <p:sp>
        <p:nvSpPr>
          <p:cNvPr id="12" name="textbox 12"/>
          <p:cNvSpPr/>
          <p:nvPr/>
        </p:nvSpPr>
        <p:spPr>
          <a:xfrm>
            <a:off x="5002200" y="5451730"/>
            <a:ext cx="698500" cy="4076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108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600" b="1" kern="0" spc="2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引言</a:t>
            </a:r>
            <a:endParaRPr lang="SimHei" altLang="SimHei" sz="26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pSp>
        <p:nvGrpSpPr>
          <p:cNvPr id="2" name="group 2"/>
          <p:cNvGrpSpPr/>
          <p:nvPr/>
        </p:nvGrpSpPr>
        <p:grpSpPr>
          <a:xfrm rot="21600000">
            <a:off x="444524" y="1936770"/>
            <a:ext cx="8953476" cy="1162032"/>
            <a:chExt cx="8953476" cy="1162032"/>
          </a:xfrm>
        </p:grpSpPr>
        <p:pic>
          <p:nvPicPr>
            <p:cNvPr id="16" name="picture 1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 rot="21600000">
              <a:off x="0" y="0"/>
              <a:ext cx="8953476" cy="1162032"/>
            </a:xfrm>
            <a:prstGeom prst="rect">
              <a:avLst/>
            </a:prstGeom>
          </p:spPr>
        </p:pic>
        <p:sp>
          <p:nvSpPr>
            <p:cNvPr id="18" name="textbox 18"/>
            <p:cNvSpPr/>
            <p:nvPr/>
          </p:nvSpPr>
          <p:spPr>
            <a:xfrm>
              <a:off x="-12700" y="-12700"/>
              <a:ext cx="8978900" cy="12090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5000"/>
                </a:lnSpc>
              </a:pPr>
              <a:endParaRPr lang="Arial" altLang="Arial" sz="1000"/>
            </a:p>
            <a:p>
              <a:pPr algn="l" rtl="0" eaLnBrk="0">
                <a:lnSpc>
                  <a:spcPct val="135000"/>
                </a:lnSpc>
              </a:pPr>
              <a:endParaRPr lang="Arial" altLang="Arial" sz="1000"/>
            </a:p>
            <a:p>
              <a:pPr marL="2691764" algn="l" rtl="0" eaLnBrk="0">
                <a:lnSpc>
                  <a:spcPct val="99000"/>
                </a:lnSpc>
              </a:pPr>
              <a:r>
                <a:rPr sz="1300" kern="0" spc="4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研究背景与意义</a:t>
              </a:r>
              <a:endParaRPr lang="SimHei" altLang="SimHei" sz="1300"/>
            </a:p>
          </p:txBody>
        </p:sp>
      </p:grpSp>
      <p:grpSp>
        <p:nvGrpSpPr>
          <p:cNvPr id="4" name="group 4"/>
          <p:cNvGrpSpPr/>
          <p:nvPr/>
        </p:nvGrpSpPr>
        <p:grpSpPr>
          <a:xfrm rot="21600000">
            <a:off x="450833" y="4806947"/>
            <a:ext cx="8953477" cy="1162031"/>
            <a:chExt cx="8953477" cy="1162031"/>
          </a:xfrm>
        </p:grpSpPr>
        <p:pic>
          <p:nvPicPr>
            <p:cNvPr id="20" name="picture 20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 rot="21600000">
              <a:off x="0" y="0"/>
              <a:ext cx="8953477" cy="1162031"/>
            </a:xfrm>
            <a:prstGeom prst="rect">
              <a:avLst/>
            </a:prstGeom>
          </p:spPr>
        </p:pic>
        <p:sp>
          <p:nvSpPr>
            <p:cNvPr id="22" name="textbox 22"/>
            <p:cNvSpPr/>
            <p:nvPr/>
          </p:nvSpPr>
          <p:spPr>
            <a:xfrm>
              <a:off x="-12700" y="-12700"/>
              <a:ext cx="8978900" cy="12090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6000"/>
                </a:lnSpc>
              </a:pPr>
              <a:endParaRPr lang="Arial" altLang="Arial" sz="1000"/>
            </a:p>
            <a:p>
              <a:pPr algn="l" rtl="0" eaLnBrk="0">
                <a:lnSpc>
                  <a:spcPct val="127000"/>
                </a:lnSpc>
              </a:pPr>
              <a:endParaRPr lang="Arial" altLang="Arial" sz="1000"/>
            </a:p>
            <a:p>
              <a:pPr algn="l" rtl="0" eaLnBrk="0">
                <a:lnSpc>
                  <a:spcPct val="9175"/>
                </a:lnSpc>
              </a:pPr>
              <a:endParaRPr lang="Arial" altLang="Arial" sz="100"/>
            </a:p>
            <a:p>
              <a:pPr marL="2686050" algn="l" rtl="0" eaLnBrk="0">
                <a:lnSpc>
                  <a:spcPct val="115000"/>
                </a:lnSpc>
              </a:pPr>
              <a:r>
                <a:rPr sz="1300" kern="0" spc="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当前，农业补贴机具核验存在一些问题，如核验不规</a:t>
              </a:r>
              <a:r>
                <a:rPr sz="1300" kern="0" spc="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范、信息不透明等，影响了政    </a:t>
              </a:r>
              <a:r>
                <a:rPr sz="1300" kern="0" spc="-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策实施的效果。</a:t>
              </a:r>
              <a:endParaRPr lang="SimHei" altLang="SimHei" sz="1300"/>
            </a:p>
          </p:txBody>
        </p:sp>
      </p:grpSp>
      <p:grpSp>
        <p:nvGrpSpPr>
          <p:cNvPr id="6" name="group 6"/>
          <p:cNvGrpSpPr/>
          <p:nvPr/>
        </p:nvGrpSpPr>
        <p:grpSpPr>
          <a:xfrm rot="21600000">
            <a:off x="1365226" y="3390879"/>
            <a:ext cx="8953476" cy="1149401"/>
            <a:chExt cx="8953476" cy="1149401"/>
          </a:xfrm>
        </p:grpSpPr>
        <p:pic>
          <p:nvPicPr>
            <p:cNvPr id="24" name="picture 24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 rot="21600000">
              <a:off x="0" y="0"/>
              <a:ext cx="8953476" cy="1149401"/>
            </a:xfrm>
            <a:prstGeom prst="rect">
              <a:avLst/>
            </a:prstGeom>
          </p:spPr>
        </p:pic>
        <p:sp>
          <p:nvSpPr>
            <p:cNvPr id="26" name="textbox 26"/>
            <p:cNvSpPr/>
            <p:nvPr/>
          </p:nvSpPr>
          <p:spPr>
            <a:xfrm>
              <a:off x="-12700" y="-12700"/>
              <a:ext cx="8978900" cy="117538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26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1000"/>
            </a:p>
            <a:p>
              <a:pPr algn="l" rtl="0" eaLnBrk="0">
                <a:lnSpc>
                  <a:spcPct val="8724"/>
                </a:lnSpc>
              </a:pPr>
              <a:endParaRPr lang="Arial" altLang="Arial" sz="100"/>
            </a:p>
            <a:p>
              <a:pPr marL="190500" algn="l" rtl="0" eaLnBrk="0">
                <a:lnSpc>
                  <a:spcPct val="88000"/>
                </a:lnSpc>
              </a:pPr>
              <a:r>
                <a:rPr sz="1300" kern="0" spc="2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农业补贴机具核验是农业政</a:t>
              </a:r>
              <a:r>
                <a:rPr sz="1300" kern="0" spc="1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策实施中的重要环节，对于保障农民利益、促进农业现</a:t>
              </a:r>
              <a:endParaRPr lang="SimHei" altLang="SimHei" sz="1300"/>
            </a:p>
            <a:p>
              <a:pPr marL="190500" algn="l" rtl="0" eaLnBrk="0">
                <a:lnSpc>
                  <a:spcPts val="1958"/>
                </a:lnSpc>
              </a:pPr>
              <a:r>
                <a:rPr sz="1300" kern="0" spc="-70">
                  <a:solidFill>
                    <a:srgbClr val="FFFFFF">
                      <a:alpha val="100000"/>
                    </a:srgbClr>
                  </a:solidFill>
                  <a:latin typeface="SimHei"/>
                  <a:ea typeface="SimHei"/>
                  <a:cs typeface="SimHei"/>
                </a:rPr>
                <a:t>代化发展具有重要意义。</a:t>
              </a:r>
              <a:endParaRPr lang="SimHei" altLang="SimHei" sz="1300"/>
            </a:p>
          </p:txBody>
        </p:sp>
      </p:grpSp>
      <p:sp>
        <p:nvSpPr>
          <p:cNvPr id="28" name="textbox 28"/>
          <p:cNvSpPr/>
          <p:nvPr/>
        </p:nvSpPr>
        <p:spPr>
          <a:xfrm>
            <a:off x="342855" y="984236"/>
            <a:ext cx="1421130" cy="5365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700"/>
          </a:p>
          <a:p>
            <a:pPr marL="533400" algn="l" rtl="0" eaLnBrk="0">
              <a:lnSpc>
                <a:spcPct val="96000"/>
              </a:lnSpc>
              <a:spcBef>
                <a:spcPts val="1"/>
              </a:spcBef>
              <a:tabLst>
                <a:tab pos="728344"/>
              </a:tabLst>
            </a:pPr>
            <a:r>
              <a:rPr sz="2600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5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引言</a:t>
            </a:r>
            <a:endParaRPr lang="SimHei" altLang="SimHei" sz="2600"/>
          </a:p>
        </p:txBody>
      </p:sp>
      <p:pic>
        <p:nvPicPr>
          <p:cNvPr id="30" name="picture 30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 rot="21600000">
            <a:off x="355555" y="996936"/>
            <a:ext cx="520768" cy="46360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2" name="picture 3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993870"/>
            <a:ext cx="10693400" cy="3905304"/>
          </a:xfrm>
          <a:prstGeom prst="rect">
            <a:avLst/>
          </a:prstGeom>
        </p:spPr>
      </p:pic>
      <p:pic>
        <p:nvPicPr>
          <p:cNvPr id="34" name="picture 3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55555" y="996935"/>
            <a:ext cx="527077" cy="469879"/>
          </a:xfrm>
          <a:prstGeom prst="rect">
            <a:avLst/>
          </a:prstGeom>
        </p:spPr>
      </p:pic>
      <p:sp>
        <p:nvSpPr>
          <p:cNvPr id="36" name="textbox 36"/>
          <p:cNvSpPr/>
          <p:nvPr/>
        </p:nvSpPr>
        <p:spPr>
          <a:xfrm>
            <a:off x="1216502" y="1156912"/>
            <a:ext cx="541655" cy="3194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239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000" b="1" kern="0" spc="1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引言</a:t>
            </a:r>
            <a:endParaRPr lang="SimHei" altLang="SimHei" sz="20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8" name="picture 3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1765320"/>
            <a:ext cx="10693400" cy="4603734"/>
          </a:xfrm>
          <a:prstGeom prst="rect">
            <a:avLst/>
          </a:prstGeom>
        </p:spPr>
      </p:pic>
      <p:sp>
        <p:nvSpPr>
          <p:cNvPr id="40" name="textbox 40"/>
          <p:cNvSpPr/>
          <p:nvPr/>
        </p:nvSpPr>
        <p:spPr>
          <a:xfrm>
            <a:off x="584205" y="5211665"/>
            <a:ext cx="6700519" cy="4826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1769"/>
              </a:lnSpc>
            </a:pPr>
            <a:endParaRPr lang="Arial" altLang="Arial" sz="100"/>
          </a:p>
          <a:p>
            <a:pPr marL="12700" algn="l" rtl="0" eaLnBrk="0">
              <a:lnSpc>
                <a:spcPct val="115000"/>
              </a:lnSpc>
            </a:pP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研究方法：综合运用文献分析、</a:t>
            </a: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实证研究和专家咨询等方法，对农业补贴机具核验的质量控</a:t>
            </a: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-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制和评估方法进行研究。</a:t>
            </a:r>
            <a:endParaRPr lang="SimHei" altLang="SimHei" sz="1300"/>
          </a:p>
        </p:txBody>
      </p:sp>
      <p:sp>
        <p:nvSpPr>
          <p:cNvPr id="42" name="textbox 42"/>
          <p:cNvSpPr/>
          <p:nvPr/>
        </p:nvSpPr>
        <p:spPr>
          <a:xfrm>
            <a:off x="3409936" y="3713011"/>
            <a:ext cx="6708140" cy="4635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201"/>
              </a:lnSpc>
            </a:pPr>
            <a:endParaRPr lang="Arial" altLang="Arial" sz="100"/>
          </a:p>
          <a:p>
            <a:pPr marL="12700" algn="l" rtl="0" eaLnBrk="0">
              <a:lnSpc>
                <a:spcPct val="111000"/>
              </a:lnSpc>
            </a:pPr>
            <a:r>
              <a:rPr sz="1300" kern="0" spc="2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研究目的：本研究旨在探索农业补贴机具核验</a:t>
            </a:r>
            <a:r>
              <a:rPr sz="1300" kern="0" spc="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的质量控制方法，并建立相应的评估体系，以</a:t>
            </a:r>
            <a:r>
              <a:rPr sz="1300" kern="0" spc="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提高核验工作的规范</a:t>
            </a:r>
            <a:r>
              <a:rPr sz="1300" kern="0" spc="-1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性和有效性。</a:t>
            </a:r>
            <a:endParaRPr lang="SimHei" altLang="SimHei" sz="1300"/>
          </a:p>
        </p:txBody>
      </p:sp>
      <p:sp>
        <p:nvSpPr>
          <p:cNvPr id="44" name="textbox 44"/>
          <p:cNvSpPr/>
          <p:nvPr/>
        </p:nvSpPr>
        <p:spPr>
          <a:xfrm>
            <a:off x="342855" y="984235"/>
            <a:ext cx="1421130" cy="542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6000"/>
              </a:lnSpc>
            </a:pPr>
            <a:endParaRPr lang="Arial" altLang="Arial" sz="700"/>
          </a:p>
          <a:p>
            <a:pPr marL="539750" algn="l" rtl="0" eaLnBrk="0">
              <a:lnSpc>
                <a:spcPct val="96000"/>
              </a:lnSpc>
              <a:spcBef>
                <a:spcPts val="1"/>
              </a:spcBef>
              <a:tabLst>
                <a:tab pos="728344"/>
              </a:tabLst>
            </a:pPr>
            <a:r>
              <a:rPr sz="2600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600" b="1" kern="0" spc="5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引言</a:t>
            </a:r>
            <a:endParaRPr lang="SimHei" altLang="SimHei" sz="2600"/>
          </a:p>
        </p:txBody>
      </p:sp>
      <p:pic>
        <p:nvPicPr>
          <p:cNvPr id="46" name="picture 4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55555" y="996935"/>
            <a:ext cx="527077" cy="469879"/>
          </a:xfrm>
          <a:prstGeom prst="rect">
            <a:avLst/>
          </a:prstGeom>
        </p:spPr>
      </p:pic>
      <p:sp>
        <p:nvSpPr>
          <p:cNvPr id="48" name="textbox 48"/>
          <p:cNvSpPr/>
          <p:nvPr/>
        </p:nvSpPr>
        <p:spPr>
          <a:xfrm>
            <a:off x="469893" y="2215452"/>
            <a:ext cx="1221105" cy="2216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822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40">
                <a:solidFill>
                  <a:srgbClr val="FFFFFF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研究目的与方法</a:t>
            </a:r>
            <a:endParaRPr lang="SimHei" altLang="SimHei" sz="13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0" name="picture 5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219462" y="1384303"/>
            <a:ext cx="4279925" cy="3848129"/>
          </a:xfrm>
          <a:prstGeom prst="rect">
            <a:avLst/>
          </a:prstGeom>
        </p:spPr>
      </p:pic>
      <p:sp>
        <p:nvSpPr>
          <p:cNvPr id="52" name="textbox 52"/>
          <p:cNvSpPr/>
          <p:nvPr/>
        </p:nvSpPr>
        <p:spPr>
          <a:xfrm>
            <a:off x="3103661" y="5449713"/>
            <a:ext cx="4469765" cy="4197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8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700" b="1" kern="0" spc="-3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农业补贴机具核验现状及问题</a:t>
            </a:r>
            <a:endParaRPr lang="SimHei" altLang="SimHei" sz="27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4" name="picture 5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graphicFrame>
        <p:nvGraphicFramePr>
          <p:cNvPr id="56" name="table 56"/>
          <p:cNvGraphicFramePr>
            <a:graphicFrameLocks noGrp="1"/>
          </p:cNvGraphicFramePr>
          <p:nvPr/>
        </p:nvGraphicFramePr>
        <p:xfrm>
          <a:off x="1400227" y="4422755"/>
          <a:ext cx="3625214" cy="882650"/>
        </p:xfrm>
        <a:graphic>
          <a:graphicData uri="http://schemas.openxmlformats.org/drawingml/2006/table">
            <a:tbl>
              <a:tblPr/>
              <a:tblGrid>
                <a:gridCol w="878839"/>
                <a:gridCol w="2746375"/>
              </a:tblGrid>
              <a:tr h="882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marL="184150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1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补贴机具核验政策实施现状</a:t>
                      </a:r>
                      <a:endParaRPr lang="SimSun" altLang="SimSun" sz="13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8" name="table 58"/>
          <p:cNvGraphicFramePr>
            <a:graphicFrameLocks noGrp="1"/>
          </p:cNvGraphicFramePr>
          <p:nvPr/>
        </p:nvGraphicFramePr>
        <p:xfrm>
          <a:off x="1400227" y="3432173"/>
          <a:ext cx="3625214" cy="882650"/>
        </p:xfrm>
        <a:graphic>
          <a:graphicData uri="http://schemas.openxmlformats.org/drawingml/2006/table">
            <a:tbl>
              <a:tblPr/>
              <a:tblGrid>
                <a:gridCol w="878839"/>
                <a:gridCol w="2746375"/>
              </a:tblGrid>
              <a:tr h="88265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marL="184150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1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补贴机具核验政策目标</a:t>
                      </a:r>
                      <a:endParaRPr lang="SimSun" altLang="SimSun" sz="13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60" name="table 60"/>
          <p:cNvGraphicFramePr>
            <a:graphicFrameLocks noGrp="1"/>
          </p:cNvGraphicFramePr>
          <p:nvPr/>
        </p:nvGraphicFramePr>
        <p:xfrm>
          <a:off x="1400227" y="2454297"/>
          <a:ext cx="3625214" cy="876300"/>
        </p:xfrm>
        <a:graphic>
          <a:graphicData uri="http://schemas.openxmlformats.org/drawingml/2006/table">
            <a:tbl>
              <a:tblPr/>
              <a:tblGrid>
                <a:gridCol w="878839"/>
                <a:gridCol w="2746375"/>
              </a:tblGrid>
              <a:tr h="876300"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00000"/>
                        </a:lnSpc>
                      </a:pPr>
                      <a:endParaRPr lang="Arial" altLang="Arial" sz="10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l" rtl="0" eaLnBrk="0">
                        <a:lnSpc>
                          <a:spcPct val="122000"/>
                        </a:lnSpc>
                      </a:pPr>
                      <a:endParaRPr lang="Arial" altLang="Arial" sz="1000"/>
                    </a:p>
                    <a:p>
                      <a:pPr marL="190500" algn="l" rtl="0" eaLnBrk="0">
                        <a:lnSpc>
                          <a:spcPct val="98000"/>
                        </a:lnSpc>
                        <a:spcBef>
                          <a:spcPts val="6"/>
                        </a:spcBef>
                      </a:pPr>
                      <a:r>
                        <a:rPr sz="1300" kern="0" spc="50">
                          <a:solidFill>
                            <a:srgbClr val="000000">
                              <a:alpha val="100000"/>
                            </a:srgbClr>
                          </a:solidFill>
                          <a:latin typeface="SimSun"/>
                          <a:ea typeface="SimSun"/>
                          <a:cs typeface="SimSun"/>
                        </a:rPr>
                        <a:t>补贴机具核验政策背景</a:t>
                      </a:r>
                      <a:endParaRPr lang="SimSun" altLang="SimSun" sz="1300"/>
                    </a:p>
                  </a:txBody>
                  <a:tcPr marL="0" marR="0" marT="0" marB="0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62" name="textbox 62"/>
          <p:cNvSpPr/>
          <p:nvPr/>
        </p:nvSpPr>
        <p:spPr>
          <a:xfrm>
            <a:off x="1058795" y="1080663"/>
            <a:ext cx="4018279" cy="4051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181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600" b="1" kern="0" spc="0">
                <a:solidFill>
                  <a:srgbClr val="EB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农业补贴机具核验政策现状</a:t>
            </a:r>
            <a:endParaRPr lang="SimHei" altLang="SimHei" sz="26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4" name="picture 6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39842" y="2584452"/>
            <a:ext cx="3651154" cy="2800372"/>
          </a:xfrm>
          <a:prstGeom prst="rect">
            <a:avLst/>
          </a:prstGeom>
        </p:spPr>
      </p:pic>
      <p:sp>
        <p:nvSpPr>
          <p:cNvPr id="66" name="textbox 66"/>
          <p:cNvSpPr/>
          <p:nvPr/>
        </p:nvSpPr>
        <p:spPr>
          <a:xfrm>
            <a:off x="6032493" y="2158065"/>
            <a:ext cx="2030729" cy="31432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29"/>
              </a:lnSpc>
            </a:pPr>
            <a:endParaRPr lang="Arial" altLang="Arial" sz="100"/>
          </a:p>
          <a:p>
            <a:pPr marL="12700" algn="l" rtl="0" eaLnBrk="0">
              <a:lnSpc>
                <a:spcPct val="95000"/>
              </a:lnSpc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补贴机具核验程序复杂</a:t>
            </a:r>
            <a:endParaRPr lang="SimHei" altLang="SimHei" sz="1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marL="88900" algn="l" rtl="0" eaLnBrk="0">
              <a:lnSpc>
                <a:spcPct val="95000"/>
              </a:lnSpc>
              <a:spcBef>
                <a:spcPts val="399"/>
              </a:spcBef>
            </a:pPr>
            <a:r>
              <a:rPr sz="13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补贴机具核验标准不</a:t>
            </a:r>
            <a:r>
              <a:rPr sz="13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统一</a:t>
            </a:r>
            <a:endParaRPr lang="SimHei" altLang="SimHei" sz="13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3000"/>
              </a:lnSpc>
            </a:pPr>
            <a:endParaRPr lang="Arial" altLang="Arial" sz="1000"/>
          </a:p>
          <a:p>
            <a:pPr algn="l" rtl="0" eaLnBrk="0">
              <a:lnSpc>
                <a:spcPct val="124000"/>
              </a:lnSpc>
            </a:pPr>
            <a:endParaRPr lang="Arial" altLang="Arial" sz="1000"/>
          </a:p>
          <a:p>
            <a:pPr marL="12700" algn="l" rtl="0" eaLnBrk="0">
              <a:lnSpc>
                <a:spcPct val="96000"/>
              </a:lnSpc>
              <a:spcBef>
                <a:spcPts val="397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补贴机具核验技术手段落后</a:t>
            </a:r>
            <a:endParaRPr lang="SimHei" altLang="SimHei" sz="1300"/>
          </a:p>
          <a:p>
            <a:pPr algn="l" rtl="0" eaLnBrk="0">
              <a:lnSpc>
                <a:spcPct val="117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12700" algn="l" rtl="0" eaLnBrk="0">
              <a:lnSpc>
                <a:spcPct val="96000"/>
              </a:lnSpc>
              <a:spcBef>
                <a:spcPts val="1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补贴机具核验管理不到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位</a:t>
            </a:r>
            <a:endParaRPr lang="SimHei" altLang="SimHei" sz="1300"/>
          </a:p>
        </p:txBody>
      </p:sp>
      <p:sp>
        <p:nvSpPr>
          <p:cNvPr id="68" name="textbox 68"/>
          <p:cNvSpPr/>
          <p:nvPr/>
        </p:nvSpPr>
        <p:spPr>
          <a:xfrm>
            <a:off x="349271" y="990587"/>
            <a:ext cx="5052695" cy="525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algn="l" rtl="0" eaLnBrk="0">
              <a:lnSpc>
                <a:spcPct val="6192"/>
              </a:lnSpc>
            </a:pPr>
            <a:endParaRPr lang="Arial" altLang="Arial" sz="100"/>
          </a:p>
          <a:p>
            <a:pPr marL="532765" algn="l" rtl="0" eaLnBrk="0">
              <a:lnSpc>
                <a:spcPct val="97000"/>
              </a:lnSpc>
              <a:tabLst>
                <a:tab pos="728344"/>
              </a:tabLst>
            </a:pPr>
            <a:r>
              <a:rPr sz="2500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10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农业补贴机具核验存在</a:t>
            </a:r>
            <a:r>
              <a:rPr sz="2500" b="1" kern="0" spc="9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的问题</a:t>
            </a:r>
            <a:endParaRPr lang="SimHei" altLang="SimHei" sz="2500"/>
          </a:p>
        </p:txBody>
      </p:sp>
      <p:pic>
        <p:nvPicPr>
          <p:cNvPr id="70" name="picture 7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61971" y="1003287"/>
            <a:ext cx="520661" cy="4572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2" name="picture 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946152" y="2584453"/>
            <a:ext cx="3638536" cy="2781313"/>
          </a:xfrm>
          <a:prstGeom prst="rect">
            <a:avLst/>
          </a:prstGeom>
        </p:spPr>
      </p:pic>
      <p:sp>
        <p:nvSpPr>
          <p:cNvPr id="74" name="textbox 74"/>
          <p:cNvSpPr/>
          <p:nvPr/>
        </p:nvSpPr>
        <p:spPr>
          <a:xfrm>
            <a:off x="6019767" y="2495510"/>
            <a:ext cx="1207135" cy="21971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055"/>
              </a:lnSpc>
            </a:pPr>
            <a:endParaRPr lang="Arial" altLang="Arial" sz="100"/>
          </a:p>
          <a:p>
            <a:pPr marL="12700" algn="l" rtl="0" eaLnBrk="0">
              <a:lnSpc>
                <a:spcPct val="99000"/>
              </a:lnSpc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核验数据不准确</a:t>
            </a:r>
            <a:endParaRPr lang="SimHei" altLang="SimHei" sz="1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99000"/>
              </a:lnSpc>
              <a:spcBef>
                <a:spcPts val="399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核验过程不规范</a:t>
            </a:r>
            <a:endParaRPr lang="SimHei" altLang="SimHei" sz="13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300"/>
          </a:p>
          <a:p>
            <a:pPr marL="12700" algn="l" rtl="0" eaLnBrk="0">
              <a:lnSpc>
                <a:spcPct val="99000"/>
              </a:lnSpc>
              <a:spcBef>
                <a:spcPts val="1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核验结果不公正</a:t>
            </a:r>
            <a:endParaRPr lang="SimHei" altLang="SimHei" sz="1300"/>
          </a:p>
        </p:txBody>
      </p:sp>
      <p:sp>
        <p:nvSpPr>
          <p:cNvPr id="76" name="textbox 76"/>
          <p:cNvSpPr/>
          <p:nvPr/>
        </p:nvSpPr>
        <p:spPr>
          <a:xfrm>
            <a:off x="349271" y="990587"/>
            <a:ext cx="5052695" cy="525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9000"/>
              </a:lnSpc>
            </a:pPr>
            <a:endParaRPr lang="Arial" altLang="Arial" sz="700"/>
          </a:p>
          <a:p>
            <a:pPr algn="l" rtl="0" eaLnBrk="0">
              <a:lnSpc>
                <a:spcPct val="6192"/>
              </a:lnSpc>
            </a:pPr>
            <a:endParaRPr lang="Arial" altLang="Arial" sz="100"/>
          </a:p>
          <a:p>
            <a:pPr marL="532765" algn="l" rtl="0" eaLnBrk="0">
              <a:lnSpc>
                <a:spcPct val="97000"/>
              </a:lnSpc>
              <a:tabLst>
                <a:tab pos="728344"/>
              </a:tabLst>
            </a:pPr>
            <a:r>
              <a:rPr sz="2500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10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农业补贴机具核验的质</a:t>
            </a:r>
            <a:r>
              <a:rPr sz="2500" b="1" kern="0" spc="9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量问题</a:t>
            </a:r>
            <a:endParaRPr lang="SimHei" altLang="SimHei" sz="2500"/>
          </a:p>
        </p:txBody>
      </p:sp>
      <p:pic>
        <p:nvPicPr>
          <p:cNvPr id="78" name="picture 7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61971" y="1003287"/>
            <a:ext cx="520661" cy="4572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0" name="picture 8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3219462" y="1384303"/>
            <a:ext cx="4292544" cy="3854482"/>
          </a:xfrm>
          <a:prstGeom prst="rect">
            <a:avLst/>
          </a:prstGeom>
        </p:spPr>
      </p:pic>
      <p:sp>
        <p:nvSpPr>
          <p:cNvPr id="82" name="textbox 82"/>
          <p:cNvSpPr/>
          <p:nvPr/>
        </p:nvSpPr>
        <p:spPr>
          <a:xfrm>
            <a:off x="3110077" y="5449713"/>
            <a:ext cx="4469765" cy="4197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7982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700" b="1" kern="0" spc="-3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农业补贴机具核验的质量控制</a:t>
            </a:r>
            <a:endParaRPr lang="SimHei" altLang="SimHei" sz="27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4" name="picture 8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5613393" y="2565393"/>
            <a:ext cx="4718034" cy="2927352"/>
          </a:xfrm>
          <a:prstGeom prst="rect">
            <a:avLst/>
          </a:prstGeom>
        </p:spPr>
      </p:pic>
      <p:sp>
        <p:nvSpPr>
          <p:cNvPr id="86" name="textbox 86"/>
          <p:cNvSpPr/>
          <p:nvPr/>
        </p:nvSpPr>
        <p:spPr>
          <a:xfrm>
            <a:off x="1498598" y="2728052"/>
            <a:ext cx="3486784" cy="28549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867"/>
              </a:lnSpc>
            </a:pPr>
            <a:endParaRPr lang="Arial" altLang="Arial" sz="100"/>
          </a:p>
          <a:p>
            <a:pPr marL="14604" algn="l" rtl="0" eaLnBrk="0">
              <a:lnSpc>
                <a:spcPct val="96000"/>
              </a:lnSpc>
            </a:pPr>
            <a:r>
              <a:rPr sz="1200" b="1" kern="0" spc="170">
                <a:solidFill>
                  <a:srgbClr val="EA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建立严格的质量控制体系</a:t>
            </a:r>
            <a:endParaRPr lang="SimHei" altLang="SimHei" sz="1200"/>
          </a:p>
          <a:p>
            <a:pPr marL="12700" algn="l" rtl="0" eaLnBrk="0">
              <a:lnSpc>
                <a:spcPct val="85000"/>
              </a:lnSpc>
              <a:spcBef>
                <a:spcPts val="1017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制定农业补贴机具核验的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程序和标准，明确各环节的</a:t>
            </a:r>
            <a:endParaRPr lang="SimHei" altLang="SimHei" sz="1200"/>
          </a:p>
          <a:p>
            <a:pPr marL="12700" algn="l" rtl="0" eaLnBrk="0">
              <a:lnSpc>
                <a:spcPts val="220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质量控制要求，确保核验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工作的规范化和科学化。</a:t>
            </a:r>
            <a:endParaRPr lang="SimHei" altLang="SimHei" sz="1200"/>
          </a:p>
          <a:p>
            <a:pPr algn="l" rtl="0" eaLnBrk="0">
              <a:lnSpc>
                <a:spcPct val="171000"/>
              </a:lnSpc>
            </a:pPr>
            <a:endParaRPr lang="Arial" altLang="Arial" sz="1000"/>
          </a:p>
          <a:p>
            <a:pPr marL="14604" algn="l" rtl="0" eaLnBrk="0">
              <a:lnSpc>
                <a:spcPct val="96000"/>
              </a:lnSpc>
              <a:spcBef>
                <a:spcPts val="366"/>
              </a:spcBef>
            </a:pPr>
            <a:r>
              <a:rPr sz="1200" b="1" kern="0" spc="180">
                <a:solidFill>
                  <a:srgbClr val="EC2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设立专门的质量管理</a:t>
            </a:r>
            <a:r>
              <a:rPr sz="1200" b="1" kern="0" spc="170">
                <a:solidFill>
                  <a:srgbClr val="EC2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部门</a:t>
            </a:r>
            <a:endParaRPr lang="SimHei" altLang="SimHei" sz="1200"/>
          </a:p>
          <a:p>
            <a:pPr marL="12700" algn="l" rtl="0" eaLnBrk="0">
              <a:lnSpc>
                <a:spcPct val="85000"/>
              </a:lnSpc>
              <a:spcBef>
                <a:spcPts val="1025"/>
              </a:spcBef>
            </a:pP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成立专门负责核验质量管理的部门，明确其职责和权</a:t>
            </a:r>
            <a:endParaRPr lang="SimHei" altLang="SimHei" sz="1200"/>
          </a:p>
          <a:p>
            <a:pPr marL="12700" algn="l" rtl="0" eaLnBrk="0">
              <a:lnSpc>
                <a:spcPts val="2050"/>
              </a:lnSpc>
            </a:pP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限，确保质量控制工作的有</a:t>
            </a:r>
            <a:r>
              <a:rPr sz="12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效实施。</a:t>
            </a:r>
            <a:endParaRPr lang="SimHei" altLang="SimHei" sz="1200"/>
          </a:p>
          <a:p>
            <a:pPr algn="l" rtl="0" eaLnBrk="0">
              <a:lnSpc>
                <a:spcPct val="188000"/>
              </a:lnSpc>
            </a:pPr>
            <a:endParaRPr lang="Arial" altLang="Arial" sz="1000"/>
          </a:p>
          <a:p>
            <a:pPr marL="14604" algn="l" rtl="0" eaLnBrk="0">
              <a:lnSpc>
                <a:spcPct val="96000"/>
              </a:lnSpc>
              <a:spcBef>
                <a:spcPts val="371"/>
              </a:spcBef>
            </a:pPr>
            <a:r>
              <a:rPr sz="1200" b="1" kern="0" spc="180">
                <a:solidFill>
                  <a:srgbClr val="C72E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加强质量意识培训</a:t>
            </a:r>
            <a:endParaRPr lang="SimHei" altLang="SimHei" sz="1200"/>
          </a:p>
          <a:p>
            <a:pPr marL="12700" algn="l" rtl="0" eaLnBrk="0">
              <a:lnSpc>
                <a:spcPct val="85000"/>
              </a:lnSpc>
              <a:spcBef>
                <a:spcPts val="967"/>
              </a:spcBef>
            </a:pP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定期组织核验人员进</a:t>
            </a:r>
            <a:r>
              <a:rPr sz="1200" kern="0" spc="-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行质量意识培训，提高其对质量</a:t>
            </a:r>
            <a:endParaRPr lang="SimHei" altLang="SimHei" sz="1200"/>
          </a:p>
          <a:p>
            <a:pPr marL="12700" algn="l" rtl="0" eaLnBrk="0">
              <a:lnSpc>
                <a:spcPts val="2150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控制的重视程度，形成追求高质量核验结果的共识</a:t>
            </a:r>
            <a:r>
              <a:rPr sz="12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。</a:t>
            </a:r>
            <a:endParaRPr lang="SimHei" altLang="SimHei" sz="1200"/>
          </a:p>
        </p:txBody>
      </p:sp>
      <p:sp>
        <p:nvSpPr>
          <p:cNvPr id="88" name="textbox 88"/>
          <p:cNvSpPr/>
          <p:nvPr/>
        </p:nvSpPr>
        <p:spPr>
          <a:xfrm>
            <a:off x="1071339" y="1094028"/>
            <a:ext cx="3018789" cy="39179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517"/>
              </a:lnSpc>
            </a:pPr>
            <a:endParaRPr lang="Arial" altLang="Arial" sz="100"/>
          </a:p>
          <a:p>
            <a:pPr marL="12700" algn="l" rtl="0" eaLnBrk="0">
              <a:lnSpc>
                <a:spcPct val="96000"/>
              </a:lnSpc>
            </a:pPr>
            <a:r>
              <a:rPr sz="2500" b="1" kern="0" spc="10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质量控制体系的建立</a:t>
            </a:r>
            <a:endParaRPr lang="SimHei" altLang="SimHei" sz="2500"/>
          </a:p>
        </p:txBody>
      </p:sp>
      <p:pic>
        <p:nvPicPr>
          <p:cNvPr id="90" name="picture 9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61971" y="1003287"/>
            <a:ext cx="520661" cy="4572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2" name="picture 9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2838456" y="1701792"/>
            <a:ext cx="4565653" cy="5080041"/>
          </a:xfrm>
          <a:prstGeom prst="rect">
            <a:avLst/>
          </a:prstGeom>
        </p:spPr>
      </p:pic>
      <p:sp>
        <p:nvSpPr>
          <p:cNvPr id="94" name="textbox 94"/>
          <p:cNvSpPr/>
          <p:nvPr/>
        </p:nvSpPr>
        <p:spPr>
          <a:xfrm>
            <a:off x="485796" y="3071221"/>
            <a:ext cx="2292350" cy="15697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8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700" b="1" kern="0" spc="70">
                <a:solidFill>
                  <a:srgbClr val="E6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严格核验人员资质要求</a:t>
            </a:r>
            <a:endParaRPr lang="SimHei" altLang="SimHei" sz="1700"/>
          </a:p>
          <a:p>
            <a:pPr marL="212090" algn="l" rtl="0" eaLnBrk="0">
              <a:lnSpc>
                <a:spcPct val="88000"/>
              </a:lnSpc>
              <a:spcBef>
                <a:spcPts val="1561"/>
              </a:spcBef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明确核验人员的专业背景</a:t>
            </a:r>
            <a:endParaRPr lang="SimHei" altLang="SimHei" sz="1300"/>
          </a:p>
          <a:p>
            <a:pPr marL="212090" algn="l" rtl="0" eaLnBrk="0">
              <a:lnSpc>
                <a:spcPct val="156000"/>
              </a:lnSpc>
              <a:spcBef>
                <a:spcPts val="14"/>
              </a:spcBef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和技能要求，确保其具备    从事核验工作的能力和素</a:t>
            </a:r>
            <a:endParaRPr lang="SimHei" altLang="SimHei" sz="1300"/>
          </a:p>
          <a:p>
            <a:pPr algn="l" rtl="0" eaLnBrk="0">
              <a:lnSpc>
                <a:spcPct val="112000"/>
              </a:lnSpc>
            </a:pPr>
            <a:endParaRPr lang="Arial" altLang="Arial" sz="600"/>
          </a:p>
          <a:p>
            <a:pPr marL="955039" algn="l" rtl="0" eaLnBrk="0">
              <a:lnSpc>
                <a:spcPts val="1536"/>
              </a:lnSpc>
              <a:spcBef>
                <a:spcPts val="2"/>
              </a:spcBef>
            </a:pPr>
            <a:r>
              <a:rPr sz="1200" kern="0" spc="-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质。</a:t>
            </a:r>
            <a:endParaRPr lang="SimHei" altLang="SimHei" sz="1200"/>
          </a:p>
        </p:txBody>
      </p:sp>
      <p:sp>
        <p:nvSpPr>
          <p:cNvPr id="96" name="textbox 96"/>
          <p:cNvSpPr/>
          <p:nvPr/>
        </p:nvSpPr>
        <p:spPr>
          <a:xfrm>
            <a:off x="7527934" y="4372940"/>
            <a:ext cx="2285364" cy="15163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7"/>
              </a:lnSpc>
            </a:pPr>
            <a:endParaRPr lang="Arial" altLang="Arial" sz="100"/>
          </a:p>
          <a:p>
            <a:pPr marL="12700" algn="l" rtl="0" eaLnBrk="0">
              <a:lnSpc>
                <a:spcPct val="98000"/>
              </a:lnSpc>
            </a:pPr>
            <a:r>
              <a:rPr sz="1700" b="1" kern="0" spc="60">
                <a:solidFill>
                  <a:srgbClr val="EE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建立核验人员考核机制</a:t>
            </a:r>
            <a:endParaRPr lang="SimHei" altLang="SimHei" sz="1700"/>
          </a:p>
          <a:p>
            <a:pPr marL="231140" algn="l" rtl="0" eaLnBrk="0">
              <a:lnSpc>
                <a:spcPct val="88000"/>
              </a:lnSpc>
              <a:spcBef>
                <a:spcPts val="1111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定期对核验人员进行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考核</a:t>
            </a:r>
            <a:endParaRPr lang="SimHei" altLang="SimHei" sz="1300"/>
          </a:p>
          <a:p>
            <a:pPr marL="294640" algn="l" rtl="0" eaLnBrk="0">
              <a:lnSpc>
                <a:spcPct val="157000"/>
              </a:lnSpc>
              <a:spcBef>
                <a:spcPts val="22"/>
              </a:spcBef>
            </a:pPr>
            <a:r>
              <a:rPr sz="1300" kern="0" spc="3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,评估其工作质量和效率</a:t>
            </a: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,对不合格的人员进行整</a:t>
            </a:r>
            <a:endParaRPr lang="SimHei" altLang="SimHei" sz="1300"/>
          </a:p>
          <a:p>
            <a:pPr algn="l" rtl="0" eaLnBrk="0">
              <a:lnSpc>
                <a:spcPct val="112000"/>
              </a:lnSpc>
            </a:pPr>
            <a:endParaRPr lang="Arial" altLang="Arial" sz="600"/>
          </a:p>
          <a:p>
            <a:pPr marL="733425" algn="l" rtl="0" eaLnBrk="0">
              <a:lnSpc>
                <a:spcPts val="1526"/>
              </a:lnSpc>
              <a:spcBef>
                <a:spcPts val="3"/>
              </a:spcBef>
            </a:pPr>
            <a:r>
              <a:rPr sz="1200" kern="0" spc="-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改和淘汰。</a:t>
            </a:r>
            <a:endParaRPr lang="SimHei" altLang="SimHei" sz="1200"/>
          </a:p>
        </p:txBody>
      </p:sp>
      <p:sp>
        <p:nvSpPr>
          <p:cNvPr id="98" name="textbox 98"/>
          <p:cNvSpPr/>
          <p:nvPr/>
        </p:nvSpPr>
        <p:spPr>
          <a:xfrm>
            <a:off x="7746965" y="1769428"/>
            <a:ext cx="1859914" cy="182308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728"/>
              </a:lnSpc>
            </a:pPr>
            <a:endParaRPr lang="Arial" altLang="Arial" sz="100"/>
          </a:p>
          <a:p>
            <a:pPr marL="15875" algn="l" rtl="0" eaLnBrk="0">
              <a:lnSpc>
                <a:spcPct val="98000"/>
              </a:lnSpc>
            </a:pPr>
            <a:r>
              <a:rPr sz="1700" b="1" kern="0" spc="60">
                <a:solidFill>
                  <a:srgbClr val="E8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加强核验人员培训</a:t>
            </a:r>
            <a:endParaRPr lang="SimHei" altLang="SimHei" sz="1700"/>
          </a:p>
          <a:p>
            <a:pPr marL="12700" algn="l" rtl="0" eaLnBrk="0">
              <a:lnSpc>
                <a:spcPct val="88000"/>
              </a:lnSpc>
              <a:spcBef>
                <a:spcPts val="1361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定期组织核验人员进行专</a:t>
            </a:r>
            <a:endParaRPr lang="SimHei" altLang="SimHei" sz="1300"/>
          </a:p>
          <a:p>
            <a:pPr marL="12700" algn="l" rtl="0" eaLnBrk="0">
              <a:lnSpc>
                <a:spcPct val="155000"/>
              </a:lnSpc>
              <a:spcBef>
                <a:spcPts val="17"/>
              </a:spcBef>
            </a:pP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业培训，提高其专业技能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和业务水平，确保其能够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准确、熟练地完成核</a:t>
            </a: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验工</a:t>
            </a:r>
            <a:endParaRPr lang="SimHei" altLang="SimHei" sz="1300"/>
          </a:p>
          <a:p>
            <a:pPr algn="l" rtl="0" eaLnBrk="0">
              <a:lnSpc>
                <a:spcPct val="114000"/>
              </a:lnSpc>
            </a:pPr>
            <a:endParaRPr lang="Arial" altLang="Arial" sz="500"/>
          </a:p>
          <a:p>
            <a:pPr marL="749300" algn="l" rtl="0" eaLnBrk="0">
              <a:lnSpc>
                <a:spcPts val="1464"/>
              </a:lnSpc>
              <a:spcBef>
                <a:spcPts val="2"/>
              </a:spcBef>
            </a:pPr>
            <a:r>
              <a:rPr sz="1200" kern="0" spc="-90">
                <a:solidFill>
                  <a:srgbClr val="000000">
                    <a:alpha val="100000"/>
                  </a:srgbClr>
                </a:solidFill>
                <a:latin typeface="YouYuan"/>
                <a:ea typeface="YouYuan"/>
                <a:cs typeface="YouYuan"/>
              </a:rPr>
              <a:t>作。</a:t>
            </a:r>
            <a:endParaRPr lang="YouYuan" altLang="YouYuan" sz="1200"/>
          </a:p>
        </p:txBody>
      </p:sp>
      <p:sp>
        <p:nvSpPr>
          <p:cNvPr id="100" name="textbox 100"/>
          <p:cNvSpPr/>
          <p:nvPr/>
        </p:nvSpPr>
        <p:spPr>
          <a:xfrm>
            <a:off x="349271" y="990587"/>
            <a:ext cx="4739004" cy="5245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1000"/>
              </a:lnSpc>
            </a:pPr>
            <a:endParaRPr lang="Arial" altLang="Arial" sz="700"/>
          </a:p>
          <a:p>
            <a:pPr marL="532765" algn="l" rtl="0" eaLnBrk="0">
              <a:lnSpc>
                <a:spcPct val="97000"/>
              </a:lnSpc>
              <a:spcBef>
                <a:spcPts val="5"/>
              </a:spcBef>
              <a:tabLst>
                <a:tab pos="715644"/>
              </a:tabLst>
            </a:pPr>
            <a:r>
              <a:rPr sz="2500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12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核验人员的培训与资</a:t>
            </a:r>
            <a:r>
              <a:rPr sz="2500" b="1" kern="0" spc="11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质管理</a:t>
            </a:r>
            <a:endParaRPr lang="SimHei" altLang="SimHei" sz="2500"/>
          </a:p>
        </p:txBody>
      </p:sp>
      <p:pic>
        <p:nvPicPr>
          <p:cNvPr id="102" name="picture 10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61971" y="1003287"/>
            <a:ext cx="520661" cy="45725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4" name="textbox 104"/>
          <p:cNvSpPr/>
          <p:nvPr/>
        </p:nvSpPr>
        <p:spPr>
          <a:xfrm>
            <a:off x="476202" y="2157539"/>
            <a:ext cx="5045075" cy="362457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966"/>
              </a:lnSpc>
            </a:pPr>
            <a:endParaRPr lang="Arial" altLang="Arial" sz="100"/>
          </a:p>
          <a:p>
            <a:pPr marL="15240" algn="l" rtl="0" eaLnBrk="0">
              <a:lnSpc>
                <a:spcPct val="96000"/>
              </a:lnSpc>
            </a:pPr>
            <a:r>
              <a:rPr sz="1700" b="1" kern="0" spc="60">
                <a:solidFill>
                  <a:srgbClr val="E9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制定详细的核验标准</a:t>
            </a:r>
            <a:endParaRPr lang="SimHei" altLang="SimHei" sz="17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114000"/>
              </a:lnSpc>
              <a:spcBef>
                <a:spcPts val="370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根据农业补贴机具的特点和核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验要求，制定详细的核验标准，明确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各项指标的核验方法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和标准，确保核验工作的规范性和一致性。</a:t>
            </a:r>
            <a:endParaRPr lang="SimHei" altLang="SimHei" sz="12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algn="l" rtl="0" eaLnBrk="0">
              <a:lnSpc>
                <a:spcPct val="114000"/>
              </a:lnSpc>
            </a:pPr>
            <a:endParaRPr lang="Arial" altLang="Arial" sz="1000"/>
          </a:p>
          <a:p>
            <a:pPr marL="15240" algn="l" rtl="0" eaLnBrk="0">
              <a:lnSpc>
                <a:spcPct val="95000"/>
              </a:lnSpc>
              <a:spcBef>
                <a:spcPts val="518"/>
              </a:spcBef>
            </a:pPr>
            <a:r>
              <a:rPr sz="1700" b="1" kern="0" spc="70">
                <a:solidFill>
                  <a:srgbClr val="E9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严格执行核验标准</a:t>
            </a:r>
            <a:endParaRPr lang="SimHei" altLang="SimHei" sz="1700"/>
          </a:p>
          <a:p>
            <a:pPr algn="l" rtl="0" eaLnBrk="0">
              <a:lnSpc>
                <a:spcPct val="118000"/>
              </a:lnSpc>
            </a:pPr>
            <a:endParaRPr lang="Arial" altLang="Arial" sz="1000"/>
          </a:p>
          <a:p>
            <a:pPr marL="12700" algn="l" rtl="0" eaLnBrk="0">
              <a:lnSpc>
                <a:spcPct val="114000"/>
              </a:lnSpc>
              <a:spcBef>
                <a:spcPts val="360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要求核验人员严格遵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守核验标准，对不符合标准要求的机具不予通</a:t>
            </a:r>
            <a:r>
              <a:rPr sz="12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  </a:t>
            </a:r>
            <a:r>
              <a:rPr sz="1200" kern="0" spc="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过，确保核验结果的真实性和准确</a:t>
            </a:r>
            <a:r>
              <a:rPr sz="1200" kern="0" spc="9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性。</a:t>
            </a:r>
            <a:endParaRPr lang="SimHei" altLang="SimHei" sz="1200"/>
          </a:p>
          <a:p>
            <a:pPr algn="l" rtl="0" eaLnBrk="0">
              <a:lnSpc>
                <a:spcPct val="146000"/>
              </a:lnSpc>
            </a:pPr>
            <a:endParaRPr lang="Arial" altLang="Arial" sz="1000"/>
          </a:p>
          <a:p>
            <a:pPr algn="l" rtl="0" eaLnBrk="0">
              <a:lnSpc>
                <a:spcPct val="147000"/>
              </a:lnSpc>
            </a:pPr>
            <a:endParaRPr lang="Arial" altLang="Arial" sz="1000"/>
          </a:p>
          <a:p>
            <a:pPr marL="15240" algn="l" rtl="0" eaLnBrk="0">
              <a:lnSpc>
                <a:spcPct val="95000"/>
              </a:lnSpc>
              <a:spcBef>
                <a:spcPts val="514"/>
              </a:spcBef>
            </a:pPr>
            <a:r>
              <a:rPr sz="1700" b="1" kern="0" spc="70">
                <a:solidFill>
                  <a:srgbClr val="EA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及时更新核验标准</a:t>
            </a:r>
            <a:endParaRPr lang="SimHei" altLang="SimHei" sz="17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300"/>
          </a:p>
          <a:p>
            <a:pPr marL="12700" algn="l" rtl="0" eaLnBrk="0">
              <a:lnSpc>
                <a:spcPct val="116000"/>
              </a:lnSpc>
              <a:spcBef>
                <a:spcPts val="2"/>
              </a:spcBef>
            </a:pPr>
            <a:r>
              <a:rPr sz="1200" kern="0" spc="1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根据政策变化和实际需求，及时更新和修订核验</a:t>
            </a:r>
            <a:r>
              <a:rPr sz="1200" kern="0" spc="1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标准，确保核验工作</a:t>
            </a:r>
            <a:r>
              <a:rPr sz="12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 </a:t>
            </a:r>
            <a:r>
              <a:rPr sz="1200" kern="0" spc="4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的与时俱进。</a:t>
            </a:r>
            <a:endParaRPr lang="SimHei" altLang="SimHei" sz="1200"/>
          </a:p>
        </p:txBody>
      </p:sp>
      <p:pic>
        <p:nvPicPr>
          <p:cNvPr id="106" name="picture 10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6026158" y="2025633"/>
            <a:ext cx="3924263" cy="3962403"/>
          </a:xfrm>
          <a:prstGeom prst="rect">
            <a:avLst/>
          </a:prstGeom>
        </p:spPr>
      </p:pic>
      <p:sp>
        <p:nvSpPr>
          <p:cNvPr id="108" name="textbox 108"/>
          <p:cNvSpPr/>
          <p:nvPr/>
        </p:nvSpPr>
        <p:spPr>
          <a:xfrm>
            <a:off x="368305" y="1009646"/>
            <a:ext cx="4051934" cy="48386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0000"/>
              </a:lnSpc>
            </a:pPr>
            <a:endParaRPr lang="Arial" altLang="Arial" sz="500"/>
          </a:p>
          <a:p>
            <a:pPr marL="494665" algn="l" rtl="0" eaLnBrk="0">
              <a:lnSpc>
                <a:spcPct val="97000"/>
              </a:lnSpc>
              <a:spcBef>
                <a:spcPts val="3"/>
              </a:spcBef>
              <a:tabLst>
                <a:tab pos="696594"/>
              </a:tabLst>
            </a:pPr>
            <a:r>
              <a:rPr sz="2500" kern="0" spc="0">
                <a:solidFill>
                  <a:srgbClr val="EB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110">
                <a:solidFill>
                  <a:srgbClr val="EB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核验标准的制定与执行</a:t>
            </a:r>
            <a:endParaRPr lang="SimHei" altLang="SimHei" sz="2500"/>
          </a:p>
        </p:txBody>
      </p:sp>
      <p:pic>
        <p:nvPicPr>
          <p:cNvPr id="110" name="picture 1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81005" y="1022346"/>
            <a:ext cx="482593" cy="419132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2" name="picture 11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0693400" cy="7562850"/>
          </a:xfrm>
          <a:prstGeom prst="rect">
            <a:avLst/>
          </a:prstGeom>
        </p:spPr>
      </p:pic>
      <p:pic>
        <p:nvPicPr>
          <p:cNvPr id="114" name="picture 11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0" y="1885947"/>
            <a:ext cx="3886195" cy="4533928"/>
          </a:xfrm>
          <a:prstGeom prst="rect">
            <a:avLst/>
          </a:prstGeom>
        </p:spPr>
      </p:pic>
      <p:sp>
        <p:nvSpPr>
          <p:cNvPr id="116" name="textbox 116"/>
          <p:cNvSpPr/>
          <p:nvPr/>
        </p:nvSpPr>
        <p:spPr>
          <a:xfrm>
            <a:off x="5410243" y="2314524"/>
            <a:ext cx="4558029" cy="38093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529"/>
              </a:lnSpc>
            </a:pPr>
            <a:endParaRPr lang="Arial" altLang="Arial" sz="100"/>
          </a:p>
          <a:p>
            <a:pPr marL="14604" algn="l" rtl="0" eaLnBrk="0">
              <a:lnSpc>
                <a:spcPct val="95000"/>
              </a:lnSpc>
            </a:pPr>
            <a:r>
              <a:rPr sz="1300" b="1" kern="0" spc="90">
                <a:solidFill>
                  <a:srgbClr val="E9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优化核验流程</a:t>
            </a:r>
            <a:endParaRPr lang="SimHei" altLang="SimHei" sz="1300"/>
          </a:p>
          <a:p>
            <a:pPr marL="12700" algn="l" rtl="0" eaLnBrk="0">
              <a:lnSpc>
                <a:spcPct val="85000"/>
              </a:lnSpc>
              <a:spcBef>
                <a:spcPts val="1517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对核验流程进行优化，减少不必要的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环节和操作，提高核验效</a:t>
            </a:r>
            <a:endParaRPr lang="SimHei" altLang="SimHei" sz="1300"/>
          </a:p>
          <a:p>
            <a:pPr marL="12700" algn="l" rtl="0" eaLnBrk="0">
              <a:lnSpc>
                <a:spcPts val="2464"/>
              </a:lnSpc>
            </a:pPr>
            <a:r>
              <a:rPr sz="1200" kern="0" spc="-5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率和质量。</a:t>
            </a:r>
            <a:endParaRPr lang="SimHei" altLang="SimHei" sz="1200"/>
          </a:p>
          <a:p>
            <a:pPr algn="l" rtl="0" eaLnBrk="0">
              <a:lnSpc>
                <a:spcPct val="115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4604" algn="l" rtl="0" eaLnBrk="0">
              <a:lnSpc>
                <a:spcPct val="95000"/>
              </a:lnSpc>
              <a:spcBef>
                <a:spcPts val="397"/>
              </a:spcBef>
            </a:pPr>
            <a:r>
              <a:rPr sz="1300" b="1" kern="0" spc="90">
                <a:solidFill>
                  <a:srgbClr val="ED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加强内部监督</a:t>
            </a:r>
            <a:endParaRPr lang="SimHei" altLang="SimHei" sz="13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393"/>
              </a:spcBef>
            </a:pPr>
            <a:r>
              <a:rPr sz="1300" kern="0" spc="2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建立内部监督机制，对核验工作进行全</a:t>
            </a:r>
            <a:r>
              <a:rPr sz="1300" kern="0" spc="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程监督和管理，确保核</a:t>
            </a:r>
            <a:endParaRPr lang="SimHei" altLang="SimHei" sz="1300"/>
          </a:p>
          <a:p>
            <a:pPr marL="12700" algn="l" rtl="0" eaLnBrk="0">
              <a:lnSpc>
                <a:spcPts val="2505"/>
              </a:lnSpc>
            </a:pPr>
            <a:r>
              <a:rPr sz="1300" kern="0" spc="-6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验工作的公正、透明和</a:t>
            </a:r>
            <a:r>
              <a:rPr sz="1300" kern="0" spc="-7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合法。</a:t>
            </a:r>
            <a:endParaRPr lang="SimHei" altLang="SimHei" sz="13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4604" algn="l" rtl="0" eaLnBrk="0">
              <a:lnSpc>
                <a:spcPct val="95000"/>
              </a:lnSpc>
              <a:spcBef>
                <a:spcPts val="394"/>
              </a:spcBef>
            </a:pPr>
            <a:r>
              <a:rPr sz="1300" b="1" kern="0" spc="90">
                <a:solidFill>
                  <a:srgbClr val="EC07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引入第三方监督</a:t>
            </a:r>
            <a:endParaRPr lang="SimHei" altLang="SimHei" sz="13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r" rtl="0" eaLnBrk="0">
              <a:lnSpc>
                <a:spcPct val="85000"/>
              </a:lnSpc>
              <a:spcBef>
                <a:spcPts val="397"/>
              </a:spcBef>
            </a:pPr>
            <a:r>
              <a:rPr sz="1300" kern="0" spc="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引入第三方机构对核验</a:t>
            </a:r>
            <a:r>
              <a:rPr sz="1300" kern="0" spc="-1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工作进行监督和评估，提高核验工作的</a:t>
            </a:r>
            <a:endParaRPr lang="SimHei" altLang="SimHei" sz="1300"/>
          </a:p>
          <a:p>
            <a:pPr marL="12700" algn="l" rtl="0" eaLnBrk="0">
              <a:lnSpc>
                <a:spcPts val="2410"/>
              </a:lnSpc>
            </a:pPr>
            <a:r>
              <a:rPr sz="1300" kern="0" spc="-100">
                <a:solidFill>
                  <a:srgbClr val="0000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公信力和客观性。</a:t>
            </a:r>
            <a:endParaRPr lang="SimHei" altLang="SimHei" sz="1300"/>
          </a:p>
        </p:txBody>
      </p:sp>
      <p:sp>
        <p:nvSpPr>
          <p:cNvPr id="118" name="textbox 118"/>
          <p:cNvSpPr/>
          <p:nvPr/>
        </p:nvSpPr>
        <p:spPr>
          <a:xfrm>
            <a:off x="342855" y="984235"/>
            <a:ext cx="4073525" cy="53720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539750" algn="l" rtl="0" eaLnBrk="0">
              <a:lnSpc>
                <a:spcPct val="95000"/>
              </a:lnSpc>
              <a:spcBef>
                <a:spcPts val="1"/>
              </a:spcBef>
              <a:tabLst>
                <a:tab pos="728344"/>
              </a:tabLst>
            </a:pPr>
            <a:r>
              <a:rPr sz="2500" kern="0" spc="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	</a:t>
            </a:r>
            <a:r>
              <a:rPr sz="2500" b="1" kern="0" spc="110">
                <a:solidFill>
                  <a:srgbClr val="EB0F00">
                    <a:alpha val="100000"/>
                  </a:srgbClr>
                </a:solidFill>
                <a:latin typeface="SimHei"/>
                <a:ea typeface="SimHei"/>
                <a:cs typeface="SimHei"/>
              </a:rPr>
              <a:t>核验流程的优化与监督</a:t>
            </a:r>
            <a:endParaRPr lang="SimHei" altLang="SimHei" sz="2500"/>
          </a:p>
        </p:txBody>
      </p:sp>
      <p:pic>
        <p:nvPicPr>
          <p:cNvPr id="120" name="picture 1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 rot="21600000">
            <a:off x="355555" y="996935"/>
            <a:ext cx="527077" cy="469879"/>
          </a:xfrm>
          <a:prstGeom prst="rect">
            <a:avLst/>
          </a:prstGeom>
        </p:spPr>
      </p:pic>
      <p:pic>
        <p:nvPicPr>
          <p:cNvPr id="122" name="picture 122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 rot="21600000">
            <a:off x="4292651" y="2298728"/>
            <a:ext cx="946044" cy="952465"/>
          </a:xfrm>
          <a:prstGeom prst="rect">
            <a:avLst/>
          </a:prstGeom>
        </p:spPr>
      </p:pic>
      <p:sp>
        <p:nvSpPr>
          <p:cNvPr id="124" name="textbox 124"/>
          <p:cNvSpPr/>
          <p:nvPr/>
        </p:nvSpPr>
        <p:spPr>
          <a:xfrm>
            <a:off x="4588617" y="4163003"/>
            <a:ext cx="285750" cy="170370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58"/>
              </a:lnSpc>
            </a:pPr>
            <a:endParaRPr lang="Arial" altLang="Arial" sz="100"/>
          </a:p>
          <a:p>
            <a:pPr marL="12700" algn="l" rtl="0" eaLnBrk="0">
              <a:lnSpc>
                <a:spcPct val="80000"/>
              </a:lnSpc>
            </a:pPr>
            <a:r>
              <a:rPr sz="2100" b="1" kern="0" spc="-4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02</a:t>
            </a:r>
            <a:endParaRPr lang="SimSun" altLang="SimSun" sz="2100"/>
          </a:p>
          <a:p>
            <a:pPr algn="l" rtl="0" eaLnBrk="0">
              <a:lnSpc>
                <a:spcPct val="104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05000"/>
              </a:lnSpc>
            </a:pPr>
            <a:endParaRPr lang="Arial" altLang="Arial" sz="1000"/>
          </a:p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18415" algn="l" rtl="0" eaLnBrk="0">
              <a:lnSpc>
                <a:spcPct val="80000"/>
              </a:lnSpc>
              <a:spcBef>
                <a:spcPts val="1"/>
              </a:spcBef>
            </a:pPr>
            <a:r>
              <a:rPr sz="1900" b="1" kern="0" spc="-30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03</a:t>
            </a:r>
            <a:endParaRPr lang="SimSun" altLang="SimSun" sz="19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9423400" cy="629285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https://d.book118.com/647045044034006033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2">
      <vt:lpstr>Arial</vt:lpstr>
      <vt:lpstr>Calibri</vt:lpstr>
      <vt:lpstr>SimHei</vt:lpstr>
      <vt:lpstr>SimSun</vt:lpstr>
      <vt:lpstr>YouYuan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2024-09-06T11:46:27.663</cp:lastPrinted>
  <dcterms:created xsi:type="dcterms:W3CDTF">2024-09-06T03:46:27Z</dcterms:created>
  <dcterms:modified xsi:type="dcterms:W3CDTF">2024-09-06T03:46:28Z</dcterms:modified>
</cp:coreProperties>
</file>