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8AB70-C9D4-47DF-8623-88F3E261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CF4B9-BAF3-4693-904A-A58CE9FF7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0E330-B7ED-402F-93F6-BF935C83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77CCE-0142-42C7-9FF7-56D58375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F7643-95C1-4157-BCBA-71EF304B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7A1E9-8CA9-48FF-AA2E-041E72AFE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02601-7A26-41F9-9D0C-6F43372D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B0EC0-CCCB-4627-9288-F3EFBCDF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0C7EB-163E-41FF-A80F-AFC1D7B6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DDE17-EDC0-444E-819A-E9D2DA1C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68761-4FBA-4B8E-BA3C-D35C4C1C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55031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36528" y="1889344"/>
            <a:ext cx="5675629" cy="1550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7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机器学习运维行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4900"/>
          </a:p>
          <a:p>
            <a:pPr marL="20243" algn="l" rtl="0" eaLnBrk="0">
              <a:lnSpc>
                <a:spcPts val="7123"/>
              </a:lnSpc>
            </a:pP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582"/>
            <a:ext cx="5089525" cy="2917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2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学习运维行业概述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395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学习运维市场规模和增长趋势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395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学习运维的关键技术和工具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26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学习运维的实践案例和经验分享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1743710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0638" algn="l" rtl="0" eaLnBrk="0">
              <a:lnSpc>
                <a:spcPct val="90000"/>
              </a:lnSpc>
              <a:spcBef>
                <a:spcPts val="1"/>
              </a:spcBef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" name="textbox 18"/>
          <p:cNvSpPr/>
          <p:nvPr/>
        </p:nvSpPr>
        <p:spPr>
          <a:xfrm>
            <a:off x="7867291" y="1528981"/>
            <a:ext cx="3122929" cy="4041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50"/>
              </a:lnSpc>
            </a:pPr>
            <a:endParaRPr lang="Arial" altLang="Arial" sz="100"/>
          </a:p>
          <a:p>
            <a:pPr marL="33731" algn="l" rtl="0" eaLnBrk="0">
              <a:lnSpc>
                <a:spcPct val="92000"/>
              </a:lnSpc>
            </a:pPr>
            <a:r>
              <a:rPr sz="1700" spc="-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7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marL="64713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旨在深入探讨机器学习运维行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5284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业的现状、发展趋势、挑战和机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8333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为相关企业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和从业者提供有价值的参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63760" algn="l" rtl="0" eaLnBrk="0">
              <a:lnSpc>
                <a:spcPct val="96000"/>
              </a:lnSpc>
              <a:spcBef>
                <a:spcPts val="423"/>
              </a:spcBef>
            </a:pPr>
            <a:r>
              <a:rPr sz="14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考信息</a:t>
            </a:r>
            <a:r>
              <a:rPr sz="14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0"/>
              </a:spcBef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7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73285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快速发展，机器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5856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学习在各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行业的应用越来越广泛，而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414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学习运维作为支撑这一技术的重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7919114" y="5765028"/>
            <a:ext cx="3034664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4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要环节，其价值和重要性日益凸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" name="picture 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1402435" y="5082724"/>
            <a:ext cx="93192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0"/>
              </a:lnSpc>
            </a:pPr>
            <a:endParaRPr lang="Arial" altLang="Arial" sz="100"/>
          </a:p>
          <a:p>
            <a:pPr marL="28321" algn="l" rtl="0" eaLnBrk="0">
              <a:lnSpc>
                <a:spcPct val="83000"/>
              </a:lnSpc>
            </a:pPr>
            <a:r>
              <a:rPr sz="1500" spc="-3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由于数据获取的限制，报告中的某些数据可能不是最新的，也可能存在一定的误差。此外</a:t>
            </a:r>
            <a:r>
              <a:rPr sz="15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由于市场变化快速，</a:t>
            </a:r>
            <a:endParaRPr lang="Microsoft YaHei" altLang="Microsoft YaHei" sz="1500"/>
          </a:p>
          <a:p>
            <a:pPr marL="12700" algn="l" rtl="0" eaLnBrk="0">
              <a:lnSpc>
                <a:spcPts val="2686"/>
              </a:lnSpc>
            </a:pPr>
            <a:r>
              <a:rPr sz="1500" spc="-9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某些信息可能已经过时</a:t>
            </a:r>
            <a:r>
              <a:rPr sz="1500" spc="-7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1414247" y="2388673"/>
            <a:ext cx="79870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本报告主要关注机器学习运维行业的发展状况，包括市场现状、主要供应商、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术发展趋势等。</a:t>
            </a:r>
            <a:endParaRPr lang="Microsoft YaHei" altLang="Microsoft YaHei" sz="1500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1414012" y="1631394"/>
            <a:ext cx="53466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2000"/>
          </a:p>
        </p:txBody>
      </p:sp>
      <p:sp>
        <p:nvSpPr>
          <p:cNvPr id="68" name="textbox 68"/>
          <p:cNvSpPr/>
          <p:nvPr/>
        </p:nvSpPr>
        <p:spPr>
          <a:xfrm>
            <a:off x="1412307" y="4349443"/>
            <a:ext cx="523875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940122" y="1649953"/>
            <a:ext cx="5733415" cy="155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9335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9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  <a:endParaRPr lang="Microsoft YaHei" altLang="Microsoft YaHei" sz="4500"/>
          </a:p>
        </p:txBody>
      </p:sp>
      <p:sp>
        <p:nvSpPr>
          <p:cNvPr id="71" name="textbox 71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3686675" y="1667912"/>
            <a:ext cx="7568565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627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marL="14071" algn="l" rtl="0" eaLnBrk="0">
              <a:lnSpc>
                <a:spcPct val="94000"/>
              </a:lnSpc>
              <a:spcBef>
                <a:spcPts val="100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机器学习运维是指通过一系列技术和工具，对机器学习模型进行训练、部署、监控和维护的过程，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确保模型性能的稳定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和可靠。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1310950" y="4218402"/>
            <a:ext cx="7566659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0"/>
              </a:lnSpc>
            </a:pPr>
            <a:endParaRPr lang="Arial" altLang="Arial" sz="100"/>
          </a:p>
          <a:p>
            <a:pPr marL="1514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marL="20586" algn="l" rtl="0" eaLnBrk="0">
              <a:lnSpc>
                <a:spcPct val="95000"/>
              </a:lnSpc>
              <a:spcBef>
                <a:spcPts val="98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随着机器学习应用的普及，机器学习运维成为保障模型性能和业务连续性的关键环节，对于提高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竞争力和创新力具有重要意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义。</a:t>
            </a:r>
            <a:endParaRPr lang="Microsoft YaHei" altLang="Microsoft YaHei" sz="1300"/>
          </a:p>
        </p:txBody>
      </p:sp>
      <p:sp>
        <p:nvSpPr>
          <p:cNvPr id="75" name="textbox 75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运维的定义和重要性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F59D8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9424"/>
              </a:lnSpc>
            </a:pPr>
            <a:endParaRPr lang="Arial" altLang="Arial" sz="100"/>
          </a:p>
          <a:p>
            <a:pPr marL="229068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500"/>
          </a:p>
          <a:p>
            <a:pPr marL="228896" algn="l" rtl="0" eaLnBrk="0">
              <a:lnSpc>
                <a:spcPct val="86000"/>
              </a:lnSpc>
              <a:spcBef>
                <a:spcPts val="14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未来，机器学习运维将朝着更加智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marL="229068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化、自动化、安全化的方向发展，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endParaRPr lang="Microsoft YaHei" altLang="Microsoft YaHei" sz="1300"/>
          </a:p>
          <a:p>
            <a:pPr marL="235926" algn="l" rtl="0" eaLnBrk="0">
              <a:lnSpc>
                <a:spcPts val="243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时与云计算、边缘计算等技术的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1300"/>
          </a:p>
          <a:p>
            <a:pPr marL="228896" algn="l" rtl="0" eaLnBrk="0">
              <a:lnSpc>
                <a:spcPts val="2432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也将成为重要趋势。</a:t>
            </a:r>
            <a:endParaRPr lang="Microsoft YaHei" altLang="Microsoft YaHei" sz="1300"/>
          </a:p>
        </p:txBody>
      </p:sp>
      <p:sp>
        <p:nvSpPr>
          <p:cNvPr id="102" name="textbox 102"/>
          <p:cNvSpPr/>
          <p:nvPr/>
        </p:nvSpPr>
        <p:spPr>
          <a:xfrm>
            <a:off x="643906" y="1461540"/>
            <a:ext cx="2831464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3757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机器学习运维经历了从简单的手动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署到自动化的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CI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流程，再到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3557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MLOps和DataOps的发展过程。</a:t>
            </a:r>
            <a:endParaRPr lang="Microsoft YaHei" altLang="Microsoft YaHei" sz="13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612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运维的发展历程和趋势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3622965" y="1674487"/>
            <a:ext cx="7262494" cy="410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73"/>
              </a:lnSpc>
            </a:pPr>
            <a:endParaRPr lang="Arial" altLang="Arial" sz="100"/>
          </a:p>
          <a:p>
            <a:pPr marL="3414124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17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学习运维面临的主要挑战包括模型部署的复杂性、性能监控的难度、数据安全与隐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155949" algn="l" rtl="0" eaLnBrk="0">
              <a:lnSpc>
                <a:spcPct val="96000"/>
              </a:lnSpc>
              <a:spcBef>
                <a:spcPts val="422"/>
              </a:spcBef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私保护等。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194173" algn="l" rtl="0" eaLnBrk="0">
              <a:lnSpc>
                <a:spcPct val="92000"/>
              </a:lnSpc>
              <a:spcBef>
                <a:spcPts val="512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9768" algn="l" rtl="0" eaLnBrk="0">
              <a:lnSpc>
                <a:spcPct val="92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这些挑战，可以采用自动化的CI/CD流程、智能化的监控预警系统、数据加密与脱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5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技术手段进行解决。同时，建立完善的运维团队和流程也是解决这些挑战的重要措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441127" algn="l" rtl="0" eaLnBrk="0">
              <a:lnSpc>
                <a:spcPts val="1607"/>
              </a:lnSpc>
              <a:spcBef>
                <a:spcPts val="3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442263" y="318468"/>
            <a:ext cx="688530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运维的主要挑战和解决方案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940122" y="362771"/>
            <a:ext cx="6304915" cy="3670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6961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9335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6000"/>
              </a:lnSpc>
            </a:pPr>
            <a:endParaRPr lang="Arial" altLang="Arial" sz="1500"/>
          </a:p>
          <a:p>
            <a:pPr algn="l" rtl="0" eaLnBrk="0">
              <a:lnSpc>
                <a:spcPct val="7906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123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市场规模和</a:t>
            </a:r>
            <a:r>
              <a:rPr sz="45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4500"/>
          </a:p>
        </p:txBody>
      </p:sp>
      <p:sp>
        <p:nvSpPr>
          <p:cNvPr id="153" name="textbox 153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55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5F4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9" name="textbox 159"/>
          <p:cNvSpPr/>
          <p:nvPr/>
        </p:nvSpPr>
        <p:spPr>
          <a:xfrm>
            <a:off x="7930865" y="3134605"/>
            <a:ext cx="3109595" cy="144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68"/>
              </a:lnSpc>
            </a:pPr>
            <a:endParaRPr lang="Arial" altLang="Arial" sz="100"/>
          </a:p>
          <a:p>
            <a:pPr marL="24701" algn="l" rtl="0" eaLnBrk="0">
              <a:lnSpc>
                <a:spcPct val="94000"/>
              </a:lnSpc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中国机器学习运维市场在近年来呈</a:t>
            </a:r>
            <a:r>
              <a:rPr sz="1300" spc="3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3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出快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速发展的态势。在政策支持、技术进步</a:t>
            </a:r>
            <a:r>
              <a:rPr sz="1300" spc="3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56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市场需求等多重因素的推动下，中国机</a:t>
            </a:r>
            <a:r>
              <a:rPr sz="1300" spc="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endParaRPr lang="Microsoft YaHei" altLang="Microsoft YaHei" sz="1300"/>
          </a:p>
          <a:p>
            <a:pPr marL="14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学习运维市场规模不断扩大，成为全球</a:t>
            </a:r>
            <a:r>
              <a:rPr sz="1300" spc="2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大的机器学习运维市</a:t>
            </a:r>
            <a:r>
              <a:rPr sz="13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3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之一。</a:t>
            </a:r>
            <a:endParaRPr lang="Microsoft YaHei" altLang="Microsoft YaHei" sz="1300"/>
          </a:p>
        </p:txBody>
      </p:sp>
      <p:sp>
        <p:nvSpPr>
          <p:cNvPr id="160" name="textbox 160"/>
          <p:cNvSpPr/>
          <p:nvPr/>
        </p:nvSpPr>
        <p:spPr>
          <a:xfrm>
            <a:off x="1197740" y="3134948"/>
            <a:ext cx="324929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6"/>
              </a:lnSpc>
            </a:pPr>
            <a:endParaRPr lang="Arial" altLang="Arial" sz="100"/>
          </a:p>
          <a:p>
            <a:pPr marL="21615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随着机器学习技术的广泛应用，全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器学习运维市场规模持续增长。根据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3728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场研究报告，全球机器学习运维市场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模预计在未来几年内将以显著的速度增长。</a:t>
            </a:r>
            <a:endParaRPr lang="Microsoft YaHei" altLang="Microsoft YaHei" sz="1300"/>
          </a:p>
        </p:txBody>
      </p:sp>
      <p:sp>
        <p:nvSpPr>
          <p:cNvPr id="161" name="textbox 16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全球和中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国市场概况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2" name="textbox 182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83" name="textbox 183"/>
          <p:cNvSpPr/>
          <p:nvPr/>
        </p:nvSpPr>
        <p:spPr>
          <a:xfrm>
            <a:off x="1199778" y="2313835"/>
            <a:ext cx="155701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000"/>
          </a:p>
        </p:txBody>
      </p:sp>
      <p:sp>
        <p:nvSpPr>
          <p:cNvPr id="184" name="textbox 184"/>
          <p:cNvSpPr/>
          <p:nvPr/>
        </p:nvSpPr>
        <p:spPr>
          <a:xfrm>
            <a:off x="9515191" y="2313835"/>
            <a:ext cx="154495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概况</a:t>
            </a:r>
            <a:endParaRPr lang="Microsoft YaHei" altLang="Microsoft YaHei" sz="2000"/>
          </a:p>
        </p:txBody>
      </p:sp>
      <p:pic>
        <p:nvPicPr>
          <p:cNvPr id="185" name="picture 1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7349776" y="1839579"/>
            <a:ext cx="3702684" cy="3752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98"/>
              </a:lnSpc>
            </a:pPr>
            <a:endParaRPr lang="Arial" altLang="Arial" sz="100"/>
          </a:p>
          <a:p>
            <a:pPr marL="108615" algn="l" rtl="0" eaLnBrk="0">
              <a:lnSpc>
                <a:spcPct val="92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91185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在医疗领域，机器学习运维技术主要用于辅助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</a:t>
            </a:r>
            <a:endParaRPr lang="Microsoft YaHei" altLang="Microsoft YaHei" sz="1300"/>
          </a:p>
          <a:p>
            <a:pPr marL="992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断、病历分析、药物研发等方面。通过机器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endParaRPr lang="Microsoft YaHei" altLang="Microsoft YaHei" sz="1300"/>
          </a:p>
          <a:p>
            <a:pPr marL="911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技术，医疗机构能够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更快速、准确地诊断疾病，</a:t>
            </a:r>
            <a:endParaRPr lang="Microsoft YaHei" altLang="Microsoft YaHei" sz="1300"/>
          </a:p>
          <a:p>
            <a:pPr marL="91356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提高医疗服务质量和效率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29730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4071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在电商领域，机器学习运维技术主要用于推荐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endParaRPr lang="Microsoft YaHei" altLang="Microsoft YaHei" sz="1300"/>
          </a:p>
          <a:p>
            <a:pPr marL="142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统、智能客服、价格预测等方面。通过机器学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endParaRPr lang="Microsoft YaHei" altLang="Microsoft YaHei" sz="1300"/>
          </a:p>
          <a:p>
            <a:pPr marL="140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技术，电商平台能够更好地满足客户需求，提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客户满意度和忠诚度。</a:t>
            </a:r>
            <a:endParaRPr lang="Microsoft YaHei" altLang="Microsoft YaHei" sz="1300"/>
          </a:p>
        </p:txBody>
      </p:sp>
      <p:sp>
        <p:nvSpPr>
          <p:cNvPr id="189" name="textbox 189"/>
          <p:cNvSpPr/>
          <p:nvPr/>
        </p:nvSpPr>
        <p:spPr>
          <a:xfrm>
            <a:off x="1687574" y="1841350"/>
            <a:ext cx="3624579" cy="3750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3519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机器学习运维技术在金融领域的应用广泛，包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</a:t>
            </a:r>
            <a:endParaRPr lang="Microsoft YaHei" altLang="Microsoft YaHei" sz="1300"/>
          </a:p>
          <a:p>
            <a:pPr marL="132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风险控制、客户画像、智能投顾等方面。通过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器学习技术，金融机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构能够更准确地识别风险、</a:t>
            </a:r>
            <a:endParaRPr lang="Microsoft YaHei" altLang="Microsoft YaHei" sz="1300"/>
          </a:p>
          <a:p>
            <a:pPr marL="13385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提高客户满意度和提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业务效益。</a:t>
            </a:r>
            <a:endParaRPr lang="Microsoft YaHei" altLang="Microsoft YaHei" sz="13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17357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3214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在智能制造领域，机器学习运维技术主要用于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marL="133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产过程优化、质量检测、预测性维护等方面。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300"/>
          </a:p>
          <a:p>
            <a:pPr marL="14242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过机器学习技术，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制造企业能够提高生产效率、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21958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降低成本并提升产品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300"/>
          </a:p>
        </p:txBody>
      </p:sp>
      <p:sp>
        <p:nvSpPr>
          <p:cNvPr id="190" name="textbox 190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主要应用领域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和场景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6360326" y="3803198"/>
            <a:ext cx="638131" cy="638131"/>
            <a:chExt cx="638131" cy="638131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34744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779390" y="3803198"/>
            <a:ext cx="638131" cy="638131"/>
            <a:chExt cx="638131" cy="638131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34743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6360326" y="1754944"/>
            <a:ext cx="638131" cy="638130"/>
            <a:chExt cx="638131" cy="63813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34744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79390" y="1754944"/>
            <a:ext cx="638131" cy="638130"/>
            <a:chExt cx="638131" cy="63813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rect"/>
          <p:cNvSpPr/>
          <p:nvPr/>
        </p:nvSpPr>
        <p:spPr>
          <a:xfrm>
            <a:off x="1093693" y="2393074"/>
            <a:ext cx="9525" cy="87254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6674631" y="2393074"/>
            <a:ext cx="9525" cy="87254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rect"/>
          <p:cNvSpPr/>
          <p:nvPr/>
        </p:nvSpPr>
        <p:spPr>
          <a:xfrm>
            <a:off x="1093693" y="4441331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rect"/>
          <p:cNvSpPr/>
          <p:nvPr/>
        </p:nvSpPr>
        <p:spPr>
          <a:xfrm>
            <a:off x="6674631" y="4441331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6495257" y="2557598"/>
            <a:ext cx="3642995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几年内，机器学习运维市场将呈现出以</a:t>
            </a:r>
            <a:endParaRPr lang="Microsoft YaHei" altLang="Microsoft YaHei" sz="1500"/>
          </a:p>
          <a:p>
            <a:pPr marL="14414" indent="571" algn="l" rtl="0" eaLnBrk="0">
              <a:lnSpc>
                <a:spcPct val="152000"/>
              </a:lnSpc>
              <a:spcBef>
                <a:spcPts val="4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下趋势：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一是市场规模将继续扩大；二是应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用领域将更加广泛；三是技术创新将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加速；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四是市场竞争将更加激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烈。</a:t>
            </a:r>
            <a:endParaRPr lang="Microsoft YaHei" altLang="Microsoft YaHei" sz="1500"/>
          </a:p>
        </p:txBody>
      </p:sp>
      <p:sp>
        <p:nvSpPr>
          <p:cNvPr id="225" name="textbox 225"/>
          <p:cNvSpPr/>
          <p:nvPr/>
        </p:nvSpPr>
        <p:spPr>
          <a:xfrm>
            <a:off x="2078455" y="2557408"/>
            <a:ext cx="3641725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8"/>
              </a:lnSpc>
            </a:pPr>
            <a:endParaRPr lang="Arial" altLang="Arial" sz="100"/>
          </a:p>
          <a:p>
            <a:pPr marL="21081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不断发展和普及，机器</a:t>
            </a:r>
            <a:endParaRPr lang="Microsoft YaHei" altLang="Microsoft YaHei" sz="1500"/>
          </a:p>
          <a:p>
            <a:pPr marL="12700" indent="952" algn="l" rtl="0" eaLnBrk="0">
              <a:lnSpc>
                <a:spcPct val="152000"/>
              </a:lnSpc>
              <a:spcBef>
                <a:spcPts val="4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市场规模将继续保持快速增长的趋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来几年内，机器学习运维市场将迎来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更多的发展机遇和挑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405043" y="2076769"/>
            <a:ext cx="1347972" cy="1347972"/>
            <a:chExt cx="1347972" cy="1347972"/>
          </a:xfrm>
        </p:grpSpPr>
        <p:sp>
          <p:nvSpPr>
            <p:cNvPr id="247" name="path"/>
            <p:cNvSpPr/>
            <p:nvPr/>
          </p:nvSpPr>
          <p:spPr>
            <a:xfrm>
              <a:off x="0" y="0"/>
              <a:ext cx="1347972" cy="1347972"/>
            </a:xfrm>
            <a:custGeom>
              <a:rect l="0" t="0" r="0" b="0"/>
              <a:pathLst>
                <a:path w="2122" h="2122">
                  <a:moveTo>
                    <a:pt x="0" y="1061"/>
                  </a:moveTo>
                  <a:cubicBezTo>
                    <a:pt x="0" y="475"/>
                    <a:pt x="475" y="0"/>
                    <a:pt x="1061" y="0"/>
                  </a:cubicBezTo>
                  <a:lnTo>
                    <a:pt x="1061" y="0"/>
                  </a:lnTo>
                  <a:lnTo>
                    <a:pt x="1061" y="0"/>
                  </a:lnTo>
                  <a:lnTo>
                    <a:pt x="1061" y="0"/>
                  </a:lnTo>
                  <a:cubicBezTo>
                    <a:pt x="1647" y="0"/>
                    <a:pt x="2122" y="475"/>
                    <a:pt x="2122" y="1061"/>
                  </a:cubicBezTo>
                  <a:lnTo>
                    <a:pt x="2122" y="1061"/>
                  </a:lnTo>
                  <a:cubicBezTo>
                    <a:pt x="2122" y="1061"/>
                    <a:pt x="2122" y="1061"/>
                    <a:pt x="2122" y="1061"/>
                  </a:cubicBezTo>
                  <a:lnTo>
                    <a:pt x="2122" y="1061"/>
                  </a:lnTo>
                  <a:lnTo>
                    <a:pt x="2122" y="1061"/>
                  </a:lnTo>
                  <a:lnTo>
                    <a:pt x="2122" y="1061"/>
                  </a:lnTo>
                  <a:cubicBezTo>
                    <a:pt x="2122" y="1647"/>
                    <a:pt x="1647" y="2122"/>
                    <a:pt x="1061" y="2122"/>
                  </a:cubicBezTo>
                  <a:lnTo>
                    <a:pt x="1061" y="2122"/>
                  </a:lnTo>
                  <a:lnTo>
                    <a:pt x="1061" y="2122"/>
                  </a:lnTo>
                  <a:lnTo>
                    <a:pt x="1061" y="2122"/>
                  </a:lnTo>
                  <a:cubicBezTo>
                    <a:pt x="475" y="2122"/>
                    <a:pt x="0" y="1647"/>
                    <a:pt x="0" y="1061"/>
                  </a:cubicBezTo>
                  <a:lnTo>
                    <a:pt x="0" y="106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56399" y="396096"/>
              <a:ext cx="635177" cy="555780"/>
            </a:xfrm>
            <a:custGeom>
              <a:rect l="0" t="0" r="0" b="0"/>
              <a:pathLst>
                <a:path w="1000" h="875">
                  <a:moveTo>
                    <a:pt x="0" y="625"/>
                  </a:moveTo>
                  <a:lnTo>
                    <a:pt x="500" y="750"/>
                  </a:lnTo>
                  <a:lnTo>
                    <a:pt x="1000" y="625"/>
                  </a:lnTo>
                  <a:lnTo>
                    <a:pt x="1000" y="750"/>
                  </a:lnTo>
                  <a:lnTo>
                    <a:pt x="500" y="875"/>
                  </a:lnTo>
                  <a:lnTo>
                    <a:pt x="0" y="750"/>
                  </a:lnTo>
                  <a:lnTo>
                    <a:pt x="0" y="625"/>
                  </a:lnTo>
                  <a:close/>
                  <a:moveTo>
                    <a:pt x="0" y="375"/>
                  </a:moveTo>
                  <a:lnTo>
                    <a:pt x="500" y="500"/>
                  </a:lnTo>
                  <a:lnTo>
                    <a:pt x="1000" y="375"/>
                  </a:lnTo>
                  <a:lnTo>
                    <a:pt x="1000" y="500"/>
                  </a:lnTo>
                  <a:lnTo>
                    <a:pt x="500" y="625"/>
                  </a:lnTo>
                  <a:lnTo>
                    <a:pt x="0" y="500"/>
                  </a:lnTo>
                  <a:lnTo>
                    <a:pt x="0" y="375"/>
                  </a:lnTo>
                  <a:close/>
                  <a:moveTo>
                    <a:pt x="0" y="125"/>
                  </a:moveTo>
                  <a:lnTo>
                    <a:pt x="500" y="0"/>
                  </a:lnTo>
                  <a:lnTo>
                    <a:pt x="1000" y="125"/>
                  </a:lnTo>
                  <a:lnTo>
                    <a:pt x="1000" y="250"/>
                  </a:lnTo>
                  <a:lnTo>
                    <a:pt x="500" y="375"/>
                  </a:lnTo>
                  <a:lnTo>
                    <a:pt x="0" y="250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69631" y="2076769"/>
            <a:ext cx="1303225" cy="1303226"/>
            <a:chExt cx="1303225" cy="1303226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1303225" cy="1303226"/>
            </a:xfrm>
            <a:custGeom>
              <a:rect l="0" t="0" r="0" b="0"/>
              <a:pathLst>
                <a:path w="2052" h="2052">
                  <a:moveTo>
                    <a:pt x="0" y="1026"/>
                  </a:moveTo>
                  <a:cubicBezTo>
                    <a:pt x="0" y="459"/>
                    <a:pt x="459" y="0"/>
                    <a:pt x="1026" y="0"/>
                  </a:cubicBezTo>
                  <a:lnTo>
                    <a:pt x="1026" y="0"/>
                  </a:lnTo>
                  <a:lnTo>
                    <a:pt x="1026" y="0"/>
                  </a:lnTo>
                  <a:lnTo>
                    <a:pt x="1026" y="0"/>
                  </a:lnTo>
                  <a:cubicBezTo>
                    <a:pt x="1592" y="0"/>
                    <a:pt x="2052" y="459"/>
                    <a:pt x="2052" y="1026"/>
                  </a:cubicBezTo>
                  <a:lnTo>
                    <a:pt x="2052" y="1026"/>
                  </a:lnTo>
                  <a:cubicBezTo>
                    <a:pt x="2052" y="1026"/>
                    <a:pt x="2052" y="1026"/>
                    <a:pt x="2052" y="1026"/>
                  </a:cubicBezTo>
                  <a:lnTo>
                    <a:pt x="2052" y="1026"/>
                  </a:lnTo>
                  <a:lnTo>
                    <a:pt x="2052" y="1026"/>
                  </a:lnTo>
                  <a:lnTo>
                    <a:pt x="2052" y="1026"/>
                  </a:lnTo>
                  <a:cubicBezTo>
                    <a:pt x="2052" y="1592"/>
                    <a:pt x="1592" y="2052"/>
                    <a:pt x="1026" y="2052"/>
                  </a:cubicBezTo>
                  <a:lnTo>
                    <a:pt x="1026" y="2052"/>
                  </a:lnTo>
                  <a:lnTo>
                    <a:pt x="1026" y="2052"/>
                  </a:lnTo>
                  <a:lnTo>
                    <a:pt x="1026" y="2052"/>
                  </a:lnTo>
                  <a:cubicBezTo>
                    <a:pt x="459" y="2052"/>
                    <a:pt x="0" y="1592"/>
                    <a:pt x="0" y="1026"/>
                  </a:cubicBezTo>
                  <a:lnTo>
                    <a:pt x="0" y="102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24819" y="324819"/>
              <a:ext cx="653588" cy="653588"/>
            </a:xfrm>
            <a:custGeom>
              <a:rect l="0" t="0" r="0" b="0"/>
              <a:pathLst>
                <a:path w="1029" h="1029">
                  <a:moveTo>
                    <a:pt x="1029" y="577"/>
                  </a:moveTo>
                  <a:lnTo>
                    <a:pt x="1029" y="449"/>
                  </a:lnTo>
                  <a:lnTo>
                    <a:pt x="875" y="385"/>
                  </a:lnTo>
                  <a:lnTo>
                    <a:pt x="875" y="385"/>
                  </a:lnTo>
                  <a:cubicBezTo>
                    <a:pt x="871" y="373"/>
                    <a:pt x="866" y="361"/>
                    <a:pt x="861" y="350"/>
                  </a:cubicBezTo>
                  <a:lnTo>
                    <a:pt x="861" y="350"/>
                  </a:lnTo>
                  <a:lnTo>
                    <a:pt x="923" y="195"/>
                  </a:lnTo>
                  <a:lnTo>
                    <a:pt x="832" y="104"/>
                  </a:lnTo>
                  <a:lnTo>
                    <a:pt x="679" y="167"/>
                  </a:lnTo>
                  <a:lnTo>
                    <a:pt x="679" y="167"/>
                  </a:lnTo>
                  <a:cubicBezTo>
                    <a:pt x="667" y="161"/>
                    <a:pt x="655" y="157"/>
                    <a:pt x="643" y="152"/>
                  </a:cubicBezTo>
                  <a:lnTo>
                    <a:pt x="643" y="152"/>
                  </a:lnTo>
                  <a:lnTo>
                    <a:pt x="577" y="0"/>
                  </a:lnTo>
                  <a:lnTo>
                    <a:pt x="449" y="0"/>
                  </a:lnTo>
                  <a:lnTo>
                    <a:pt x="385" y="152"/>
                  </a:lnTo>
                  <a:lnTo>
                    <a:pt x="385" y="152"/>
                  </a:lnTo>
                  <a:cubicBezTo>
                    <a:pt x="372" y="156"/>
                    <a:pt x="360" y="161"/>
                    <a:pt x="348" y="167"/>
                  </a:cubicBezTo>
                  <a:lnTo>
                    <a:pt x="348" y="167"/>
                  </a:lnTo>
                  <a:lnTo>
                    <a:pt x="195" y="105"/>
                  </a:lnTo>
                  <a:lnTo>
                    <a:pt x="104" y="196"/>
                  </a:lnTo>
                  <a:lnTo>
                    <a:pt x="166" y="348"/>
                  </a:lnTo>
                  <a:lnTo>
                    <a:pt x="166" y="348"/>
                  </a:lnTo>
                  <a:cubicBezTo>
                    <a:pt x="160" y="360"/>
                    <a:pt x="155" y="373"/>
                    <a:pt x="151" y="386"/>
                  </a:cubicBezTo>
                  <a:lnTo>
                    <a:pt x="151" y="386"/>
                  </a:lnTo>
                  <a:lnTo>
                    <a:pt x="0" y="451"/>
                  </a:lnTo>
                  <a:lnTo>
                    <a:pt x="0" y="579"/>
                  </a:lnTo>
                  <a:lnTo>
                    <a:pt x="151" y="643"/>
                  </a:lnTo>
                  <a:lnTo>
                    <a:pt x="151" y="643"/>
                  </a:lnTo>
                  <a:cubicBezTo>
                    <a:pt x="156" y="656"/>
                    <a:pt x="161" y="668"/>
                    <a:pt x="167" y="681"/>
                  </a:cubicBezTo>
                  <a:lnTo>
                    <a:pt x="167" y="681"/>
                  </a:lnTo>
                  <a:lnTo>
                    <a:pt x="105" y="833"/>
                  </a:lnTo>
                  <a:lnTo>
                    <a:pt x="196" y="924"/>
                  </a:lnTo>
                  <a:lnTo>
                    <a:pt x="348" y="862"/>
                  </a:lnTo>
                  <a:lnTo>
                    <a:pt x="348" y="862"/>
                  </a:lnTo>
                  <a:cubicBezTo>
                    <a:pt x="360" y="867"/>
                    <a:pt x="373" y="872"/>
                    <a:pt x="386" y="877"/>
                  </a:cubicBezTo>
                  <a:lnTo>
                    <a:pt x="386" y="877"/>
                  </a:lnTo>
                  <a:lnTo>
                    <a:pt x="451" y="1029"/>
                  </a:lnTo>
                  <a:lnTo>
                    <a:pt x="579" y="1029"/>
                  </a:lnTo>
                  <a:lnTo>
                    <a:pt x="643" y="876"/>
                  </a:lnTo>
                  <a:lnTo>
                    <a:pt x="643" y="876"/>
                  </a:lnTo>
                  <a:cubicBezTo>
                    <a:pt x="655" y="871"/>
                    <a:pt x="667" y="866"/>
                    <a:pt x="679" y="861"/>
                  </a:cubicBezTo>
                  <a:lnTo>
                    <a:pt x="679" y="861"/>
                  </a:lnTo>
                  <a:lnTo>
                    <a:pt x="833" y="923"/>
                  </a:lnTo>
                  <a:lnTo>
                    <a:pt x="924" y="832"/>
                  </a:lnTo>
                  <a:lnTo>
                    <a:pt x="861" y="678"/>
                  </a:lnTo>
                  <a:lnTo>
                    <a:pt x="861" y="678"/>
                  </a:lnTo>
                  <a:cubicBezTo>
                    <a:pt x="866" y="667"/>
                    <a:pt x="871" y="655"/>
                    <a:pt x="875" y="643"/>
                  </a:cubicBezTo>
                  <a:lnTo>
                    <a:pt x="875" y="643"/>
                  </a:lnTo>
                  <a:lnTo>
                    <a:pt x="1029" y="577"/>
                  </a:lnTo>
                  <a:close/>
                  <a:moveTo>
                    <a:pt x="513" y="707"/>
                  </a:moveTo>
                  <a:cubicBezTo>
                    <a:pt x="407" y="707"/>
                    <a:pt x="320" y="621"/>
                    <a:pt x="320" y="514"/>
                  </a:cubicBezTo>
                  <a:lnTo>
                    <a:pt x="320" y="514"/>
                  </a:lnTo>
                  <a:cubicBezTo>
                    <a:pt x="320" y="408"/>
                    <a:pt x="407" y="321"/>
                    <a:pt x="513" y="321"/>
                  </a:cubicBezTo>
                  <a:lnTo>
                    <a:pt x="513" y="321"/>
                  </a:lnTo>
                  <a:cubicBezTo>
                    <a:pt x="620" y="321"/>
                    <a:pt x="706" y="408"/>
                    <a:pt x="706" y="514"/>
                  </a:cubicBezTo>
                  <a:lnTo>
                    <a:pt x="706" y="514"/>
                  </a:lnTo>
                  <a:cubicBezTo>
                    <a:pt x="706" y="621"/>
                    <a:pt x="620" y="707"/>
                    <a:pt x="513" y="7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51" name="picture 2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61121" y="2280467"/>
            <a:ext cx="3506743" cy="76200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478683" y="2280467"/>
            <a:ext cx="3506742" cy="76200"/>
          </a:xfrm>
          <a:prstGeom prst="rect">
            <a:avLst/>
          </a:prstGeom>
        </p:spPr>
      </p:pic>
      <p:sp>
        <p:nvSpPr>
          <p:cNvPr id="253" name="textbox 253"/>
          <p:cNvSpPr/>
          <p:nvPr/>
        </p:nvSpPr>
        <p:spPr>
          <a:xfrm>
            <a:off x="2079308" y="1759224"/>
            <a:ext cx="104457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254" name="textbox 254"/>
          <p:cNvSpPr/>
          <p:nvPr/>
        </p:nvSpPr>
        <p:spPr>
          <a:xfrm>
            <a:off x="6496617" y="1761014"/>
            <a:ext cx="104521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9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https://d.book118.com/647055031103006051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2024-09-24T14:52:13.639</cp:lastPrinted>
  <dcterms:created xsi:type="dcterms:W3CDTF">2024-09-24T06:52:13Z</dcterms:created>
  <dcterms:modified xsi:type="dcterms:W3CDTF">2024-09-24T06:52:15Z</dcterms:modified>
</cp:coreProperties>
</file>