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FHTRGQ+MS-UIGothic"/>
      <p:regular r:id="rId16"/>
    </p:embeddedFont>
    <p:embeddedFont>
      <p:font typeface="QAADHO+QWHRRD+MicrosoftYaHei"/>
      <p:regular r:id="rId17"/>
    </p:embeddedFont>
    <p:embeddedFont>
      <p:font typeface="UDVQPM+WRLPKN+MicrosoftYaHei-Bold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DB6E7-F455-4194-B834-25EBD2EF9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6DFD8-7B53-4AFC-8EFB-A3791D60E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24D94-8EE0-4A43-AE84-5EC4A8FD0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52C67-A186-4B79-959A-126C50290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43278B-9F63-4E13-900A-8D3D680BD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E8B20D-0A6A-44DB-A2A3-238F89AD5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6E96C9-BC05-4A23-8884-1D3879C12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00EB6-2269-4D42-A883-2342A6189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A93E9C-BB24-4465-ABC5-C8A53EA28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C15A8-62FB-47CC-A97C-5DF9F56B6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4ED1A-966B-4FBB-97D9-066538789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6000112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FHTRGQ+MS-UIGothic"/>
                <a:cs typeface="FHTRGQ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团结</a:t>
            </a:r>
            <a:r>
              <a:rPr sz="3000">
                <a:solidFill>
                  <a:srgbClr val="8C8C8C"/>
                </a:solidFill>
                <a:latin typeface="FHTRGQ+MS-UIGothic"/>
                <a:cs typeface="FHTRGQ+MS-UIGothic"/>
              </a:rPr>
              <a:t>友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爱</a:t>
            </a:r>
            <a:r>
              <a:rPr sz="3000">
                <a:solidFill>
                  <a:srgbClr val="8C8C8C"/>
                </a:solidFill>
                <a:latin typeface="FHTRGQ+MS-UIGothic"/>
                <a:cs typeface="FHTRGQ+MS-UIGothic"/>
              </a:rPr>
              <a:t>的定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5923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团结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是指班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相互尊重、关心、帮助和支持，形成一种和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、融洽的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关系。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团结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是一种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极向上的精神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貌，体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了班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的共同价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和道德准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7395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团结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是一种集体意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精神，能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凝聚力和向心力，促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整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团结</a:t>
            </a:r>
            <a:r>
              <a:rPr sz="3000">
                <a:solidFill>
                  <a:srgbClr val="8C8C8C"/>
                </a:solidFill>
                <a:latin typeface="FHTRGQ+MS-UIGothic"/>
                <a:cs typeface="FHTRGQ+MS-UIGothic"/>
              </a:rPr>
              <a:t>友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爱</a:t>
            </a:r>
            <a:r>
              <a:rPr sz="3000">
                <a:solidFill>
                  <a:srgbClr val="8C8C8C"/>
                </a:solidFill>
                <a:latin typeface="FHTRGQ+MS-UIGothic"/>
                <a:cs typeface="FHTRGQ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有助于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造良好的学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和生活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境，提高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班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整体素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和教育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教学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12675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有助于增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班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的凝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聚力和向心力，形成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极向上的班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氛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12675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有助于培养学生的社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任感和公民意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促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学生的全面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团结</a:t>
            </a:r>
            <a:r>
              <a:rPr sz="3000">
                <a:solidFill>
                  <a:srgbClr val="8C8C8C"/>
                </a:solidFill>
                <a:latin typeface="FHTRGQ+MS-UIGothic"/>
                <a:cs typeface="FHTRGQ+MS-UIGothic"/>
              </a:rPr>
              <a:t>友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爱</a:t>
            </a:r>
            <a:r>
              <a:rPr sz="3000">
                <a:solidFill>
                  <a:srgbClr val="8C8C8C"/>
                </a:solidFill>
                <a:latin typeface="FHTRGQ+MS-UIGothic"/>
                <a:cs typeface="FHTRGQ+MS-UIGothic"/>
              </a:rPr>
              <a:t>的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8C8C8C"/>
                </a:solidFill>
                <a:latin typeface="FHTRGQ+MS-UIGothic"/>
                <a:cs typeface="FHTRGQ+MS-UIGothic"/>
              </a:rPr>
              <a:t>史渊源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中国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文化中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强调团结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互助合作的精神，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美德</a:t>
            </a:r>
          </a:p>
          <a:p>
            <a:pPr marL="190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史上有着深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的影响。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中国共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党在革命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期就提出了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AADHO+QWHRRD+MicrosoftYaHei"/>
                <a:cs typeface="QAADHO+QWHRRD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团结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就是力量</a:t>
            </a:r>
            <a:r>
              <a:rPr sz="1500">
                <a:solidFill>
                  <a:srgbClr val="FFFFFF"/>
                </a:solidFill>
                <a:latin typeface="QAADHO+QWHRRD+MicrosoftYaHei"/>
                <a:cs typeface="QAADHO+QWHRRD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的口号，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强调</a:t>
            </a:r>
          </a:p>
          <a:p>
            <a:pPr marL="381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团结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的重要性。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代背景下，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团结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社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会主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核心价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的基本内涵，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于促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社会和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、推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国家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展具有重要意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FHTRGQ+MS-UIGothic"/>
                <a:cs typeface="FHTRG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FHTRGQ+MS-UIGothic"/>
                <a:cs typeface="FHTRGQ+MS-UIGothic"/>
              </a:rPr>
              <a:t>尊重与理解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DVQPM+WRLPKN+MicrosoftYaHei-Bold"/>
                <a:cs typeface="UDVQPM+WRLPK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DVQPM+WRLPKN+MicrosoftYaHei-Bold"/>
                <a:cs typeface="UDVQPM+WRLPK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DVQPM+WRLPKN+MicrosoftYaHei-Bold"/>
                <a:cs typeface="UDVQPM+WRLPK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FHTRGQ+MS-UIGothic"/>
                <a:cs typeface="FHTRGQ+MS-UIGothic"/>
              </a:rPr>
              <a:t>尊重他人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FHTRGQ+MS-UIGothic"/>
                <a:cs typeface="FHTRGQ+MS-UIGothic"/>
              </a:rPr>
              <a:t>理解差异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FHTRGQ+MS-UIGothic"/>
                <a:cs typeface="FHTRGQ+MS-UIGothic"/>
              </a:rPr>
              <a:t>平等</a:t>
            </a: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对</a:t>
            </a:r>
            <a:r>
              <a:rPr sz="2000">
                <a:solidFill>
                  <a:srgbClr val="8C8C8C"/>
                </a:solidFill>
                <a:latin typeface="FHTRGQ+MS-UIGothic"/>
                <a:cs typeface="FHTRGQ+MS-UIGothic"/>
              </a:rPr>
              <a:t>待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每个人都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应该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受到尊重，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无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他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的背景、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点和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如何。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每个人都有自己的独特性，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应该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理解和接受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些差异。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无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个人差异如何，每个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人都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应该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受到平等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FHTRGQ+MS-UIGothic"/>
                <a:cs typeface="FHTRGQ+MS-UIGothic"/>
              </a:rPr>
              <a:t>沟通与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协调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FHTRGQ+MS-UIGothic"/>
                <a:cs typeface="FHTRGQ+MS-UIGothic"/>
              </a:rPr>
              <a:t>开放沟通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FHTRGQ+MS-UIGothic"/>
                <a:cs typeface="FHTRGQ+MS-UIGothic"/>
              </a:rPr>
              <a:t>有效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协调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倾</a:t>
            </a:r>
            <a:r>
              <a:rPr sz="2300" spc="25">
                <a:solidFill>
                  <a:srgbClr val="8C8C8C"/>
                </a:solidFill>
                <a:latin typeface="FHTRGQ+MS-UIGothic"/>
                <a:cs typeface="FHTRGQ+MS-UIGothic"/>
              </a:rPr>
              <a:t>听技巧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817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应该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鼓励开放和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诚实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的沟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通，以便理解和解决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在冲突或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出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现时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有效的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来解决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应该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学会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听他人的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和感受，以便更好地理解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他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7F7F7"/>
                </a:solidFill>
                <a:latin typeface="FHTRGQ+MS-UIGothic"/>
                <a:cs typeface="FHTRG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宽</a:t>
            </a:r>
            <a:r>
              <a:rPr sz="3000">
                <a:solidFill>
                  <a:srgbClr val="8C8C8C"/>
                </a:solidFill>
                <a:latin typeface="FHTRGQ+MS-UIGothic"/>
                <a:cs typeface="FHTRGQ+MS-UIGothic"/>
              </a:rPr>
              <a:t>容与忍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宽</a:t>
            </a:r>
            <a:r>
              <a:rPr sz="2000" spc="25">
                <a:solidFill>
                  <a:srgbClr val="FFFDFD"/>
                </a:solidFill>
                <a:latin typeface="FHTRGQ+MS-UIGothic"/>
                <a:cs typeface="FHTRGQ+MS-UIGothic"/>
              </a:rPr>
              <a:t>容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错误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2000" spc="25">
                <a:solidFill>
                  <a:srgbClr val="FFFDFD"/>
                </a:solidFill>
                <a:latin typeface="FHTRGQ+MS-UIGothic"/>
                <a:cs typeface="FHTRGQ+MS-UIGothic"/>
              </a:rPr>
              <a:t>期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视</a:t>
            </a:r>
            <a:r>
              <a:rPr sz="2000">
                <a:solidFill>
                  <a:srgbClr val="FFFDFD"/>
                </a:solidFill>
                <a:latin typeface="FHTRGQ+MS-UIGothic"/>
                <a:cs typeface="FHTRGQ+MS-UIGothic"/>
              </a:rPr>
              <a:t>野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HTRGQ+MS-UIGothic"/>
                <a:cs typeface="FHTRGQ+MS-UIGothic"/>
              </a:rPr>
              <a:t>每个人都可能犯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错误</a:t>
            </a:r>
            <a:r>
              <a:rPr sz="1500">
                <a:solidFill>
                  <a:srgbClr val="FFFDFD"/>
                </a:solidFill>
                <a:latin typeface="FHTRGQ+MS-UIGothic"/>
                <a:cs typeface="FHTRGQ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应该</a:t>
            </a:r>
            <a:r>
              <a:rPr sz="1500">
                <a:solidFill>
                  <a:srgbClr val="FFFDFD"/>
                </a:solidFill>
                <a:latin typeface="FHTRGQ+MS-UIGothic"/>
                <a:cs typeface="FHTRGQ+MS-UIGothic"/>
              </a:rPr>
              <a:t>学会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FFFDFD"/>
                </a:solidFill>
                <a:latin typeface="FHTRGQ+MS-UIGothic"/>
                <a:cs typeface="FHTRGQ+MS-UIGothic"/>
              </a:rPr>
              <a:t>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HTRGQ+MS-UIGothic"/>
                <a:cs typeface="FHTRGQ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FHTRGQ+MS-UIGothic"/>
                <a:cs typeface="FHTRGQ+MS-UIGothic"/>
              </a:rPr>
              <a:t>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问题时</a:t>
            </a:r>
            <a:r>
              <a:rPr sz="1500">
                <a:solidFill>
                  <a:srgbClr val="FFFDFD"/>
                </a:solidFill>
                <a:latin typeface="FHTRGQ+MS-UIGothic"/>
                <a:cs typeface="FHTRGQ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应该</a:t>
            </a:r>
            <a:r>
              <a:rPr sz="1500">
                <a:solidFill>
                  <a:srgbClr val="FFFDFD"/>
                </a:solidFill>
                <a:latin typeface="FHTRGQ+MS-UIGothic"/>
                <a:cs typeface="FHTRGQ+MS-UIGothic"/>
              </a:rPr>
              <a:t>有一个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FHTRGQ+MS-UIGothic"/>
                <a:cs typeface="FHTRGQ+MS-UIGothic"/>
              </a:rPr>
              <a:t>期的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HTRGQ+MS-UIGothic"/>
                <a:cs typeface="FHTRGQ+MS-UIGothic"/>
              </a:rPr>
              <a:t>野，考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DFD"/>
                </a:solidFill>
                <a:latin typeface="FHTRGQ+MS-UIGothic"/>
                <a:cs typeface="FHTRGQ+MS-UIGothic"/>
              </a:rPr>
              <a:t>到更广泛的影响。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09675" y="2967093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HTRGQ+MS-UIGothic"/>
                <a:cs typeface="FHTRGQ+MS-UIGothic"/>
              </a:rPr>
              <a:t>和理解。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FHTRGQ+MS-UIGothic"/>
                <a:cs typeface="FHTRGQ+MS-UIGothic"/>
              </a:rPr>
              <a:t>忍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让</a:t>
            </a:r>
            <a:r>
              <a:rPr sz="2000" spc="25">
                <a:solidFill>
                  <a:srgbClr val="FFFDFD"/>
                </a:solidFill>
                <a:latin typeface="FHTRGQ+MS-UIGothic"/>
                <a:cs typeface="FHTRGQ+MS-UIGothic"/>
              </a:rPr>
              <a:t>利益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HTRGQ+MS-UIGothic"/>
                <a:cs typeface="FHTRGQ+MS-UIGothic"/>
              </a:rPr>
              <a:t>在冲突利益面前，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应该</a:t>
            </a:r>
            <a:r>
              <a:rPr sz="1500">
                <a:solidFill>
                  <a:srgbClr val="FFFDFD"/>
                </a:solidFill>
                <a:latin typeface="FHTRGQ+MS-UIGothic"/>
                <a:cs typeface="FHTRGQ+MS-UIGothic"/>
              </a:rPr>
              <a:t>学会忍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DFD"/>
                </a:solidFill>
                <a:latin typeface="FHTRGQ+MS-UIGothic"/>
                <a:cs typeface="FHTRGQ+MS-UIGothic"/>
              </a:rPr>
              <a:t>和妥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DFD"/>
                </a:solidFill>
                <a:latin typeface="FHTRGQ+MS-UIGothic"/>
                <a:cs typeface="FHTRG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https://d.book118.com/647060001126006045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FHTRGQ+MS-UIGothic</vt:lpstr>
      <vt:lpstr>SimSun</vt:lpstr>
      <vt:lpstr>QAADHO+QWHRRD+MicrosoftYaHei</vt:lpstr>
      <vt:lpstr>UDVQPM+WRLPKN+MicrosoftYaHei-Bold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2024-09-20T13:12:54.854</cp:lastPrinted>
  <dcterms:created xsi:type="dcterms:W3CDTF">2024-09-20T05:12:54Z</dcterms:created>
  <dcterms:modified xsi:type="dcterms:W3CDTF">2024-09-20T05:12:56Z</dcterms:modified>
</cp:coreProperties>
</file>