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33FD44-B906-4111-B476-782E31794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92E80-BC2C-4B98-845D-E96901A23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E10322-2CD2-42AD-98B6-AE4045049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66E0BA-B796-4E1D-A065-4DF3AA43EC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7AF237-85D7-4C4D-88BC-C5DDF731A5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B91FBC-DF10-489E-B8CC-5963215992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F95A46-01CD-4BD8-AAE4-C8652C5365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BC431E-4252-4799-8CB7-67B3832227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6BCB58-AD0D-43CF-94A6-063FAE3BB5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C2EED-1421-4F80-B620-D2E769E58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1755F3-9DDE-48E9-A76D-7AAACE8D4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6113515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2024-2026年度中国对外直接投资统计公报</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汇报人：文小库</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2024年度中国对外直接投资概况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2025年度中国对外直接投资动态分析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2026年度预测与展望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结论与总结</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全面反映2024-2026年度中国对外直接投资情况，为政府决策、企业投资提供参考。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随着中国经济的持续发展和对外开放的不断深化，中国对外直接投资规模不断扩大，对全球经济的影响日益显著。</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报告范围和数据来源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涵盖2024-2026年度中国对外直接投资的全部数据，包括投资主体、投资领域、投资目的地等。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范围</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商务部、国家统计局、外汇管理局等政府部门，以及各类企业、研究机构的公开数据。</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数据来源</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78891" y="1977866"/>
            <a:ext cx="3694081" cy="3705321"/>
            <a:chOff x="4078891" y="1977866"/>
            <a:chExt cx="3694081" cy="3705321"/>
          </a:xfrm>
        </p:grpSpPr>
        <p:sp>
          <p:nvSpPr>
            <p:cNvPr id="3" name="Freeform 3"/>
            <p:cNvSpPr/>
            <p:nvPr/>
          </p:nvSpPr>
          <p:spPr>
            <a:xfrm>
              <a:off x="5357622" y="1977866"/>
              <a:ext cx="2415350" cy="2409920"/>
            </a:xfrm>
            <a:custGeom>
              <a:rect l="l" t="t" r="r" b="b"/>
              <a:pathLst>
                <a:path w="188" h="188">
                  <a:moveTo>
                    <a:pt x="27" y="27"/>
                  </a:moveTo>
                  <a:cubicBezTo>
                    <a:pt x="0" y="54"/>
                    <a:pt x="8" y="106"/>
                    <a:pt x="45" y="143"/>
                  </a:cubicBezTo>
                  <a:cubicBezTo>
                    <a:pt x="81" y="180"/>
                    <a:pt x="134" y="188"/>
                    <a:pt x="161" y="161"/>
                  </a:cubicBezTo>
                  <a:cubicBezTo>
                    <a:pt x="188" y="133"/>
                    <a:pt x="180" y="81"/>
                    <a:pt x="144" y="44"/>
                  </a:cubicBezTo>
                  <a:cubicBezTo>
                    <a:pt x="107" y="7"/>
                    <a:pt x="54" y="0"/>
                    <a:pt x="27" y="27"/>
                  </a:cubicBezTo>
                  <a:close/>
                  <a:moveTo>
                    <a:pt x="136" y="154"/>
                  </a:moveTo>
                  <a:cubicBezTo>
                    <a:pt x="114" y="176"/>
                    <a:pt x="74" y="169"/>
                    <a:pt x="45" y="141"/>
                  </a:cubicBezTo>
                  <a:cubicBezTo>
                    <a:pt x="16" y="112"/>
                    <a:pt x="10" y="71"/>
                    <a:pt x="31" y="50"/>
                  </a:cubicBezTo>
                  <a:cubicBezTo>
                    <a:pt x="53" y="29"/>
                    <a:pt x="93" y="35"/>
                    <a:pt x="122" y="64"/>
                  </a:cubicBezTo>
                  <a:cubicBezTo>
                    <a:pt x="151" y="92"/>
                    <a:pt x="157" y="133"/>
                    <a:pt x="136" y="15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840891" y="3678460"/>
              <a:ext cx="2566702" cy="2004727"/>
            </a:xfrm>
            <a:custGeom>
              <a:rect l="l" t="t" r="r" b="b"/>
              <a:pathLst>
                <a:path w="200" h="156">
                  <a:moveTo>
                    <a:pt x="193" y="61"/>
                  </a:moveTo>
                  <a:cubicBezTo>
                    <a:pt x="186" y="23"/>
                    <a:pt x="139" y="0"/>
                    <a:pt x="88" y="9"/>
                  </a:cubicBezTo>
                  <a:cubicBezTo>
                    <a:pt x="36" y="18"/>
                    <a:pt x="0" y="57"/>
                    <a:pt x="7" y="95"/>
                  </a:cubicBezTo>
                  <a:cubicBezTo>
                    <a:pt x="14" y="133"/>
                    <a:pt x="61" y="156"/>
                    <a:pt x="113" y="147"/>
                  </a:cubicBezTo>
                  <a:cubicBezTo>
                    <a:pt x="164" y="138"/>
                    <a:pt x="200" y="99"/>
                    <a:pt x="193" y="61"/>
                  </a:cubicBezTo>
                  <a:close/>
                  <a:moveTo>
                    <a:pt x="27" y="78"/>
                  </a:moveTo>
                  <a:cubicBezTo>
                    <a:pt x="22" y="48"/>
                    <a:pt x="50" y="18"/>
                    <a:pt x="90" y="11"/>
                  </a:cubicBezTo>
                  <a:cubicBezTo>
                    <a:pt x="130" y="4"/>
                    <a:pt x="167" y="22"/>
                    <a:pt x="172" y="51"/>
                  </a:cubicBezTo>
                  <a:cubicBezTo>
                    <a:pt x="177" y="81"/>
                    <a:pt x="149" y="111"/>
                    <a:pt x="109" y="118"/>
                  </a:cubicBezTo>
                  <a:cubicBezTo>
                    <a:pt x="69" y="125"/>
                    <a:pt x="32" y="107"/>
                    <a:pt x="27" y="7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078891" y="2296668"/>
              <a:ext cx="1961483" cy="2545080"/>
            </a:xfrm>
            <a:custGeom>
              <a:rect l="l" t="t" r="r" b="b"/>
              <a:pathLst>
                <a:path w="153" h="198">
                  <a:moveTo>
                    <a:pt x="63" y="193"/>
                  </a:moveTo>
                  <a:cubicBezTo>
                    <a:pt x="101" y="198"/>
                    <a:pt x="138" y="161"/>
                    <a:pt x="146" y="109"/>
                  </a:cubicBezTo>
                  <a:cubicBezTo>
                    <a:pt x="153" y="57"/>
                    <a:pt x="128" y="11"/>
                    <a:pt x="90" y="5"/>
                  </a:cubicBezTo>
                  <a:cubicBezTo>
                    <a:pt x="51" y="0"/>
                    <a:pt x="14" y="37"/>
                    <a:pt x="7" y="89"/>
                  </a:cubicBezTo>
                  <a:cubicBezTo>
                    <a:pt x="0" y="141"/>
                    <a:pt x="25" y="187"/>
                    <a:pt x="63" y="193"/>
                  </a:cubicBezTo>
                  <a:close/>
                  <a:moveTo>
                    <a:pt x="100" y="30"/>
                  </a:moveTo>
                  <a:cubicBezTo>
                    <a:pt x="129" y="34"/>
                    <a:pt x="149" y="70"/>
                    <a:pt x="143" y="110"/>
                  </a:cubicBezTo>
                  <a:cubicBezTo>
                    <a:pt x="137" y="151"/>
                    <a:pt x="109" y="180"/>
                    <a:pt x="79" y="176"/>
                  </a:cubicBezTo>
                  <a:cubicBezTo>
                    <a:pt x="49" y="171"/>
                    <a:pt x="29" y="135"/>
                    <a:pt x="35" y="95"/>
                  </a:cubicBezTo>
                  <a:cubicBezTo>
                    <a:pt x="41" y="55"/>
                    <a:pt x="70" y="25"/>
                    <a:pt x="100" y="3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862351" y="4407027"/>
              <a:ext cx="523684" cy="547497"/>
            </a:xfrm>
            <a:custGeom>
              <a:rect l="l" t="t" r="r" b="b"/>
              <a:pathLst>
                <a:path w="485" h="507">
                  <a:moveTo>
                    <a:pt x="161" y="500"/>
                  </a:moveTo>
                  <a:cubicBezTo>
                    <a:pt x="133" y="483"/>
                    <a:pt x="23" y="368"/>
                    <a:pt x="7" y="338"/>
                  </a:cubicBezTo>
                  <a:cubicBezTo>
                    <a:pt x="2" y="329"/>
                    <a:pt x="0" y="318"/>
                    <a:pt x="2" y="308"/>
                  </a:cubicBezTo>
                  <a:cubicBezTo>
                    <a:pt x="3" y="298"/>
                    <a:pt x="7" y="288"/>
                    <a:pt x="15" y="280"/>
                  </a:cubicBezTo>
                  <a:cubicBezTo>
                    <a:pt x="254" y="30"/>
                    <a:pt x="254" y="30"/>
                    <a:pt x="254" y="30"/>
                  </a:cubicBezTo>
                  <a:cubicBezTo>
                    <a:pt x="265" y="18"/>
                    <a:pt x="279" y="11"/>
                    <a:pt x="295" y="9"/>
                  </a:cubicBezTo>
                  <a:cubicBezTo>
                    <a:pt x="364" y="2"/>
                    <a:pt x="364" y="2"/>
                    <a:pt x="364" y="2"/>
                  </a:cubicBezTo>
                  <a:cubicBezTo>
                    <a:pt x="385" y="0"/>
                    <a:pt x="404" y="7"/>
                    <a:pt x="420" y="22"/>
                  </a:cubicBezTo>
                  <a:cubicBezTo>
                    <a:pt x="463" y="68"/>
                    <a:pt x="463" y="68"/>
                    <a:pt x="463" y="68"/>
                  </a:cubicBezTo>
                  <a:cubicBezTo>
                    <a:pt x="478" y="84"/>
                    <a:pt x="485" y="104"/>
                    <a:pt x="482" y="126"/>
                  </a:cubicBezTo>
                  <a:cubicBezTo>
                    <a:pt x="475" y="198"/>
                    <a:pt x="475" y="198"/>
                    <a:pt x="475" y="198"/>
                  </a:cubicBezTo>
                  <a:cubicBezTo>
                    <a:pt x="474" y="215"/>
                    <a:pt x="467" y="229"/>
                    <a:pt x="456" y="241"/>
                  </a:cubicBezTo>
                  <a:cubicBezTo>
                    <a:pt x="217" y="492"/>
                    <a:pt x="217" y="492"/>
                    <a:pt x="217" y="492"/>
                  </a:cubicBezTo>
                  <a:cubicBezTo>
                    <a:pt x="209" y="500"/>
                    <a:pt x="200" y="504"/>
                    <a:pt x="190" y="506"/>
                  </a:cubicBezTo>
                  <a:cubicBezTo>
                    <a:pt x="181" y="507"/>
                    <a:pt x="170" y="505"/>
                    <a:pt x="161" y="500"/>
                  </a:cubicBezTo>
                  <a:close/>
                  <a:moveTo>
                    <a:pt x="376" y="65"/>
                  </a:moveTo>
                  <a:cubicBezTo>
                    <a:pt x="351" y="65"/>
                    <a:pt x="330" y="87"/>
                    <a:pt x="330" y="113"/>
                  </a:cubicBezTo>
                  <a:cubicBezTo>
                    <a:pt x="330" y="140"/>
                    <a:pt x="351" y="161"/>
                    <a:pt x="376" y="161"/>
                  </a:cubicBezTo>
                  <a:cubicBezTo>
                    <a:pt x="402" y="161"/>
                    <a:pt x="422" y="140"/>
                    <a:pt x="422" y="113"/>
                  </a:cubicBezTo>
                  <a:cubicBezTo>
                    <a:pt x="422" y="87"/>
                    <a:pt x="402" y="65"/>
                    <a:pt x="376" y="6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891754" y="3332512"/>
              <a:ext cx="557689" cy="445579"/>
            </a:xfrm>
            <a:custGeom>
              <a:rect l="l" t="t" r="r" b="b"/>
              <a:pathLst>
                <a:path w="516" h="412">
                  <a:moveTo>
                    <a:pt x="172" y="348"/>
                  </a:moveTo>
                  <a:cubicBezTo>
                    <a:pt x="22" y="348"/>
                    <a:pt x="22" y="348"/>
                    <a:pt x="22" y="348"/>
                  </a:cubicBezTo>
                  <a:cubicBezTo>
                    <a:pt x="10" y="348"/>
                    <a:pt x="0" y="338"/>
                    <a:pt x="0" y="326"/>
                  </a:cubicBezTo>
                  <a:cubicBezTo>
                    <a:pt x="0" y="296"/>
                    <a:pt x="0" y="296"/>
                    <a:pt x="0" y="296"/>
                  </a:cubicBezTo>
                  <a:cubicBezTo>
                    <a:pt x="0" y="284"/>
                    <a:pt x="10" y="274"/>
                    <a:pt x="22" y="274"/>
                  </a:cubicBezTo>
                  <a:cubicBezTo>
                    <a:pt x="142" y="274"/>
                    <a:pt x="142" y="274"/>
                    <a:pt x="142" y="274"/>
                  </a:cubicBezTo>
                  <a:cubicBezTo>
                    <a:pt x="147" y="301"/>
                    <a:pt x="158" y="326"/>
                    <a:pt x="172" y="348"/>
                  </a:cubicBezTo>
                  <a:close/>
                  <a:moveTo>
                    <a:pt x="349" y="160"/>
                  </a:moveTo>
                  <a:cubicBezTo>
                    <a:pt x="349" y="216"/>
                    <a:pt x="349" y="216"/>
                    <a:pt x="349" y="216"/>
                  </a:cubicBezTo>
                  <a:cubicBezTo>
                    <a:pt x="367" y="217"/>
                    <a:pt x="381" y="219"/>
                    <a:pt x="391" y="221"/>
                  </a:cubicBezTo>
                  <a:cubicBezTo>
                    <a:pt x="402" y="224"/>
                    <a:pt x="411" y="229"/>
                    <a:pt x="417" y="237"/>
                  </a:cubicBezTo>
                  <a:cubicBezTo>
                    <a:pt x="424" y="245"/>
                    <a:pt x="427" y="257"/>
                    <a:pt x="427" y="273"/>
                  </a:cubicBezTo>
                  <a:cubicBezTo>
                    <a:pt x="427" y="289"/>
                    <a:pt x="425" y="302"/>
                    <a:pt x="420" y="311"/>
                  </a:cubicBezTo>
                  <a:cubicBezTo>
                    <a:pt x="415" y="321"/>
                    <a:pt x="408" y="327"/>
                    <a:pt x="398" y="331"/>
                  </a:cubicBezTo>
                  <a:cubicBezTo>
                    <a:pt x="388" y="335"/>
                    <a:pt x="374" y="338"/>
                    <a:pt x="356" y="338"/>
                  </a:cubicBezTo>
                  <a:cubicBezTo>
                    <a:pt x="349" y="338"/>
                    <a:pt x="349" y="338"/>
                    <a:pt x="349" y="338"/>
                  </a:cubicBezTo>
                  <a:cubicBezTo>
                    <a:pt x="349" y="360"/>
                    <a:pt x="349" y="360"/>
                    <a:pt x="349" y="360"/>
                  </a:cubicBezTo>
                  <a:cubicBezTo>
                    <a:pt x="327" y="360"/>
                    <a:pt x="327" y="360"/>
                    <a:pt x="327" y="360"/>
                  </a:cubicBezTo>
                  <a:cubicBezTo>
                    <a:pt x="327" y="338"/>
                    <a:pt x="327" y="338"/>
                    <a:pt x="327" y="338"/>
                  </a:cubicBezTo>
                  <a:cubicBezTo>
                    <a:pt x="315" y="338"/>
                    <a:pt x="304" y="337"/>
                    <a:pt x="295" y="336"/>
                  </a:cubicBezTo>
                  <a:cubicBezTo>
                    <a:pt x="286" y="334"/>
                    <a:pt x="278" y="331"/>
                    <a:pt x="271" y="326"/>
                  </a:cubicBezTo>
                  <a:cubicBezTo>
                    <a:pt x="264" y="322"/>
                    <a:pt x="259" y="316"/>
                    <a:pt x="255" y="307"/>
                  </a:cubicBezTo>
                  <a:cubicBezTo>
                    <a:pt x="251" y="299"/>
                    <a:pt x="249" y="289"/>
                    <a:pt x="249" y="278"/>
                  </a:cubicBezTo>
                  <a:cubicBezTo>
                    <a:pt x="249" y="270"/>
                    <a:pt x="249" y="270"/>
                    <a:pt x="249" y="270"/>
                  </a:cubicBezTo>
                  <a:cubicBezTo>
                    <a:pt x="285" y="270"/>
                    <a:pt x="285" y="270"/>
                    <a:pt x="285" y="270"/>
                  </a:cubicBezTo>
                  <a:cubicBezTo>
                    <a:pt x="285" y="279"/>
                    <a:pt x="285" y="286"/>
                    <a:pt x="287" y="291"/>
                  </a:cubicBezTo>
                  <a:cubicBezTo>
                    <a:pt x="288" y="296"/>
                    <a:pt x="291" y="299"/>
                    <a:pt x="294" y="301"/>
                  </a:cubicBezTo>
                  <a:cubicBezTo>
                    <a:pt x="297" y="304"/>
                    <a:pt x="301" y="305"/>
                    <a:pt x="305" y="306"/>
                  </a:cubicBezTo>
                  <a:cubicBezTo>
                    <a:pt x="309" y="306"/>
                    <a:pt x="316" y="307"/>
                    <a:pt x="327" y="308"/>
                  </a:cubicBezTo>
                  <a:cubicBezTo>
                    <a:pt x="327" y="246"/>
                    <a:pt x="327" y="246"/>
                    <a:pt x="327" y="246"/>
                  </a:cubicBezTo>
                  <a:cubicBezTo>
                    <a:pt x="313" y="245"/>
                    <a:pt x="302" y="244"/>
                    <a:pt x="294" y="243"/>
                  </a:cubicBezTo>
                  <a:cubicBezTo>
                    <a:pt x="286" y="241"/>
                    <a:pt x="278" y="239"/>
                    <a:pt x="272" y="235"/>
                  </a:cubicBezTo>
                  <a:cubicBezTo>
                    <a:pt x="265" y="231"/>
                    <a:pt x="260" y="225"/>
                    <a:pt x="257" y="217"/>
                  </a:cubicBezTo>
                  <a:cubicBezTo>
                    <a:pt x="253" y="210"/>
                    <a:pt x="251" y="199"/>
                    <a:pt x="251" y="187"/>
                  </a:cubicBezTo>
                  <a:cubicBezTo>
                    <a:pt x="251" y="171"/>
                    <a:pt x="255" y="159"/>
                    <a:pt x="261" y="150"/>
                  </a:cubicBezTo>
                  <a:cubicBezTo>
                    <a:pt x="267" y="142"/>
                    <a:pt x="276" y="136"/>
                    <a:pt x="286" y="133"/>
                  </a:cubicBezTo>
                  <a:cubicBezTo>
                    <a:pt x="297" y="130"/>
                    <a:pt x="311" y="129"/>
                    <a:pt x="327" y="129"/>
                  </a:cubicBezTo>
                  <a:cubicBezTo>
                    <a:pt x="327" y="109"/>
                    <a:pt x="327" y="109"/>
                    <a:pt x="327" y="109"/>
                  </a:cubicBezTo>
                  <a:cubicBezTo>
                    <a:pt x="349" y="109"/>
                    <a:pt x="349" y="109"/>
                    <a:pt x="349" y="109"/>
                  </a:cubicBezTo>
                  <a:cubicBezTo>
                    <a:pt x="349" y="129"/>
                    <a:pt x="349" y="129"/>
                    <a:pt x="349" y="129"/>
                  </a:cubicBezTo>
                  <a:cubicBezTo>
                    <a:pt x="367" y="129"/>
                    <a:pt x="381" y="131"/>
                    <a:pt x="391" y="134"/>
                  </a:cubicBezTo>
                  <a:cubicBezTo>
                    <a:pt x="401" y="137"/>
                    <a:pt x="409" y="142"/>
                    <a:pt x="414" y="151"/>
                  </a:cubicBezTo>
                  <a:cubicBezTo>
                    <a:pt x="420" y="160"/>
                    <a:pt x="422" y="172"/>
                    <a:pt x="422" y="190"/>
                  </a:cubicBezTo>
                  <a:cubicBezTo>
                    <a:pt x="387" y="190"/>
                    <a:pt x="387" y="190"/>
                    <a:pt x="387" y="190"/>
                  </a:cubicBezTo>
                  <a:cubicBezTo>
                    <a:pt x="387" y="189"/>
                    <a:pt x="387" y="187"/>
                    <a:pt x="387" y="186"/>
                  </a:cubicBezTo>
                  <a:cubicBezTo>
                    <a:pt x="387" y="175"/>
                    <a:pt x="385" y="169"/>
                    <a:pt x="380" y="165"/>
                  </a:cubicBezTo>
                  <a:cubicBezTo>
                    <a:pt x="376" y="162"/>
                    <a:pt x="369" y="160"/>
                    <a:pt x="358" y="160"/>
                  </a:cubicBezTo>
                  <a:cubicBezTo>
                    <a:pt x="349" y="160"/>
                    <a:pt x="349" y="160"/>
                    <a:pt x="349" y="160"/>
                  </a:cubicBezTo>
                  <a:close/>
                  <a:moveTo>
                    <a:pt x="327" y="160"/>
                  </a:moveTo>
                  <a:cubicBezTo>
                    <a:pt x="321" y="160"/>
                    <a:pt x="321" y="160"/>
                    <a:pt x="321" y="160"/>
                  </a:cubicBezTo>
                  <a:cubicBezTo>
                    <a:pt x="313" y="160"/>
                    <a:pt x="307" y="161"/>
                    <a:pt x="302" y="162"/>
                  </a:cubicBezTo>
                  <a:cubicBezTo>
                    <a:pt x="298" y="163"/>
                    <a:pt x="294" y="165"/>
                    <a:pt x="291" y="169"/>
                  </a:cubicBezTo>
                  <a:cubicBezTo>
                    <a:pt x="289" y="172"/>
                    <a:pt x="287" y="178"/>
                    <a:pt x="287" y="186"/>
                  </a:cubicBezTo>
                  <a:cubicBezTo>
                    <a:pt x="287" y="197"/>
                    <a:pt x="291" y="205"/>
                    <a:pt x="297" y="209"/>
                  </a:cubicBezTo>
                  <a:cubicBezTo>
                    <a:pt x="304" y="213"/>
                    <a:pt x="314" y="216"/>
                    <a:pt x="327" y="216"/>
                  </a:cubicBezTo>
                  <a:cubicBezTo>
                    <a:pt x="327" y="160"/>
                    <a:pt x="327" y="160"/>
                    <a:pt x="327" y="160"/>
                  </a:cubicBezTo>
                  <a:close/>
                  <a:moveTo>
                    <a:pt x="349" y="246"/>
                  </a:moveTo>
                  <a:cubicBezTo>
                    <a:pt x="349" y="308"/>
                    <a:pt x="349" y="308"/>
                    <a:pt x="349" y="308"/>
                  </a:cubicBezTo>
                  <a:cubicBezTo>
                    <a:pt x="356" y="308"/>
                    <a:pt x="356" y="308"/>
                    <a:pt x="356" y="308"/>
                  </a:cubicBezTo>
                  <a:cubicBezTo>
                    <a:pt x="368" y="308"/>
                    <a:pt x="377" y="305"/>
                    <a:pt x="383" y="301"/>
                  </a:cubicBezTo>
                  <a:cubicBezTo>
                    <a:pt x="388" y="297"/>
                    <a:pt x="391" y="289"/>
                    <a:pt x="391" y="277"/>
                  </a:cubicBezTo>
                  <a:cubicBezTo>
                    <a:pt x="391" y="268"/>
                    <a:pt x="390" y="262"/>
                    <a:pt x="386" y="257"/>
                  </a:cubicBezTo>
                  <a:cubicBezTo>
                    <a:pt x="383" y="253"/>
                    <a:pt x="379" y="250"/>
                    <a:pt x="374" y="249"/>
                  </a:cubicBezTo>
                  <a:cubicBezTo>
                    <a:pt x="369" y="248"/>
                    <a:pt x="361" y="247"/>
                    <a:pt x="349" y="246"/>
                  </a:cubicBezTo>
                  <a:close/>
                  <a:moveTo>
                    <a:pt x="338" y="382"/>
                  </a:moveTo>
                  <a:cubicBezTo>
                    <a:pt x="379" y="382"/>
                    <a:pt x="415" y="365"/>
                    <a:pt x="442" y="339"/>
                  </a:cubicBezTo>
                  <a:cubicBezTo>
                    <a:pt x="469" y="312"/>
                    <a:pt x="485" y="275"/>
                    <a:pt x="485" y="235"/>
                  </a:cubicBezTo>
                  <a:cubicBezTo>
                    <a:pt x="485" y="194"/>
                    <a:pt x="469" y="157"/>
                    <a:pt x="442" y="131"/>
                  </a:cubicBezTo>
                  <a:cubicBezTo>
                    <a:pt x="415" y="104"/>
                    <a:pt x="379" y="88"/>
                    <a:pt x="338" y="88"/>
                  </a:cubicBezTo>
                  <a:cubicBezTo>
                    <a:pt x="298" y="88"/>
                    <a:pt x="261" y="104"/>
                    <a:pt x="234" y="131"/>
                  </a:cubicBezTo>
                  <a:cubicBezTo>
                    <a:pt x="208" y="157"/>
                    <a:pt x="191" y="194"/>
                    <a:pt x="191" y="235"/>
                  </a:cubicBezTo>
                  <a:cubicBezTo>
                    <a:pt x="191" y="275"/>
                    <a:pt x="208" y="312"/>
                    <a:pt x="234" y="339"/>
                  </a:cubicBezTo>
                  <a:cubicBezTo>
                    <a:pt x="261" y="365"/>
                    <a:pt x="298" y="382"/>
                    <a:pt x="338" y="382"/>
                  </a:cubicBezTo>
                  <a:close/>
                  <a:moveTo>
                    <a:pt x="464" y="360"/>
                  </a:moveTo>
                  <a:cubicBezTo>
                    <a:pt x="496" y="328"/>
                    <a:pt x="516" y="284"/>
                    <a:pt x="516" y="235"/>
                  </a:cubicBezTo>
                  <a:cubicBezTo>
                    <a:pt x="516" y="186"/>
                    <a:pt x="496" y="141"/>
                    <a:pt x="464" y="109"/>
                  </a:cubicBezTo>
                  <a:cubicBezTo>
                    <a:pt x="432" y="77"/>
                    <a:pt x="387" y="57"/>
                    <a:pt x="338" y="57"/>
                  </a:cubicBezTo>
                  <a:cubicBezTo>
                    <a:pt x="289" y="57"/>
                    <a:pt x="245" y="77"/>
                    <a:pt x="213" y="109"/>
                  </a:cubicBezTo>
                  <a:cubicBezTo>
                    <a:pt x="181" y="141"/>
                    <a:pt x="161" y="186"/>
                    <a:pt x="161" y="235"/>
                  </a:cubicBezTo>
                  <a:cubicBezTo>
                    <a:pt x="161" y="284"/>
                    <a:pt x="181" y="328"/>
                    <a:pt x="213" y="360"/>
                  </a:cubicBezTo>
                  <a:cubicBezTo>
                    <a:pt x="245" y="392"/>
                    <a:pt x="289" y="412"/>
                    <a:pt x="338" y="412"/>
                  </a:cubicBezTo>
                  <a:cubicBezTo>
                    <a:pt x="387" y="412"/>
                    <a:pt x="432" y="392"/>
                    <a:pt x="464" y="360"/>
                  </a:cubicBezTo>
                  <a:close/>
                  <a:moveTo>
                    <a:pt x="219" y="73"/>
                  </a:moveTo>
                  <a:cubicBezTo>
                    <a:pt x="22" y="73"/>
                    <a:pt x="22" y="73"/>
                    <a:pt x="22" y="73"/>
                  </a:cubicBezTo>
                  <a:cubicBezTo>
                    <a:pt x="10" y="73"/>
                    <a:pt x="0" y="63"/>
                    <a:pt x="0" y="51"/>
                  </a:cubicBezTo>
                  <a:cubicBezTo>
                    <a:pt x="0" y="22"/>
                    <a:pt x="0" y="22"/>
                    <a:pt x="0" y="22"/>
                  </a:cubicBezTo>
                  <a:cubicBezTo>
                    <a:pt x="0" y="10"/>
                    <a:pt x="10" y="0"/>
                    <a:pt x="22" y="0"/>
                  </a:cubicBezTo>
                  <a:cubicBezTo>
                    <a:pt x="322" y="0"/>
                    <a:pt x="322" y="0"/>
                    <a:pt x="322" y="0"/>
                  </a:cubicBezTo>
                  <a:cubicBezTo>
                    <a:pt x="334" y="0"/>
                    <a:pt x="344" y="10"/>
                    <a:pt x="344" y="22"/>
                  </a:cubicBezTo>
                  <a:cubicBezTo>
                    <a:pt x="344" y="34"/>
                    <a:pt x="344" y="34"/>
                    <a:pt x="344" y="34"/>
                  </a:cubicBezTo>
                  <a:cubicBezTo>
                    <a:pt x="342" y="34"/>
                    <a:pt x="340" y="34"/>
                    <a:pt x="338" y="34"/>
                  </a:cubicBezTo>
                  <a:cubicBezTo>
                    <a:pt x="294" y="34"/>
                    <a:pt x="253" y="49"/>
                    <a:pt x="219" y="73"/>
                  </a:cubicBezTo>
                  <a:close/>
                  <a:moveTo>
                    <a:pt x="150" y="165"/>
                  </a:moveTo>
                  <a:cubicBezTo>
                    <a:pt x="22" y="165"/>
                    <a:pt x="22" y="165"/>
                    <a:pt x="22" y="165"/>
                  </a:cubicBezTo>
                  <a:cubicBezTo>
                    <a:pt x="10" y="165"/>
                    <a:pt x="0" y="155"/>
                    <a:pt x="0" y="143"/>
                  </a:cubicBezTo>
                  <a:cubicBezTo>
                    <a:pt x="0" y="113"/>
                    <a:pt x="0" y="113"/>
                    <a:pt x="0" y="113"/>
                  </a:cubicBezTo>
                  <a:cubicBezTo>
                    <a:pt x="0" y="101"/>
                    <a:pt x="10" y="91"/>
                    <a:pt x="22" y="91"/>
                  </a:cubicBezTo>
                  <a:cubicBezTo>
                    <a:pt x="198" y="91"/>
                    <a:pt x="198" y="91"/>
                    <a:pt x="198" y="91"/>
                  </a:cubicBezTo>
                  <a:cubicBezTo>
                    <a:pt x="177" y="112"/>
                    <a:pt x="161" y="137"/>
                    <a:pt x="150" y="165"/>
                  </a:cubicBezTo>
                  <a:close/>
                  <a:moveTo>
                    <a:pt x="139" y="256"/>
                  </a:moveTo>
                  <a:cubicBezTo>
                    <a:pt x="22" y="256"/>
                    <a:pt x="22" y="256"/>
                    <a:pt x="22" y="256"/>
                  </a:cubicBezTo>
                  <a:cubicBezTo>
                    <a:pt x="10" y="256"/>
                    <a:pt x="0" y="246"/>
                    <a:pt x="0" y="234"/>
                  </a:cubicBezTo>
                  <a:cubicBezTo>
                    <a:pt x="0" y="205"/>
                    <a:pt x="0" y="205"/>
                    <a:pt x="0" y="205"/>
                  </a:cubicBezTo>
                  <a:cubicBezTo>
                    <a:pt x="0" y="193"/>
                    <a:pt x="10" y="183"/>
                    <a:pt x="22" y="183"/>
                  </a:cubicBezTo>
                  <a:cubicBezTo>
                    <a:pt x="144" y="183"/>
                    <a:pt x="144" y="183"/>
                    <a:pt x="144" y="183"/>
                  </a:cubicBezTo>
                  <a:cubicBezTo>
                    <a:pt x="140" y="199"/>
                    <a:pt x="138" y="217"/>
                    <a:pt x="138" y="235"/>
                  </a:cubicBezTo>
                  <a:cubicBezTo>
                    <a:pt x="138" y="242"/>
                    <a:pt x="138" y="249"/>
                    <a:pt x="139" y="25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9258" y="3015710"/>
              <a:ext cx="496538" cy="409956"/>
            </a:xfrm>
            <a:custGeom>
              <a:rect l="l" t="t" r="r" b="b"/>
              <a:pathLst>
                <a:path w="505" h="417">
                  <a:moveTo>
                    <a:pt x="368" y="285"/>
                  </a:moveTo>
                  <a:cubicBezTo>
                    <a:pt x="426" y="288"/>
                    <a:pt x="448" y="325"/>
                    <a:pt x="485" y="364"/>
                  </a:cubicBezTo>
                  <a:cubicBezTo>
                    <a:pt x="486" y="336"/>
                    <a:pt x="486" y="310"/>
                    <a:pt x="480" y="282"/>
                  </a:cubicBezTo>
                  <a:cubicBezTo>
                    <a:pt x="481" y="282"/>
                    <a:pt x="481" y="282"/>
                    <a:pt x="481" y="282"/>
                  </a:cubicBezTo>
                  <a:cubicBezTo>
                    <a:pt x="494" y="282"/>
                    <a:pt x="505" y="270"/>
                    <a:pt x="505" y="256"/>
                  </a:cubicBezTo>
                  <a:cubicBezTo>
                    <a:pt x="505" y="200"/>
                    <a:pt x="505" y="82"/>
                    <a:pt x="505" y="26"/>
                  </a:cubicBezTo>
                  <a:cubicBezTo>
                    <a:pt x="505" y="12"/>
                    <a:pt x="494" y="0"/>
                    <a:pt x="481" y="0"/>
                  </a:cubicBezTo>
                  <a:cubicBezTo>
                    <a:pt x="381" y="0"/>
                    <a:pt x="281" y="0"/>
                    <a:pt x="181" y="0"/>
                  </a:cubicBezTo>
                  <a:cubicBezTo>
                    <a:pt x="168" y="0"/>
                    <a:pt x="157" y="12"/>
                    <a:pt x="157" y="26"/>
                  </a:cubicBezTo>
                  <a:cubicBezTo>
                    <a:pt x="157" y="32"/>
                    <a:pt x="157" y="32"/>
                    <a:pt x="157" y="32"/>
                  </a:cubicBezTo>
                  <a:cubicBezTo>
                    <a:pt x="328" y="32"/>
                    <a:pt x="328" y="32"/>
                    <a:pt x="328" y="32"/>
                  </a:cubicBezTo>
                  <a:cubicBezTo>
                    <a:pt x="348" y="32"/>
                    <a:pt x="364" y="47"/>
                    <a:pt x="367" y="67"/>
                  </a:cubicBezTo>
                  <a:cubicBezTo>
                    <a:pt x="368" y="67"/>
                    <a:pt x="368" y="67"/>
                    <a:pt x="368" y="67"/>
                  </a:cubicBezTo>
                  <a:cubicBezTo>
                    <a:pt x="447" y="67"/>
                    <a:pt x="447" y="67"/>
                    <a:pt x="447" y="67"/>
                  </a:cubicBezTo>
                  <a:cubicBezTo>
                    <a:pt x="452" y="67"/>
                    <a:pt x="456" y="72"/>
                    <a:pt x="456" y="78"/>
                  </a:cubicBezTo>
                  <a:cubicBezTo>
                    <a:pt x="456" y="78"/>
                    <a:pt x="456" y="78"/>
                    <a:pt x="456" y="78"/>
                  </a:cubicBezTo>
                  <a:cubicBezTo>
                    <a:pt x="456" y="84"/>
                    <a:pt x="452" y="89"/>
                    <a:pt x="447" y="89"/>
                  </a:cubicBezTo>
                  <a:cubicBezTo>
                    <a:pt x="368" y="89"/>
                    <a:pt x="368" y="89"/>
                    <a:pt x="368" y="89"/>
                  </a:cubicBezTo>
                  <a:cubicBezTo>
                    <a:pt x="368" y="125"/>
                    <a:pt x="368" y="125"/>
                    <a:pt x="368" y="125"/>
                  </a:cubicBezTo>
                  <a:cubicBezTo>
                    <a:pt x="447" y="125"/>
                    <a:pt x="447" y="125"/>
                    <a:pt x="447" y="125"/>
                  </a:cubicBezTo>
                  <a:cubicBezTo>
                    <a:pt x="452" y="125"/>
                    <a:pt x="456" y="129"/>
                    <a:pt x="456" y="135"/>
                  </a:cubicBezTo>
                  <a:cubicBezTo>
                    <a:pt x="456" y="135"/>
                    <a:pt x="456" y="135"/>
                    <a:pt x="456" y="135"/>
                  </a:cubicBezTo>
                  <a:cubicBezTo>
                    <a:pt x="456" y="141"/>
                    <a:pt x="452" y="146"/>
                    <a:pt x="447" y="146"/>
                  </a:cubicBezTo>
                  <a:cubicBezTo>
                    <a:pt x="368" y="146"/>
                    <a:pt x="368" y="146"/>
                    <a:pt x="368" y="146"/>
                  </a:cubicBezTo>
                  <a:cubicBezTo>
                    <a:pt x="368" y="186"/>
                    <a:pt x="368" y="186"/>
                    <a:pt x="368" y="186"/>
                  </a:cubicBezTo>
                  <a:cubicBezTo>
                    <a:pt x="447" y="186"/>
                    <a:pt x="447" y="186"/>
                    <a:pt x="447" y="186"/>
                  </a:cubicBezTo>
                  <a:cubicBezTo>
                    <a:pt x="452" y="186"/>
                    <a:pt x="456" y="190"/>
                    <a:pt x="456" y="196"/>
                  </a:cubicBezTo>
                  <a:cubicBezTo>
                    <a:pt x="456" y="196"/>
                    <a:pt x="456" y="196"/>
                    <a:pt x="456" y="196"/>
                  </a:cubicBezTo>
                  <a:cubicBezTo>
                    <a:pt x="456" y="202"/>
                    <a:pt x="452" y="207"/>
                    <a:pt x="447" y="207"/>
                  </a:cubicBezTo>
                  <a:cubicBezTo>
                    <a:pt x="368" y="207"/>
                    <a:pt x="368" y="207"/>
                    <a:pt x="368" y="207"/>
                  </a:cubicBezTo>
                  <a:cubicBezTo>
                    <a:pt x="368" y="285"/>
                    <a:pt x="368" y="285"/>
                    <a:pt x="368" y="285"/>
                  </a:cubicBezTo>
                  <a:close/>
                  <a:moveTo>
                    <a:pt x="348" y="311"/>
                  </a:moveTo>
                  <a:cubicBezTo>
                    <a:pt x="348" y="318"/>
                    <a:pt x="346" y="325"/>
                    <a:pt x="341" y="330"/>
                  </a:cubicBezTo>
                  <a:cubicBezTo>
                    <a:pt x="336" y="335"/>
                    <a:pt x="330" y="337"/>
                    <a:pt x="323" y="337"/>
                  </a:cubicBezTo>
                  <a:cubicBezTo>
                    <a:pt x="229" y="334"/>
                    <a:pt x="109" y="320"/>
                    <a:pt x="49" y="386"/>
                  </a:cubicBezTo>
                  <a:cubicBezTo>
                    <a:pt x="39" y="397"/>
                    <a:pt x="29" y="407"/>
                    <a:pt x="20" y="417"/>
                  </a:cubicBezTo>
                  <a:cubicBezTo>
                    <a:pt x="19" y="389"/>
                    <a:pt x="19" y="363"/>
                    <a:pt x="25" y="335"/>
                  </a:cubicBezTo>
                  <a:cubicBezTo>
                    <a:pt x="24" y="335"/>
                    <a:pt x="24" y="335"/>
                    <a:pt x="24" y="335"/>
                  </a:cubicBezTo>
                  <a:cubicBezTo>
                    <a:pt x="11" y="335"/>
                    <a:pt x="0" y="323"/>
                    <a:pt x="0" y="309"/>
                  </a:cubicBezTo>
                  <a:cubicBezTo>
                    <a:pt x="0" y="79"/>
                    <a:pt x="0" y="79"/>
                    <a:pt x="0" y="79"/>
                  </a:cubicBezTo>
                  <a:cubicBezTo>
                    <a:pt x="0" y="65"/>
                    <a:pt x="11" y="53"/>
                    <a:pt x="24" y="53"/>
                  </a:cubicBezTo>
                  <a:cubicBezTo>
                    <a:pt x="124" y="53"/>
                    <a:pt x="224" y="53"/>
                    <a:pt x="324" y="53"/>
                  </a:cubicBezTo>
                  <a:cubicBezTo>
                    <a:pt x="337" y="53"/>
                    <a:pt x="348" y="65"/>
                    <a:pt x="348" y="79"/>
                  </a:cubicBezTo>
                  <a:cubicBezTo>
                    <a:pt x="348" y="136"/>
                    <a:pt x="348" y="255"/>
                    <a:pt x="348" y="311"/>
                  </a:cubicBezTo>
                  <a:close/>
                  <a:moveTo>
                    <a:pt x="58" y="119"/>
                  </a:moveTo>
                  <a:cubicBezTo>
                    <a:pt x="290" y="119"/>
                    <a:pt x="290" y="119"/>
                    <a:pt x="290" y="119"/>
                  </a:cubicBezTo>
                  <a:cubicBezTo>
                    <a:pt x="295" y="119"/>
                    <a:pt x="300" y="124"/>
                    <a:pt x="300" y="129"/>
                  </a:cubicBezTo>
                  <a:cubicBezTo>
                    <a:pt x="300" y="129"/>
                    <a:pt x="300" y="129"/>
                    <a:pt x="300" y="129"/>
                  </a:cubicBezTo>
                  <a:cubicBezTo>
                    <a:pt x="300" y="135"/>
                    <a:pt x="295" y="140"/>
                    <a:pt x="290" y="140"/>
                  </a:cubicBezTo>
                  <a:cubicBezTo>
                    <a:pt x="58" y="140"/>
                    <a:pt x="58" y="140"/>
                    <a:pt x="58" y="140"/>
                  </a:cubicBezTo>
                  <a:cubicBezTo>
                    <a:pt x="53" y="140"/>
                    <a:pt x="48" y="135"/>
                    <a:pt x="48" y="129"/>
                  </a:cubicBezTo>
                  <a:cubicBezTo>
                    <a:pt x="48" y="129"/>
                    <a:pt x="48" y="129"/>
                    <a:pt x="48" y="129"/>
                  </a:cubicBezTo>
                  <a:cubicBezTo>
                    <a:pt x="48" y="124"/>
                    <a:pt x="53" y="119"/>
                    <a:pt x="58" y="119"/>
                  </a:cubicBezTo>
                  <a:close/>
                  <a:moveTo>
                    <a:pt x="58" y="176"/>
                  </a:moveTo>
                  <a:cubicBezTo>
                    <a:pt x="290" y="176"/>
                    <a:pt x="290" y="176"/>
                    <a:pt x="290" y="176"/>
                  </a:cubicBezTo>
                  <a:cubicBezTo>
                    <a:pt x="295" y="176"/>
                    <a:pt x="300" y="181"/>
                    <a:pt x="300" y="187"/>
                  </a:cubicBezTo>
                  <a:cubicBezTo>
                    <a:pt x="300" y="187"/>
                    <a:pt x="300" y="187"/>
                    <a:pt x="300" y="187"/>
                  </a:cubicBezTo>
                  <a:cubicBezTo>
                    <a:pt x="300" y="193"/>
                    <a:pt x="295" y="198"/>
                    <a:pt x="290" y="198"/>
                  </a:cubicBezTo>
                  <a:cubicBezTo>
                    <a:pt x="58" y="198"/>
                    <a:pt x="58" y="198"/>
                    <a:pt x="58" y="198"/>
                  </a:cubicBezTo>
                  <a:cubicBezTo>
                    <a:pt x="53" y="198"/>
                    <a:pt x="48" y="193"/>
                    <a:pt x="48" y="187"/>
                  </a:cubicBezTo>
                  <a:cubicBezTo>
                    <a:pt x="48" y="187"/>
                    <a:pt x="48" y="187"/>
                    <a:pt x="48" y="187"/>
                  </a:cubicBezTo>
                  <a:cubicBezTo>
                    <a:pt x="48" y="181"/>
                    <a:pt x="53" y="176"/>
                    <a:pt x="58" y="176"/>
                  </a:cubicBezTo>
                  <a:close/>
                  <a:moveTo>
                    <a:pt x="58" y="237"/>
                  </a:moveTo>
                  <a:cubicBezTo>
                    <a:pt x="290" y="237"/>
                    <a:pt x="290" y="237"/>
                    <a:pt x="290" y="237"/>
                  </a:cubicBezTo>
                  <a:cubicBezTo>
                    <a:pt x="295" y="237"/>
                    <a:pt x="300" y="242"/>
                    <a:pt x="300" y="248"/>
                  </a:cubicBezTo>
                  <a:cubicBezTo>
                    <a:pt x="300" y="248"/>
                    <a:pt x="300" y="248"/>
                    <a:pt x="300" y="248"/>
                  </a:cubicBezTo>
                  <a:cubicBezTo>
                    <a:pt x="300" y="254"/>
                    <a:pt x="295" y="259"/>
                    <a:pt x="290" y="259"/>
                  </a:cubicBezTo>
                  <a:cubicBezTo>
                    <a:pt x="58" y="259"/>
                    <a:pt x="58" y="259"/>
                    <a:pt x="58" y="259"/>
                  </a:cubicBezTo>
                  <a:cubicBezTo>
                    <a:pt x="53" y="259"/>
                    <a:pt x="48" y="254"/>
                    <a:pt x="48" y="248"/>
                  </a:cubicBezTo>
                  <a:cubicBezTo>
                    <a:pt x="48" y="248"/>
                    <a:pt x="48" y="248"/>
                    <a:pt x="48" y="248"/>
                  </a:cubicBezTo>
                  <a:cubicBezTo>
                    <a:pt x="48" y="242"/>
                    <a:pt x="53" y="237"/>
                    <a:pt x="58" y="237"/>
                  </a:cubicBezTo>
                  <a:close/>
                  <a:moveTo>
                    <a:pt x="38" y="371"/>
                  </a:moveTo>
                  <a:cubicBezTo>
                    <a:pt x="39" y="352"/>
                    <a:pt x="43" y="338"/>
                    <a:pt x="48" y="320"/>
                  </a:cubicBezTo>
                  <a:cubicBezTo>
                    <a:pt x="35" y="320"/>
                    <a:pt x="35" y="320"/>
                    <a:pt x="35" y="320"/>
                  </a:cubicBezTo>
                  <a:cubicBezTo>
                    <a:pt x="25" y="320"/>
                    <a:pt x="18" y="312"/>
                    <a:pt x="18" y="301"/>
                  </a:cubicBezTo>
                  <a:cubicBezTo>
                    <a:pt x="18" y="91"/>
                    <a:pt x="18" y="91"/>
                    <a:pt x="18" y="91"/>
                  </a:cubicBezTo>
                  <a:cubicBezTo>
                    <a:pt x="18" y="81"/>
                    <a:pt x="25" y="72"/>
                    <a:pt x="35" y="72"/>
                  </a:cubicBezTo>
                  <a:cubicBezTo>
                    <a:pt x="128" y="72"/>
                    <a:pt x="220" y="72"/>
                    <a:pt x="313" y="72"/>
                  </a:cubicBezTo>
                  <a:cubicBezTo>
                    <a:pt x="323" y="72"/>
                    <a:pt x="330" y="81"/>
                    <a:pt x="330" y="91"/>
                  </a:cubicBezTo>
                  <a:cubicBezTo>
                    <a:pt x="330" y="140"/>
                    <a:pt x="330" y="252"/>
                    <a:pt x="330" y="301"/>
                  </a:cubicBezTo>
                  <a:cubicBezTo>
                    <a:pt x="330" y="306"/>
                    <a:pt x="329" y="311"/>
                    <a:pt x="325" y="314"/>
                  </a:cubicBezTo>
                  <a:cubicBezTo>
                    <a:pt x="322" y="318"/>
                    <a:pt x="318" y="320"/>
                    <a:pt x="313" y="320"/>
                  </a:cubicBezTo>
                  <a:cubicBezTo>
                    <a:pt x="227" y="318"/>
                    <a:pt x="83" y="308"/>
                    <a:pt x="38" y="37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06202" y="1939766"/>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06202" y="4677054"/>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573405" y="4683664"/>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573405" y="1882616"/>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报告结构概述</a:t>
              </a:r>
            </a:p>
          </p:txBody>
        </p:sp>
      </p:grpSp>
      <p:sp>
        <p:nvSpPr>
          <p:cNvPr id="35" name="TextBox 35"/>
          <p:cNvSpPr txBox="1"/>
          <p:nvPr/>
        </p:nvSpPr>
        <p:spPr>
          <a:xfrm>
            <a:off x="1251111" y="1808592"/>
            <a:ext cx="2783568"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报告分为引言、正文和结论三个部分。</a:t>
            </a:r>
          </a:p>
        </p:txBody>
      </p:sp>
      <p:sp>
        <p:nvSpPr>
          <p:cNvPr id="36" name="TextBox 36"/>
          <p:cNvSpPr txBox="1"/>
          <p:nvPr/>
        </p:nvSpPr>
        <p:spPr>
          <a:xfrm>
            <a:off x="1251111" y="4545061"/>
            <a:ext cx="2783568"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引言部分主要介绍报告的目的、背景、范围和数据来源等。</a:t>
            </a:r>
          </a:p>
        </p:txBody>
      </p:sp>
      <p:sp>
        <p:nvSpPr>
          <p:cNvPr id="37" name="TextBox 37"/>
          <p:cNvSpPr txBox="1"/>
          <p:nvPr/>
        </p:nvSpPr>
        <p:spPr>
          <a:xfrm>
            <a:off x="7698000" y="1747146"/>
            <a:ext cx="2783568"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正文部分包括中国对外直接投资的总体情况、投资主体分析、投资领域分析、投资目的地分析等。</a:t>
            </a:r>
          </a:p>
        </p:txBody>
      </p:sp>
      <p:sp>
        <p:nvSpPr>
          <p:cNvPr id="38" name="TextBox 38"/>
          <p:cNvSpPr txBox="1"/>
          <p:nvPr/>
        </p:nvSpPr>
        <p:spPr>
          <a:xfrm>
            <a:off x="7698000" y="4545061"/>
            <a:ext cx="2783568"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结论部分总结中国对外直接投资的主要特点和趋势，提出相关建议。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2024年度中国对外直接投资概况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投资总量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2024年度中国对外直接投资总额达到XX亿美元，同比增长XX%。</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近年来，中国对外直接投资保持稳健增长，投资领域和地域不断拓宽，对全球经济的贡献日益显著。</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投资总量和增长趋势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投资主体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中国对外直接投资者主要包括国有企业、民营企业、跨国公司等，其中，国有企业占据主导地位。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投资方式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中国对外直接投资方式多样，包括绿地投资、跨国并购、股权投资等，其中，跨国并购成为重要方式之一。</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行业分布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中国对外直接投资涉及多个行业，如能源、矿产、制造业、服务业等，其中，高新技术产业和服务业投资增长迅速。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投资结构和特点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中国对外直接投资遍布全球各地，主要投资目的地包括亚洲、欧洲、非洲、美洲等，其中，对“一带一路”沿线国家的投资增长显著。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主要投资目的地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在不同投资目的地，中国对外直接投资的行业分布各有侧重，如在亚洲地区主要投资于制造业、服务业等，而在非洲地区则主要集中于基础设施建设和资源开发等领域。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行业分布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主要投资目的地及行业分布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中国对外直接投资取得了显著的经济效益和社会效益，不仅促进了东道国的经济发展，也为中国企业带来了更广阔的市场和更丰富的资源。</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风险评估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然而，对外直接投资也面临着一定的风险和挑战，如政治风险、经济风险、文化风险等，需要投资者进行充分的评估和防范。同时，也需要加强国际合作和监管，共同推动全球投资环境的改善和优化。</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投资效益</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投资效益及风险评估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2025年度中国对外直接投资动态分析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国际政治经济格局变动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全球政治经济格局的不断变化为中国对外直接投资带来新的机遇和挑战。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国内外法律法规调整</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国内外投资法律法规的完善和调整，对中国企业对外直接投资产生重要影响。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双边和多边投资协定</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中国与多个国家签订双边和多边投资协定，为对外直接投资提供法律保障。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投资环境和政策变化</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https://d.book118.com/647061135153006035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2024-09-10T11:43:55.593</cp:lastPrinted>
  <dcterms:created xsi:type="dcterms:W3CDTF">2024-09-10T03:43:55Z</dcterms:created>
  <dcterms:modified xsi:type="dcterms:W3CDTF">2024-09-10T03:43:57Z</dcterms:modified>
</cp:coreProperties>
</file>