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9A5EF8-B248-4C8D-A11D-6D1A44C7AB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8A039D-7F98-45AC-BC25-C27E6C1C87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F173DE-6BA0-44AA-98C0-476936AF06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FB2638-2667-448B-9254-43738F34D9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A9F2936-BDDA-4D21-A39B-9436F23B52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2CB8FB4-AF8D-4DD8-89E5-0ABE779911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704A0F9-CFE6-4497-ADBB-E69B0D08F4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F2982D-BB51-491C-B60C-F531D6D98E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2C9860-984E-4EF8-B7E5-2E24FB850E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A03FAD-EAAF-4DFA-A393-3311B70EA9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342709-F938-44C2-B490-71E3902CEF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11/14/2023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11/14/2023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11/14/2023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11/14/2023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11/14/2023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11/14/2023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11/14/2023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11/14/2023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11/14/2023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11/14/2023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11/14/2023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11/14/2023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7063156134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8800800">
            <a:off x="8435903" y="328957"/>
            <a:ext cx="4876800" cy="4876800"/>
          </a:xfrm>
          <a:prstGeom prst="ellipse">
            <a:avLst/>
          </a:prstGeom>
          <a:gradFill>
            <a:gsLst>
              <a:gs pos="0">
                <a:srgbClr val="FFFFFF">
                  <a:alpha val="17000"/>
                </a:srgbClr>
              </a:gs>
              <a:gs pos="100000">
                <a:schemeClr val="accent1">
                  <a:alpha val="17000"/>
                  <a:lumMod val="75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788841" y="1601801"/>
            <a:ext cx="8744102" cy="19457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 err="1" smtClean="0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带状疱疹后遗神经痛护理查房</a:t>
            </a:r>
            <a:r>
              <a:rPr lang="en-US" altLang="zh-CN" sz="5175" b="1" err="1" smtClean="0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PPT</a:t>
            </a:r>
            <a:endParaRPr lang="en-US" sz="5175" b="1">
              <a:solidFill>
                <a:schemeClr val="lt1">
                  <a:lumMod val="65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861803" y="4908978"/>
            <a:ext cx="8024774" cy="3647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 err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汇报人</a:t>
            </a:r>
            <a:r>
              <a:rPr lang="en-US" sz="2025" err="1" smtClean="0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：</a:t>
            </a:r>
            <a:r>
              <a:rPr lang="en-US" altLang="zh-CN" sz="2025" err="1" smtClean="0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XXX</a:t>
            </a:r>
            <a:endParaRPr lang="en-US" sz="2025">
              <a:solidFill>
                <a:schemeClr val="lt1">
                  <a:lumMod val="65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898379" y="5391781"/>
            <a:ext cx="7317638" cy="3647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altLang="zh-CN" sz="2025" smtClean="0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r>
              <a:rPr lang="en-US" sz="2025" smtClean="0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-</a:t>
            </a:r>
            <a:r>
              <a:rPr lang="en-US" altLang="zh-CN" sz="2025" smtClean="0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r>
              <a:rPr lang="en-US" sz="2025" smtClean="0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-</a:t>
            </a:r>
            <a:r>
              <a:rPr lang="en-US" altLang="zh-CN" sz="2025" smtClean="0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2025">
              <a:solidFill>
                <a:schemeClr val="lt1">
                  <a:lumMod val="65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 rot="2700000">
            <a:off x="-1131253" y="-943167"/>
            <a:ext cx="2438400" cy="2438400"/>
          </a:xfrm>
          <a:prstGeom prst="ellipse">
            <a:avLst/>
          </a:prstGeom>
          <a:gradFill>
            <a:gsLst>
              <a:gs pos="0">
                <a:srgbClr val="FFFFFF">
                  <a:alpha val="15000"/>
                </a:srgbClr>
              </a:gs>
              <a:gs pos="100000">
                <a:schemeClr val="accent1">
                  <a:alpha val="15000"/>
                  <a:lumMod val="75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7480550">
            <a:off x="6588376" y="2718310"/>
            <a:ext cx="3048000" cy="3048000"/>
          </a:xfrm>
          <a:prstGeom prst="ellipse">
            <a:avLst/>
          </a:prstGeom>
          <a:gradFill>
            <a:gsLst>
              <a:gs pos="0">
                <a:srgbClr val="FFFFFF">
                  <a:alpha val="15000"/>
                </a:srgbClr>
              </a:gs>
              <a:gs pos="100000">
                <a:schemeClr val="accent1">
                  <a:alpha val="15000"/>
                  <a:lumMod val="75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523016" y="847576"/>
            <a:ext cx="341376" cy="3413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 flipH="1">
            <a:off x="11693503" y="1094458"/>
            <a:ext cx="0" cy="4547411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 rot="-8555087">
            <a:off x="526726" y="4579532"/>
            <a:ext cx="670154" cy="670560"/>
          </a:xfrm>
          <a:prstGeom prst="ellipse">
            <a:avLst/>
          </a:prstGeom>
          <a:gradFill>
            <a:gsLst>
              <a:gs pos="0">
                <a:srgbClr val="FFFFFF">
                  <a:alpha val="15000"/>
                </a:srgbClr>
              </a:gs>
              <a:gs pos="100000">
                <a:schemeClr val="accent1">
                  <a:alpha val="15000"/>
                  <a:lumMod val="75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414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1139952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查房目的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病史汇报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体格检查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诊断与鉴别诊断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治疗方案与护理措施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预后评估与随访计划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预防措施与健康宣教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讨论与总结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4301" y="1986324"/>
            <a:ext cx="7683398" cy="158008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283391"/>
            <a:ext cx="515576" cy="440418"/>
            <a:chOff x="454963" y="283391"/>
            <a:chExt cx="515576" cy="440418"/>
          </a:xfrm>
        </p:grpSpPr>
        <p:sp>
          <p:nvSpPr>
            <p:cNvPr id="3" name="AutoShape 3"/>
            <p:cNvSpPr/>
            <p:nvPr/>
          </p:nvSpPr>
          <p:spPr>
            <a:xfrm>
              <a:off x="454963" y="286340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2833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2851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2940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2899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04114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011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028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118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077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2188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18938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20655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29625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25492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3966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36712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38428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647398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43265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3" name="TextBox 23"/>
          <p:cNvSpPr txBox="1"/>
          <p:nvPr/>
        </p:nvSpPr>
        <p:spPr>
          <a:xfrm>
            <a:off x="1104651" y="225660"/>
            <a:ext cx="1000354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掌握患者病情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25" name="TextBox 25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了解患者的治疗情况</a:t>
              </a:r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询问患者是否接受了药物治疗、物理治疗等，并记录具体的治疗方法和效果。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28" name="TextBox 28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了解患者的心理状态</a:t>
              </a:r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疼痛会对患者的情绪产生负面影响，因此需要关注患者的心理状况，并及时进行干预。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了解患者的疼痛情况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查房时需要详细询问患者的疼痛部位、疼痛程度、疼痛频率等，并做好记录。</a:t>
            </a:r>
          </a:p>
        </p:txBody>
      </p:sp>
      <p:pic>
        <p:nvPicPr>
          <p:cNvPr id="32" name="Picture 3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07" cy="10530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通过查房可以了解到最新的带状疱疹后遗神经痛护理知识，提高护理技能。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90330"/>
            <a:ext cx="2409807" cy="42405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学习新知识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111612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4017901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256" r="12256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07" cy="42405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提高沟通技巧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50779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57068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07" cy="42405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增强责任心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50779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57068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07" cy="10530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查房时需要与患者及其家属进行交流，这有助于提高护士的沟通技巧和表达能力。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07" cy="10530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通过查房可以增强护士对患者的责任心，提高护理质量。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433974" y="1618041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339403"/>
            <a:ext cx="515576" cy="440418"/>
            <a:chOff x="454963" y="339403"/>
            <a:chExt cx="515576" cy="440418"/>
          </a:xfrm>
        </p:grpSpPr>
        <p:sp>
          <p:nvSpPr>
            <p:cNvPr id="25" name="AutoShape 25"/>
            <p:cNvSpPr/>
            <p:nvPr/>
          </p:nvSpPr>
          <p:spPr>
            <a:xfrm>
              <a:off x="454963" y="342353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940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4112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5009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595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60127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717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8894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7864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3731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77901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495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666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563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81505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95674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2725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444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341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927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218874" y="228047"/>
            <a:ext cx="1000354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提高护理水平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695681" y="1618041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1069410" y="1618041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查房时医护人员可以相互协作，共同制定治疗方案和护理措施，提高治疗效果。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500" r="16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5542" r="15542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5042" r="15042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637391" cy="468058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加强团队协作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查房时可以共享患者信息，使医护人员更好地了解患者情况，提高工作效率。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637391" cy="468058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促进信息共享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通过查房可以加强对护士的监督和指导，提高护理工作的规范性和安全性。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2637391" cy="468058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加强监督和指导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285778"/>
            <a:ext cx="515576" cy="440418"/>
            <a:chOff x="454963" y="285778"/>
            <a:chExt cx="515576" cy="440418"/>
          </a:xfrm>
        </p:grpSpPr>
        <p:sp>
          <p:nvSpPr>
            <p:cNvPr id="24" name="AutoShape 24"/>
            <p:cNvSpPr/>
            <p:nvPr/>
          </p:nvSpPr>
          <p:spPr>
            <a:xfrm>
              <a:off x="454963" y="28872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285778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287494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296464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292331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06501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0355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05268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14238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10105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2427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21325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23042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32012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27879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4204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39099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40815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649785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45653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4" name="TextBox 44"/>
          <p:cNvSpPr txBox="1"/>
          <p:nvPr/>
        </p:nvSpPr>
        <p:spPr>
          <a:xfrm>
            <a:off x="1218874" y="228047"/>
            <a:ext cx="1000354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促进医护沟通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病史汇报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4301" y="1986324"/>
            <a:ext cx="7683398" cy="158008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1093622" y="93878"/>
            <a:ext cx="10003548" cy="10972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患者基本信息</a:t>
            </a:r>
          </a:p>
        </p:txBody>
      </p:sp>
      <p:sp>
        <p:nvSpPr>
          <p:cNvPr id="23" name="AutoShape 23"/>
          <p:cNvSpPr/>
          <p:nvPr/>
        </p:nvSpPr>
        <p:spPr>
          <a:xfrm>
            <a:off x="5545936" y="2601975"/>
            <a:ext cx="1097280" cy="1097280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723788" y="4992370"/>
            <a:ext cx="1097280" cy="1097280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414621" y="4992370"/>
            <a:ext cx="1097280" cy="1097280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 rot="2135991">
            <a:off x="6752079" y="300540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-2296662">
            <a:off x="5082069" y="298040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 rot="-6933846">
            <a:off x="4590610" y="451003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 rot="10800000">
            <a:off x="5884214" y="528619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 rot="6699367">
            <a:off x="7238684" y="454436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8171891" y="3318396"/>
            <a:ext cx="3213470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年龄：68岁</a:t>
            </a:r>
          </a:p>
        </p:txBody>
      </p:sp>
      <p:sp>
        <p:nvSpPr>
          <p:cNvPr id="32" name="Freeform 32"/>
          <p:cNvSpPr/>
          <p:nvPr/>
        </p:nvSpPr>
        <p:spPr>
          <a:xfrm>
            <a:off x="5821069" y="286491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973593" y="3379295"/>
            <a:ext cx="1097280" cy="1097280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7266066" y="365957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116258" y="3379295"/>
            <a:ext cx="1097280" cy="1097280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18097" y="366894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5034007" y="5314781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6589033" y="5255782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7879518" y="4987861"/>
            <a:ext cx="3213470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性别：男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653186" y="3304902"/>
            <a:ext cx="3213470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职业：退休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1082466" y="4987747"/>
            <a:ext cx="3213470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民族：汉族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4488661" y="1252888"/>
            <a:ext cx="3213470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姓名：张三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5" name="Group 5"/>
          <p:cNvGrpSpPr/>
          <p:nvPr/>
        </p:nvGrpSpPr>
        <p:grpSpPr>
          <a:xfrm>
            <a:off x="454963" y="224818"/>
            <a:ext cx="515576" cy="440418"/>
            <a:chOff x="454963" y="224818"/>
            <a:chExt cx="515576" cy="440418"/>
          </a:xfrm>
        </p:grpSpPr>
        <p:sp>
          <p:nvSpPr>
            <p:cNvPr id="6" name="AutoShape 6"/>
            <p:cNvSpPr/>
            <p:nvPr/>
          </p:nvSpPr>
          <p:spPr>
            <a:xfrm>
              <a:off x="454963" y="2277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224818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226534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235504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231371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345541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425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44308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53278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9145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633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60365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62082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71052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6919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810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8139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9855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8825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84693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6" name="TextBox 26"/>
          <p:cNvSpPr txBox="1"/>
          <p:nvPr/>
        </p:nvSpPr>
        <p:spPr>
          <a:xfrm>
            <a:off x="1218874" y="167087"/>
            <a:ext cx="10973127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病情发展过程</a:t>
            </a:r>
          </a:p>
        </p:txBody>
      </p: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30" name="TextBox 30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2022年2月，张三突然出现带状疱疹，在腰部出现红斑、水疱，并伴有剧烈疼痛。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经过抗病毒药物治疗及局部皮肤护理后，疱疹逐渐消退。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疱疹消退后，张三仍感到腰部疼痛，且疼痛逐渐加重，影响睡眠和日常生活。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疼痛主要集中在腰部及左侧腹股沟区域，表现为烧灼样、刀割样疼痛。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疼痛程度为中重度，评分约为7-8分。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疼痛部位及程度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张三同时出现左侧下肢肌肉萎缩，行走困难。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体征检查发现，患者腰部及腹股沟区域皮肤感觉过敏，触痛明显。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其他伴随症状包括食欲下降、失眠、焦虑等。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346738"/>
            <a:ext cx="515576" cy="440418"/>
            <a:chOff x="454963" y="346738"/>
            <a:chExt cx="515576" cy="440418"/>
          </a:xfrm>
        </p:grpSpPr>
        <p:sp>
          <p:nvSpPr>
            <p:cNvPr id="12" name="AutoShape 12"/>
            <p:cNvSpPr/>
            <p:nvPr/>
          </p:nvSpPr>
          <p:spPr>
            <a:xfrm>
              <a:off x="454963" y="349687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46738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48454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57424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53291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67461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6451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66228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75198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71065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8523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82285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84002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92972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88839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70300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700059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701775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10745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706612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2" name="TextBox 32"/>
          <p:cNvSpPr txBox="1"/>
          <p:nvPr/>
        </p:nvSpPr>
        <p:spPr>
          <a:xfrm>
            <a:off x="1218874" y="289007"/>
            <a:ext cx="1000354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伴随症状及体征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体格检查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4301" y="1986324"/>
            <a:ext cx="7683398" cy="158008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39110" y="2711491"/>
            <a:ext cx="2778197" cy="245783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包括体温、心率、呼吸、血压等指标，以评估患者的整体健康状况。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291442"/>
            <a:ext cx="515576" cy="440418"/>
            <a:chOff x="454963" y="291442"/>
            <a:chExt cx="515576" cy="440418"/>
          </a:xfrm>
        </p:grpSpPr>
        <p:sp>
          <p:nvSpPr>
            <p:cNvPr id="7" name="AutoShape 7"/>
            <p:cNvSpPr/>
            <p:nvPr/>
          </p:nvSpPr>
          <p:spPr>
            <a:xfrm>
              <a:off x="454963" y="29439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291442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293159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02129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297996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12166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09216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10932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19902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15769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2993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26990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28706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37676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33543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47713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4476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4648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65545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5131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7" name="TextBox 27"/>
          <p:cNvSpPr txBox="1"/>
          <p:nvPr/>
        </p:nvSpPr>
        <p:spPr>
          <a:xfrm>
            <a:off x="1094226" y="233712"/>
            <a:ext cx="1000354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一般检查</a:t>
            </a:r>
          </a:p>
        </p:txBody>
      </p: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7958" b="795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29" name="TextBox 29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生命体征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体重变化可以反映患者的营养状况和疾病发展情况。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体重变化</a:t>
            </a:r>
          </a:p>
        </p:txBody>
      </p:sp>
      <p:pic>
        <p:nvPicPr>
          <p:cNvPr id="32" name="Picture 32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33" name="Picture 33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34" name="TextBox 34"/>
          <p:cNvSpPr txBox="1"/>
          <p:nvPr/>
        </p:nvSpPr>
        <p:spPr>
          <a:xfrm>
            <a:off x="8621512" y="4777233"/>
            <a:ext cx="321485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带状疱疹后遗神经痛可能导致患者疲劳，了解患者的疲劳程度有助于评估病情。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疲劳程度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99" r="21899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0228" cy="183108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观察患者皮肤是否有带状疱疹的遗留损伤，如色素沉着、瘢痕等。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42093" cy="9995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皮肤损伤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0228" cy="183108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带状疱疹后遗神经痛可能导致皮肤感觉异常，如瘙痒、疼痛等，需注意观察。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226" cy="9995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皮肤感觉异常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3548" cy="109232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皮肤检查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254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254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254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感觉功能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检查患者的感觉功能，包括触觉、痛觉等，以评估神经受损情况。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运动功能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检查患者的肌肉力量和运动协调能力，以评估神经功能。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反射功能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检查患者的反射功能，如膝跳反射、跟腱反射等，以评估神经功能。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224818"/>
            <a:ext cx="515576" cy="440418"/>
            <a:chOff x="454963" y="224818"/>
            <a:chExt cx="515576" cy="440418"/>
          </a:xfrm>
        </p:grpSpPr>
        <p:sp>
          <p:nvSpPr>
            <p:cNvPr id="21" name="AutoShape 21"/>
            <p:cNvSpPr/>
            <p:nvPr/>
          </p:nvSpPr>
          <p:spPr>
            <a:xfrm>
              <a:off x="454963" y="2277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224818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226534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235504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231371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345541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425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44308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53278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9145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633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60365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62082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71052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6919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810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8139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9855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8825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84693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1" name="TextBox 41"/>
          <p:cNvSpPr txBox="1"/>
          <p:nvPr/>
        </p:nvSpPr>
        <p:spPr>
          <a:xfrm>
            <a:off x="1218874" y="167087"/>
            <a:ext cx="10973127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神经检查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诊断与鉴别诊断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4301" y="1986324"/>
            <a:ext cx="7683398" cy="158008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https://d.book118.com/647063156134006035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2024-09-10T08:31:40.417</cp:lastPrinted>
  <dcterms:created xsi:type="dcterms:W3CDTF">2024-09-10T00:31:40Z</dcterms:created>
  <dcterms:modified xsi:type="dcterms:W3CDTF">2024-09-10T00:31:42Z</dcterms:modified>
</cp:coreProperties>
</file>