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331C99-9227-4E5B-AFFC-287CF5AFD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6B44BA-1F6D-4CAA-9B88-F224D2876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4DDFF0-4FD6-4DA7-8C9D-14B5AACAD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78DB62-3A36-425C-B980-D5E19D44F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146865-1D41-4491-8340-04C0DD362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F052F9-C496-4D7D-A066-49EC9A7E7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DD626E-8B13-4146-97AA-C4D7FD47C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35BB69-8D39-4D62-8DBE-F2BC65012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DAF40D-864F-462D-8E0E-3E0A3F159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5CE654-F8ED-44D9-B61A-166918275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29DECC-223B-421B-A5F0-CA177F1EB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103163066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社工考试计划书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考试背景与目标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考生群体及需求分析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考试内容与形式设计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备考策略与资源支持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组织实施与监管机制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评估总结与持续改进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考试背景与目标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社工考试全称为社会工作者职业水平考试，是国家为选拔和培养专业社会工作人才而设立的考试制度。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社工考试分为初级、中级和高级三个级别，涵盖了社会工作理论、实务、政策法规等多个方面的内容。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通过社工考试可以获得相应的职业资格证书，成为具备专业社会工作知识和技能的合格社会工作者。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社工考试简介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考试目的和意义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提高社会工作者的专业素质和技能水平，推动社会工作专业化、职业化进程。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通过考试选拔和培养优秀的社会工作人才，为构建和谐社会提供有力的人才保障。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促进社会工作理论与实践的结合，推动社会工作领域的研究和发展。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预期成果与目标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通过系统的学习和备考，掌握社会工作基本理论和实务技能，提高解决实际问题的能力。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获得相应的职业资格证书，提升个人职业竞争力，为今后的职业发展打下坚实基础。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在实际工作中运用所学知识和技能，更好地服务社会和帮助他人，实现个人价值和社会价值的统一。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考生群体及需求分析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34345" y="2506766"/>
            <a:ext cx="11957655" cy="2099469"/>
          </a:xfrm>
          <a:custGeom>
            <a:rect l="l" t="t" r="r" b="b"/>
            <a:pathLst>
              <a:path w="12992100" h="2952856">
                <a:moveTo>
                  <a:pt x="0" y="2095606"/>
                </a:moveTo>
                <a:cubicBezTo>
                  <a:pt x="206375" y="1160568"/>
                  <a:pt x="412750" y="225531"/>
                  <a:pt x="1009650" y="304906"/>
                </a:cubicBezTo>
                <a:cubicBezTo>
                  <a:pt x="1606550" y="384281"/>
                  <a:pt x="2797175" y="2622656"/>
                  <a:pt x="3581400" y="2571856"/>
                </a:cubicBezTo>
                <a:cubicBezTo>
                  <a:pt x="4365625" y="2521056"/>
                  <a:pt x="4972050" y="-18944"/>
                  <a:pt x="5715000" y="106"/>
                </a:cubicBezTo>
                <a:cubicBezTo>
                  <a:pt x="6457950" y="19156"/>
                  <a:pt x="7216775" y="2644881"/>
                  <a:pt x="8039100" y="2686156"/>
                </a:cubicBezTo>
                <a:cubicBezTo>
                  <a:pt x="8861425" y="2727431"/>
                  <a:pt x="9823450" y="203306"/>
                  <a:pt x="10648950" y="247756"/>
                </a:cubicBezTo>
                <a:cubicBezTo>
                  <a:pt x="11474450" y="292206"/>
                  <a:pt x="12233275" y="1622531"/>
                  <a:pt x="12992100" y="2952856"/>
                </a:cubicBezTo>
              </a:path>
            </a:pathLst>
          </a:custGeom>
          <a:noFill/>
          <a:ln w="166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73281" y="1802343"/>
            <a:ext cx="631058" cy="631058"/>
            <a:chOff x="1473281" y="1802343"/>
            <a:chExt cx="631058" cy="631058"/>
          </a:xfrm>
        </p:grpSpPr>
        <p:sp>
          <p:nvSpPr>
            <p:cNvPr id="4" name="AutoShape 4"/>
            <p:cNvSpPr/>
            <p:nvPr/>
          </p:nvSpPr>
          <p:spPr>
            <a:xfrm>
              <a:off x="1473281" y="1802343"/>
              <a:ext cx="631058" cy="63105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73281" y="1902927"/>
              <a:ext cx="631058" cy="401574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4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2406325" y="5062819"/>
            <a:ext cx="631058" cy="631058"/>
            <a:chOff x="2406325" y="5062819"/>
            <a:chExt cx="631058" cy="631058"/>
          </a:xfrm>
        </p:grpSpPr>
        <p:sp>
          <p:nvSpPr>
            <p:cNvPr id="7" name="AutoShape 7"/>
            <p:cNvSpPr/>
            <p:nvPr/>
          </p:nvSpPr>
          <p:spPr>
            <a:xfrm>
              <a:off x="2406325" y="5062819"/>
              <a:ext cx="631058" cy="63105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TextBox 8"/>
            <p:cNvSpPr txBox="1"/>
            <p:nvPr/>
          </p:nvSpPr>
          <p:spPr>
            <a:xfrm>
              <a:off x="2406325" y="5170597"/>
              <a:ext cx="631058" cy="401574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4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6325331" y="1802343"/>
            <a:ext cx="631058" cy="631058"/>
            <a:chOff x="6325331" y="1802343"/>
            <a:chExt cx="631058" cy="631058"/>
          </a:xfrm>
        </p:grpSpPr>
        <p:sp>
          <p:nvSpPr>
            <p:cNvPr id="10" name="AutoShape 10"/>
            <p:cNvSpPr/>
            <p:nvPr/>
          </p:nvSpPr>
          <p:spPr>
            <a:xfrm>
              <a:off x="6325331" y="1802343"/>
              <a:ext cx="631058" cy="63105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TextBox 11"/>
            <p:cNvSpPr txBox="1"/>
            <p:nvPr/>
          </p:nvSpPr>
          <p:spPr>
            <a:xfrm>
              <a:off x="6325331" y="1907194"/>
              <a:ext cx="631058" cy="401574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4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7864338" y="5062819"/>
            <a:ext cx="631058" cy="631058"/>
            <a:chOff x="7864338" y="5062819"/>
            <a:chExt cx="631058" cy="631058"/>
          </a:xfrm>
        </p:grpSpPr>
        <p:sp>
          <p:nvSpPr>
            <p:cNvPr id="13" name="AutoShape 13"/>
            <p:cNvSpPr/>
            <p:nvPr/>
          </p:nvSpPr>
          <p:spPr>
            <a:xfrm>
              <a:off x="7864338" y="5062819"/>
              <a:ext cx="631058" cy="63105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TextBox 14"/>
            <p:cNvSpPr txBox="1"/>
            <p:nvPr/>
          </p:nvSpPr>
          <p:spPr>
            <a:xfrm>
              <a:off x="7864338" y="5171572"/>
              <a:ext cx="631058" cy="401574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4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15" name="AutoShape 15"/>
          <p:cNvSpPr/>
          <p:nvPr/>
        </p:nvSpPr>
        <p:spPr>
          <a:xfrm>
            <a:off x="2318985" y="1485710"/>
            <a:ext cx="2323724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年龄分布广泛，包括青年、中年及部分老年人；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145706" y="1485710"/>
            <a:ext cx="2299372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教育背景多样，涵盖高中、大专、本科及以上学历；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324375" y="4766363"/>
            <a:ext cx="2299372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职业身份多元，包括在校学生、社会工作者、志愿者等；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07187" y="4801322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学习能力和时间投入差异较大。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考生群体特征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1871" y="2379350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了解考试内容、形式、难度及评分标准；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51871" y="4098300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掌握有效的学习方法和应试技巧；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75726" y="2379350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获取备考资料、辅导课程及模拟试题；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620854" y="4098300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希望获得个性化的备考指导和支持。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考生需求调查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对于时间充裕、学习能力较强的考生，建议全面深入学习，注重知识体系的构建和实际应用能力的提升；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对于时间紧张、学习能力一般的考生，建议抓住重点难点，有针对性地进行复习和练习，同时注重应试技巧的训练；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对于学习基础薄弱、需要个性化指导的考生，建议参加专业的备考辅导课程或寻求老师、同学的帮助，制定个性化的备考计划。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针对不同需求的备考建议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考试内容与形式设计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9280" y="2019239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08287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9280" y="4551274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2094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社会工作理论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涵盖社会工作基本概念、理论框架、实务技巧等知识点。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社会工作实务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针对社会工作实践中遇到的问题，考察考生分析问题、解决问题的能力。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社会工作法规与政策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检验考生对社会工作相关法律法规、政策的掌握程度。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社会工作伦理与价值观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考察考生对社会工作伦理、价值观的理解和应用。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16" name="Freeform 16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9" name="Freeform 19"/>
          <p:cNvSpPr/>
          <p:nvPr/>
        </p:nvSpPr>
        <p:spPr>
          <a:xfrm>
            <a:off x="4521769" y="3583229"/>
            <a:ext cx="400751" cy="515722"/>
          </a:xfrm>
          <a:custGeom>
            <a:rect l="l" t="t" r="r" b="b"/>
            <a:pathLst>
              <a:path w="21600" h="21600">
                <a:moveTo>
                  <a:pt x="15386" y="14175"/>
                </a:moveTo>
                <a:lnTo>
                  <a:pt x="6223" y="14175"/>
                </a:lnTo>
                <a:cubicBezTo>
                  <a:pt x="5734" y="13446"/>
                  <a:pt x="5147" y="12716"/>
                  <a:pt x="4568" y="12003"/>
                </a:cubicBezTo>
                <a:cubicBezTo>
                  <a:pt x="3287" y="10427"/>
                  <a:pt x="1963" y="8797"/>
                  <a:pt x="1963" y="7425"/>
                </a:cubicBezTo>
                <a:cubicBezTo>
                  <a:pt x="1963" y="4075"/>
                  <a:pt x="5927" y="1350"/>
                  <a:pt x="10800" y="1350"/>
                </a:cubicBezTo>
                <a:cubicBezTo>
                  <a:pt x="15672" y="1350"/>
                  <a:pt x="19636" y="4075"/>
                  <a:pt x="19636" y="7425"/>
                </a:cubicBezTo>
                <a:cubicBezTo>
                  <a:pt x="19636" y="8787"/>
                  <a:pt x="18312" y="10425"/>
                  <a:pt x="17029" y="12011"/>
                </a:cubicBezTo>
                <a:cubicBezTo>
                  <a:pt x="16455" y="12723"/>
                  <a:pt x="15873" y="13449"/>
                  <a:pt x="15386" y="14175"/>
                </a:cubicBezTo>
                <a:moveTo>
                  <a:pt x="10800" y="20249"/>
                </a:moveTo>
                <a:cubicBezTo>
                  <a:pt x="9805" y="20249"/>
                  <a:pt x="9347" y="20171"/>
                  <a:pt x="8839" y="19406"/>
                </a:cubicBezTo>
                <a:lnTo>
                  <a:pt x="13000" y="19048"/>
                </a:lnTo>
                <a:cubicBezTo>
                  <a:pt x="12398" y="20164"/>
                  <a:pt x="11959" y="20249"/>
                  <a:pt x="10800" y="20249"/>
                </a:cubicBezTo>
                <a:moveTo>
                  <a:pt x="7595" y="16813"/>
                </a:moveTo>
                <a:cubicBezTo>
                  <a:pt x="7417" y="16407"/>
                  <a:pt x="7215" y="15978"/>
                  <a:pt x="6991" y="15525"/>
                </a:cubicBezTo>
                <a:lnTo>
                  <a:pt x="14616" y="15525"/>
                </a:lnTo>
                <a:cubicBezTo>
                  <a:pt x="14496" y="15767"/>
                  <a:pt x="14375" y="16010"/>
                  <a:pt x="14270" y="16239"/>
                </a:cubicBezTo>
                <a:cubicBezTo>
                  <a:pt x="14270" y="16239"/>
                  <a:pt x="7595" y="16813"/>
                  <a:pt x="7595" y="16813"/>
                </a:cubicBezTo>
                <a:close/>
                <a:moveTo>
                  <a:pt x="13345" y="18343"/>
                </a:moveTo>
                <a:lnTo>
                  <a:pt x="8476" y="18762"/>
                </a:lnTo>
                <a:cubicBezTo>
                  <a:pt x="8303" y="18416"/>
                  <a:pt x="8116" y="18011"/>
                  <a:pt x="7890" y="17483"/>
                </a:cubicBezTo>
                <a:cubicBezTo>
                  <a:pt x="7887" y="17477"/>
                  <a:pt x="7883" y="17469"/>
                  <a:pt x="7881" y="17462"/>
                </a:cubicBezTo>
                <a:lnTo>
                  <a:pt x="13957" y="16941"/>
                </a:lnTo>
                <a:cubicBezTo>
                  <a:pt x="13871" y="17140"/>
                  <a:pt x="13778" y="17350"/>
                  <a:pt x="13698" y="17537"/>
                </a:cubicBezTo>
                <a:cubicBezTo>
                  <a:pt x="13569" y="17841"/>
                  <a:pt x="13453" y="18104"/>
                  <a:pt x="13345" y="18343"/>
                </a:cubicBezTo>
                <a:moveTo>
                  <a:pt x="10800" y="0"/>
                </a:moveTo>
                <a:cubicBezTo>
                  <a:pt x="4835" y="0"/>
                  <a:pt x="0" y="3324"/>
                  <a:pt x="0" y="7425"/>
                </a:cubicBezTo>
                <a:cubicBezTo>
                  <a:pt x="0" y="10146"/>
                  <a:pt x="3621" y="13029"/>
                  <a:pt x="4939" y="15562"/>
                </a:cubicBezTo>
                <a:cubicBezTo>
                  <a:pt x="6906" y="19339"/>
                  <a:pt x="6688" y="21599"/>
                  <a:pt x="10800" y="21599"/>
                </a:cubicBezTo>
                <a:cubicBezTo>
                  <a:pt x="14972" y="21599"/>
                  <a:pt x="14692" y="19349"/>
                  <a:pt x="16660" y="15577"/>
                </a:cubicBezTo>
                <a:cubicBezTo>
                  <a:pt x="17983" y="13039"/>
                  <a:pt x="21600" y="10124"/>
                  <a:pt x="21600" y="7425"/>
                </a:cubicBezTo>
                <a:cubicBezTo>
                  <a:pt x="21600" y="3324"/>
                  <a:pt x="16764" y="0"/>
                  <a:pt x="1080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2" name="Freeform 22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考试科目设置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72922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3705053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6437185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9169412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选择题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包括单选和多选，覆盖各个科目，难度适中。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简答题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针对社会工作实务和社会工作理论，要求考生简要回答问题，难度中等。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分析题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提供案例或情境，要求考生运用所学知识进行分析，难度较高。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论述题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要求考生就某一问题进行深入论述，展现自己的见解和思考，难度高。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试题类型及难度分布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https://d.book118.com/647103163066006052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2024-09-25T23:05:11.285</cp:lastPrinted>
  <dcterms:created xsi:type="dcterms:W3CDTF">2024-09-25T15:05:11Z</dcterms:created>
  <dcterms:modified xsi:type="dcterms:W3CDTF">2024-09-25T15:05:13Z</dcterms:modified>
</cp:coreProperties>
</file>