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EA9D9D-E746-457A-A78F-EAE99F60B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0793A-19C5-463D-8B72-239D070E9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270E88-5107-47B7-9DC3-C02B81BA2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66FBC0-5EC1-4641-BB3F-D7C54827F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B73A3A-BEAA-49EF-B809-9765A03DC4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7C48F9-5E8B-4EBE-9AF3-43DBC05DA8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2CFFDE-50B2-446C-AD39-8C5290C694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15000C-FE22-4F82-91A2-576737E25E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2FA24-C3A0-4416-B6E7-E60E9B00E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6E579-CBE1-47F1-98E9-7688457C0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5A322-AA50-4CBD-99AB-AE66AA5AC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2100401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跨语言预训练模型构建</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跨语言预训练模型概述
 模型架构与关键技术
 数据预处理与特征抽取
 预训练任务设计与优化
 微调与适配方法
 模型评估与性能分析
 应用场景与实例
 未来展望与挑战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跨语言预训练模型概述</a:t>
            </a:r>
          </a:p>
        </p:txBody>
      </p:sp>
      <p:sp>
        <p:nvSpPr>
          <p:cNvPr id="3" name="Subtitle 2"/>
          <p:cNvSpPr>
            <a:spLocks noGrp="1"/>
          </p:cNvSpPr>
          <p:nvPr>
            <p:ph type="subTitle" idx="1"/>
          </p:nvPr>
        </p:nvSpPr>
        <p:spPr/>
        <p:txBody>
          <a:bodyPr/>
          <a:lstStyle/>
          <a:p>
            <a:r>
              <a:t>跨语言预训练模型构建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跨语言预训练模型概述</a:t>
            </a:r>
          </a:p>
        </p:txBody>
      </p:sp>
      <p:sp>
        <p:nvSpPr>
          <p:cNvPr id="3" name="Text Placeholder 2"/>
          <p:cNvSpPr>
            <a:spLocks noGrp="1"/>
          </p:cNvSpPr>
          <p:nvPr>
            <p:ph type="body" idx="1"/>
          </p:nvPr>
        </p:nvSpPr>
        <p:spPr/>
        <p:txBody>
          <a:bodyPr/>
          <a:lstStyle/>
          <a:p>
            <a:r>
              <a:t>跨语言预训练模型的定义</a:t>
            </a:r>
          </a:p>
        </p:txBody>
      </p:sp>
      <p:sp>
        <p:nvSpPr>
          <p:cNvPr id="4" name="Content Placeholder 3"/>
          <p:cNvSpPr>
            <a:spLocks noGrp="1"/>
          </p:cNvSpPr>
          <p:nvPr>
            <p:ph sz="half" idx="2"/>
          </p:nvPr>
        </p:nvSpPr>
        <p:spPr/>
        <p:txBody>
          <a:bodyPr/>
          <a:lstStyle/>
          <a:p>
            <a:r>
              <a:t>1.跨语言预训练模型是一种可以在多种语言之间进行迁移学习的模型。</a:t>
            </a:r>
          </a:p>
          <a:p>
            <a:r>
              <a:t>2.通过预训练任务，模型可以学习到不同语言之间的共性和特性。</a:t>
            </a:r>
          </a:p>
          <a:p>
            <a:r>
              <a:t>3.跨语言预训练模型可以用于多种自然语言处理任务，如文本分类、情感分析、命名实体识别等。</a:t>
            </a:r>
          </a:p>
          <a:p/>
        </p:txBody>
      </p:sp>
      <p:sp>
        <p:nvSpPr>
          <p:cNvPr id="5" name="Text Placeholder 4"/>
          <p:cNvSpPr>
            <a:spLocks noGrp="1"/>
          </p:cNvSpPr>
          <p:nvPr>
            <p:ph type="body" idx="3"/>
          </p:nvPr>
        </p:nvSpPr>
        <p:spPr/>
        <p:txBody>
          <a:bodyPr/>
          <a:lstStyle/>
          <a:p>
            <a:r>
              <a:t>跨语言预训练模型的优势</a:t>
            </a:r>
          </a:p>
        </p:txBody>
      </p:sp>
      <p:sp>
        <p:nvSpPr>
          <p:cNvPr id="6" name="Content Placeholder 5"/>
          <p:cNvSpPr>
            <a:spLocks noGrp="1"/>
          </p:cNvSpPr>
          <p:nvPr>
            <p:ph sz="half" idx="4"/>
          </p:nvPr>
        </p:nvSpPr>
        <p:spPr/>
        <p:txBody>
          <a:bodyPr/>
          <a:lstStyle/>
          <a:p>
            <a:r>
              <a:t>1.跨语言预训练模型可以提高不同语言之间的迁移学习效果。</a:t>
            </a:r>
          </a:p>
          <a:p>
            <a:r>
              <a:t>2.通过预训练任务，模型可以学习到更好的语言表示和特征抽取能力。</a:t>
            </a:r>
          </a:p>
          <a:p>
            <a:r>
              <a:t>3.跨语言预训练模型可以减少针对不同任务的训练时间和成本。</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跨语言预训练模型概述</a:t>
            </a:r>
          </a:p>
        </p:txBody>
      </p:sp>
      <p:sp>
        <p:nvSpPr>
          <p:cNvPr id="3" name="Text Placeholder 2"/>
          <p:cNvSpPr>
            <a:spLocks noGrp="1"/>
          </p:cNvSpPr>
          <p:nvPr>
            <p:ph type="body" idx="1"/>
          </p:nvPr>
        </p:nvSpPr>
        <p:spPr/>
        <p:txBody>
          <a:bodyPr/>
          <a:lstStyle/>
          <a:p>
            <a:r>
              <a:t>跨语言预训练模型的训练方法</a:t>
            </a:r>
          </a:p>
        </p:txBody>
      </p:sp>
      <p:sp>
        <p:nvSpPr>
          <p:cNvPr id="4" name="Content Placeholder 3"/>
          <p:cNvSpPr>
            <a:spLocks noGrp="1"/>
          </p:cNvSpPr>
          <p:nvPr>
            <p:ph sz="half" idx="2"/>
          </p:nvPr>
        </p:nvSpPr>
        <p:spPr/>
        <p:txBody>
          <a:bodyPr/>
          <a:lstStyle/>
          <a:p>
            <a:r>
              <a:t>1.跨语言预训练模型通常采用大规模语料库进行训练。</a:t>
            </a:r>
          </a:p>
          <a:p>
            <a:r>
              <a:t>2.训练方法包括基于无监督学习的预训练任务和基于有监督学习的微调任务。</a:t>
            </a:r>
          </a:p>
          <a:p>
            <a:r>
              <a:t>3.训练过程中需要考虑到不同语言之间的语义和语法差异。</a:t>
            </a:r>
          </a:p>
          <a:p/>
        </p:txBody>
      </p:sp>
      <p:sp>
        <p:nvSpPr>
          <p:cNvPr id="5" name="Text Placeholder 4"/>
          <p:cNvSpPr>
            <a:spLocks noGrp="1"/>
          </p:cNvSpPr>
          <p:nvPr>
            <p:ph type="body" idx="3"/>
          </p:nvPr>
        </p:nvSpPr>
        <p:spPr/>
        <p:txBody>
          <a:bodyPr/>
          <a:lstStyle/>
          <a:p>
            <a:r>
              <a:t>跨语言预训练模型的应用场景</a:t>
            </a:r>
          </a:p>
        </p:txBody>
      </p:sp>
      <p:sp>
        <p:nvSpPr>
          <p:cNvPr id="6" name="Content Placeholder 5"/>
          <p:cNvSpPr>
            <a:spLocks noGrp="1"/>
          </p:cNvSpPr>
          <p:nvPr>
            <p:ph sz="half" idx="4"/>
          </p:nvPr>
        </p:nvSpPr>
        <p:spPr/>
        <p:txBody>
          <a:bodyPr/>
          <a:lstStyle/>
          <a:p>
            <a:r>
              <a:t>1.跨语言预训练模型可以应用于多语言文本分类、情感分析、命名实体识别等自然语言处理任务。</a:t>
            </a:r>
          </a:p>
          <a:p>
            <a:r>
              <a:t>2.在国际化产品和服务的开发中，跨语言预训练模型可以提高产品的多语言处理能力。</a:t>
            </a:r>
          </a:p>
          <a:p>
            <a:r>
              <a:t>3.跨语言预训练模型也可以用于语言翻译、语音识别等任务中。</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跨语言预训练模型概述</a:t>
            </a:r>
          </a:p>
        </p:txBody>
      </p:sp>
      <p:sp>
        <p:nvSpPr>
          <p:cNvPr id="3" name="Text Placeholder 2"/>
          <p:cNvSpPr>
            <a:spLocks noGrp="1"/>
          </p:cNvSpPr>
          <p:nvPr>
            <p:ph type="body" idx="1"/>
          </p:nvPr>
        </p:nvSpPr>
        <p:spPr/>
        <p:txBody>
          <a:bodyPr/>
          <a:lstStyle/>
          <a:p>
            <a:r>
              <a:t>跨语言预训练模型的挑战和未来发展方向</a:t>
            </a:r>
          </a:p>
        </p:txBody>
      </p:sp>
      <p:sp>
        <p:nvSpPr>
          <p:cNvPr id="4" name="Content Placeholder 3"/>
          <p:cNvSpPr>
            <a:spLocks noGrp="1"/>
          </p:cNvSpPr>
          <p:nvPr>
            <p:ph sz="half" idx="2"/>
          </p:nvPr>
        </p:nvSpPr>
        <p:spPr/>
        <p:txBody>
          <a:bodyPr/>
          <a:lstStyle/>
          <a:p>
            <a:r>
              <a:t>1.跨语言预训练模型面临着不同语言之间的语义和语法差异、数据稀疏等问题。</a:t>
            </a:r>
          </a:p>
          <a:p>
            <a:r>
              <a:t>2.未来发展方向包括改进模型架构、优化训练方法、加强模型的可解释性等方面。</a:t>
            </a:r>
          </a:p>
          <a:p>
            <a:r>
              <a:t>3.随着多语言数据和计算资源的不断增加，跨语言预训练模型有望在未来发挥更大的作用。</a:t>
            </a:r>
          </a:p>
          <a:p/>
        </p:txBody>
      </p:sp>
      <p:sp>
        <p:nvSpPr>
          <p:cNvPr id="5" name="Text Placeholder 4"/>
          <p:cNvSpPr>
            <a:spLocks noGrp="1"/>
          </p:cNvSpPr>
          <p:nvPr>
            <p:ph type="body" idx="3"/>
          </p:nvPr>
        </p:nvSpPr>
        <p:spPr/>
        <p:txBody>
          <a:bodyPr/>
          <a:lstStyle/>
          <a:p>
            <a:r>
              <a:t>跨语言预训练模型的实例和效果展示</a:t>
            </a:r>
          </a:p>
        </p:txBody>
      </p:sp>
      <p:sp>
        <p:nvSpPr>
          <p:cNvPr id="6" name="Content Placeholder 5"/>
          <p:cNvSpPr>
            <a:spLocks noGrp="1"/>
          </p:cNvSpPr>
          <p:nvPr>
            <p:ph sz="half" idx="4"/>
          </p:nvPr>
        </p:nvSpPr>
        <p:spPr/>
        <p:txBody>
          <a:bodyPr/>
          <a:lstStyle/>
          <a:p>
            <a:r>
              <a:t>1.可以展示一些跨语言预训练模型的应用实例和效果，如多语言文本分类、情感分析等任务的准确率、召回率等指标。</a:t>
            </a:r>
          </a:p>
          <a:p>
            <a:r>
              <a:t>2.通过对比实验和可视化展示，可以进一步证明跨语言预训练模型的优势和应用价值。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模型架构与关键技术</a:t>
            </a:r>
          </a:p>
        </p:txBody>
      </p:sp>
      <p:sp>
        <p:nvSpPr>
          <p:cNvPr id="3" name="Subtitle 2"/>
          <p:cNvSpPr>
            <a:spLocks noGrp="1"/>
          </p:cNvSpPr>
          <p:nvPr>
            <p:ph type="subTitle" idx="1"/>
          </p:nvPr>
        </p:nvSpPr>
        <p:spPr/>
        <p:txBody>
          <a:bodyPr/>
          <a:lstStyle/>
          <a:p>
            <a:r>
              <a:t>跨语言预训练模型构建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模型架构与关键技术</a:t>
            </a:r>
          </a:p>
        </p:txBody>
      </p:sp>
      <p:sp>
        <p:nvSpPr>
          <p:cNvPr id="3" name="Content Placeholder 2"/>
          <p:cNvSpPr>
            <a:spLocks noGrp="1"/>
          </p:cNvSpPr>
          <p:nvPr>
            <p:ph sz="half" idx="2"/>
          </p:nvPr>
        </p:nvSpPr>
        <p:spPr/>
        <p:txBody>
          <a:bodyPr/>
          <a:lstStyle/>
          <a:p>
            <a:r>
              <a:t>1.模型采用深度学习的Transformer架构，具有自注意力机制，能够捕捉文本中的上下文信息。</a:t>
            </a:r>
          </a:p>
          <a:p>
            <a:r>
              <a:t>2.通过多语言语料库的训练，模型具有跨语言的能力，可以处理多种语言的文本数据。</a:t>
            </a:r>
          </a:p>
          <a:p>
            <a:r>
              <a:t>3.模型采用分层结构，包括输入嵌入层、编码层和输出层，每层都具有特定的功能和参数。</a:t>
            </a:r>
          </a:p>
          <a:p/>
        </p:txBody>
      </p:sp>
      <p:sp>
        <p:nvSpPr>
          <p:cNvPr id="4" name="Text Placeholder 3"/>
          <p:cNvSpPr>
            <a:spLocks noGrp="1"/>
          </p:cNvSpPr>
          <p:nvPr>
            <p:ph type="body" idx="3"/>
          </p:nvPr>
        </p:nvSpPr>
        <p:spPr/>
        <p:txBody>
          <a:bodyPr/>
          <a:lstStyle/>
          <a:p>
            <a:r>
              <a:t>数据预处理</a:t>
            </a:r>
          </a:p>
        </p:txBody>
      </p:sp>
      <p:sp>
        <p:nvSpPr>
          <p:cNvPr id="5" name="Content Placeholder 4"/>
          <p:cNvSpPr>
            <a:spLocks noGrp="1"/>
          </p:cNvSpPr>
          <p:nvPr>
            <p:ph sz="half" idx="4"/>
          </p:nvPr>
        </p:nvSpPr>
        <p:spPr/>
        <p:txBody>
          <a:bodyPr/>
          <a:lstStyle/>
          <a:p>
            <a:r>
              <a:t>1.需要对多语言语料库进行预处理，包括数据清洗、分词、编码等步骤，以确保数据质量和可用性。</a:t>
            </a:r>
          </a:p>
          <a:p>
            <a:r>
              <a:t>2.针对不同语言的特点，需要采用不同的分词器和编码器，以确保模型的准确性和可靠性。</a:t>
            </a:r>
          </a:p>
          <a:p>
            <a:r>
              <a:t>3.在训练过程中，需要对数据进行批次处理，以减少内存消耗和提高训练效率。</a:t>
            </a:r>
          </a:p>
          <a:p/>
        </p:txBody>
      </p:sp>
      <p:sp>
        <p:nvSpPr>
          <p:cNvPr id="6" name="Text Placeholder 5"/>
          <p:cNvSpPr>
            <a:spLocks noGrp="1"/>
          </p:cNvSpPr>
          <p:nvPr>
            <p:ph type="body" idx="1"/>
          </p:nvPr>
        </p:nvSpPr>
        <p:spPr/>
        <p:txBody>
          <a:bodyPr/>
          <a:lstStyle/>
          <a:p>
            <a:r>
              <a:t>模型架构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模型架构与关键技术</a:t>
            </a:r>
          </a:p>
        </p:txBody>
      </p:sp>
      <p:sp>
        <p:nvSpPr>
          <p:cNvPr id="3" name="Text Placeholder 2"/>
          <p:cNvSpPr>
            <a:spLocks noGrp="1"/>
          </p:cNvSpPr>
          <p:nvPr>
            <p:ph type="body" idx="1"/>
          </p:nvPr>
        </p:nvSpPr>
        <p:spPr/>
        <p:txBody>
          <a:bodyPr/>
          <a:lstStyle/>
          <a:p>
            <a:r>
              <a:t>模型训练</a:t>
            </a:r>
          </a:p>
        </p:txBody>
      </p:sp>
      <p:sp>
        <p:nvSpPr>
          <p:cNvPr id="4" name="Content Placeholder 3"/>
          <p:cNvSpPr>
            <a:spLocks noGrp="1"/>
          </p:cNvSpPr>
          <p:nvPr>
            <p:ph sz="half" idx="2"/>
          </p:nvPr>
        </p:nvSpPr>
        <p:spPr/>
        <p:txBody>
          <a:bodyPr/>
          <a:lstStyle/>
          <a:p>
            <a:r>
              <a:t>1.采用大规模的语料库进行训练，以确保模型具有足够的泛化能力和鲁棒性。</a:t>
            </a:r>
          </a:p>
          <a:p>
            <a:r>
              <a:t>2.采用分布式训练技术，加速模型训练过程，提高训练效率。</a:t>
            </a:r>
          </a:p>
          <a:p>
            <a:r>
              <a:t>3.在训练过程中，需要采用合适的优化器和损失函数，以确保模型的收敛和准确性。</a:t>
            </a:r>
          </a:p>
          <a:p/>
        </p:txBody>
      </p:sp>
      <p:sp>
        <p:nvSpPr>
          <p:cNvPr id="5" name="Text Placeholder 4"/>
          <p:cNvSpPr>
            <a:spLocks noGrp="1"/>
          </p:cNvSpPr>
          <p:nvPr>
            <p:ph type="body" idx="3"/>
          </p:nvPr>
        </p:nvSpPr>
        <p:spPr/>
        <p:txBody>
          <a:bodyPr/>
          <a:lstStyle/>
          <a:p>
            <a:r>
              <a:t>模型评估</a:t>
            </a:r>
          </a:p>
        </p:txBody>
      </p:sp>
      <p:sp>
        <p:nvSpPr>
          <p:cNvPr id="6" name="Content Placeholder 5"/>
          <p:cNvSpPr>
            <a:spLocks noGrp="1"/>
          </p:cNvSpPr>
          <p:nvPr>
            <p:ph sz="half" idx="4"/>
          </p:nvPr>
        </p:nvSpPr>
        <p:spPr/>
        <p:txBody>
          <a:bodyPr/>
          <a:lstStyle/>
          <a:p>
            <a:r>
              <a:t>1.需要采用多种评估指标对模型进行评估，包括准确率、召回率、F1值等。</a:t>
            </a:r>
          </a:p>
          <a:p>
            <a:r>
              <a:t>2.针对不同的应用场景，需要采用不同的评估数据集，以确保评估结果的可靠性和有效性。</a:t>
            </a:r>
          </a:p>
          <a:p>
            <a:r>
              <a:t>3.通过对评估结果的分析和对比，可以发现模型的优缺点和不足之处，为进一步的优化提供依据。</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模型架构与关键技术</a:t>
            </a:r>
          </a:p>
        </p:txBody>
      </p:sp>
      <p:sp>
        <p:nvSpPr>
          <p:cNvPr id="3" name="Text Placeholder 2"/>
          <p:cNvSpPr>
            <a:spLocks noGrp="1"/>
          </p:cNvSpPr>
          <p:nvPr>
            <p:ph type="body" idx="1"/>
          </p:nvPr>
        </p:nvSpPr>
        <p:spPr/>
        <p:txBody>
          <a:bodyPr/>
          <a:lstStyle/>
          <a:p>
            <a:r>
              <a:t>模型优化</a:t>
            </a:r>
          </a:p>
        </p:txBody>
      </p:sp>
      <p:sp>
        <p:nvSpPr>
          <p:cNvPr id="4" name="Content Placeholder 3"/>
          <p:cNvSpPr>
            <a:spLocks noGrp="1"/>
          </p:cNvSpPr>
          <p:nvPr>
            <p:ph sz="half" idx="2"/>
          </p:nvPr>
        </p:nvSpPr>
        <p:spPr/>
        <p:txBody>
          <a:bodyPr/>
          <a:lstStyle/>
          <a:p>
            <a:r>
              <a:t>1.针对评估结果中的不足之处，需要对模型进行优化，以提高模型的性能和表现。</a:t>
            </a:r>
          </a:p>
          <a:p>
            <a:r>
              <a:t>2.可以采用多种优化策略，包括增加模型深度、增加注意力头的数量、采用更大的批次大小等。</a:t>
            </a:r>
          </a:p>
          <a:p>
            <a:r>
              <a:t>3.在优化过程中，需要注意过拟合和欠拟合的问题，采用合适的正则化和调整策略。</a:t>
            </a:r>
          </a:p>
          <a:p/>
        </p:txBody>
      </p:sp>
      <p:sp>
        <p:nvSpPr>
          <p:cNvPr id="5" name="Text Placeholder 4"/>
          <p:cNvSpPr>
            <a:spLocks noGrp="1"/>
          </p:cNvSpPr>
          <p:nvPr>
            <p:ph type="body" idx="3"/>
          </p:nvPr>
        </p:nvSpPr>
        <p:spPr/>
        <p:txBody>
          <a:bodyPr/>
          <a:lstStyle/>
          <a:p>
            <a:r>
              <a:t>模型部署</a:t>
            </a:r>
          </a:p>
        </p:txBody>
      </p:sp>
      <p:sp>
        <p:nvSpPr>
          <p:cNvPr id="6" name="Content Placeholder 5"/>
          <p:cNvSpPr>
            <a:spLocks noGrp="1"/>
          </p:cNvSpPr>
          <p:nvPr>
            <p:ph sz="half" idx="4"/>
          </p:nvPr>
        </p:nvSpPr>
        <p:spPr/>
        <p:txBody>
          <a:bodyPr/>
          <a:lstStyle/>
          <a:p>
            <a:r>
              <a:t>1.在模型部署过程中，需要考虑到模型的实时性、可靠性和扩展性。</a:t>
            </a:r>
          </a:p>
          <a:p>
            <a:r>
              <a:t>2.可以采用云计算和分布式技术，提高模型的部署效率和性能表现。</a:t>
            </a:r>
          </a:p>
          <a:p>
            <a:r>
              <a:t>3.针对不同的应用场景，需要采用不同的部署方案，以确保模型的可用性和稳定性。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数据预处理与特征抽取</a:t>
            </a:r>
          </a:p>
        </p:txBody>
      </p:sp>
      <p:sp>
        <p:nvSpPr>
          <p:cNvPr id="3" name="Subtitle 2"/>
          <p:cNvSpPr>
            <a:spLocks noGrp="1"/>
          </p:cNvSpPr>
          <p:nvPr>
            <p:ph type="subTitle" idx="1"/>
          </p:nvPr>
        </p:nvSpPr>
        <p:spPr/>
        <p:txBody>
          <a:bodyPr/>
          <a:lstStyle/>
          <a:p>
            <a:r>
              <a:t>跨语言预训练模型构建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数据预处理与特征抽取</a:t>
            </a:r>
          </a:p>
        </p:txBody>
      </p:sp>
      <p:sp>
        <p:nvSpPr>
          <p:cNvPr id="3" name="Text Placeholder 2"/>
          <p:cNvSpPr>
            <a:spLocks noGrp="1"/>
          </p:cNvSpPr>
          <p:nvPr>
            <p:ph type="body" idx="1"/>
          </p:nvPr>
        </p:nvSpPr>
        <p:spPr/>
        <p:txBody>
          <a:bodyPr/>
          <a:lstStyle/>
          <a:p>
            <a:r>
              <a:t>数据清洗与标准化</a:t>
            </a:r>
          </a:p>
        </p:txBody>
      </p:sp>
      <p:sp>
        <p:nvSpPr>
          <p:cNvPr id="4" name="Content Placeholder 3"/>
          <p:cNvSpPr>
            <a:spLocks noGrp="1"/>
          </p:cNvSpPr>
          <p:nvPr>
            <p:ph sz="half" idx="2"/>
          </p:nvPr>
        </p:nvSpPr>
        <p:spPr/>
        <p:txBody>
          <a:bodyPr/>
          <a:lstStyle/>
          <a:p>
            <a:r>
              <a:t>1.数据清洗去除噪声和异常值，提高数据质量。</a:t>
            </a:r>
          </a:p>
          <a:p>
            <a:r>
              <a:t>2.数据标准化使得不同特征具有相同的尺度，便于模型训练。</a:t>
            </a:r>
          </a:p>
          <a:p/>
        </p:txBody>
      </p:sp>
      <p:sp>
        <p:nvSpPr>
          <p:cNvPr id="5" name="Text Placeholder 4"/>
          <p:cNvSpPr>
            <a:spLocks noGrp="1"/>
          </p:cNvSpPr>
          <p:nvPr>
            <p:ph type="body" idx="3"/>
          </p:nvPr>
        </p:nvSpPr>
        <p:spPr/>
        <p:txBody>
          <a:bodyPr/>
          <a:lstStyle/>
          <a:p>
            <a:r>
              <a:t>文本分词与编码</a:t>
            </a:r>
          </a:p>
        </p:txBody>
      </p:sp>
      <p:sp>
        <p:nvSpPr>
          <p:cNvPr id="6" name="Content Placeholder 5"/>
          <p:cNvSpPr>
            <a:spLocks noGrp="1"/>
          </p:cNvSpPr>
          <p:nvPr>
            <p:ph sz="half" idx="4"/>
          </p:nvPr>
        </p:nvSpPr>
        <p:spPr/>
        <p:txBody>
          <a:bodyPr/>
          <a:lstStyle/>
          <a:p>
            <a:r>
              <a:t>1.文本分词将句子转化为单词序列，便于模型处理。</a:t>
            </a:r>
          </a:p>
          <a:p>
            <a:r>
              <a:t>2.编码方式如one-hot和embedding将单词转化为数值向量，用于模型输入。</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数据预处理与特征抽取</a:t>
            </a:r>
          </a:p>
        </p:txBody>
      </p:sp>
      <p:sp>
        <p:nvSpPr>
          <p:cNvPr id="3" name="Text Placeholder 2"/>
          <p:cNvSpPr>
            <a:spLocks noGrp="1"/>
          </p:cNvSpPr>
          <p:nvPr>
            <p:ph type="body" idx="1"/>
          </p:nvPr>
        </p:nvSpPr>
        <p:spPr/>
        <p:txBody>
          <a:bodyPr/>
          <a:lstStyle/>
          <a:p>
            <a:r>
              <a:t>特征选择与转换</a:t>
            </a:r>
          </a:p>
        </p:txBody>
      </p:sp>
      <p:sp>
        <p:nvSpPr>
          <p:cNvPr id="4" name="Content Placeholder 3"/>
          <p:cNvSpPr>
            <a:spLocks noGrp="1"/>
          </p:cNvSpPr>
          <p:nvPr>
            <p:ph sz="half" idx="2"/>
          </p:nvPr>
        </p:nvSpPr>
        <p:spPr/>
        <p:txBody>
          <a:bodyPr/>
          <a:lstStyle/>
          <a:p>
            <a:r>
              <a:t>1.特征选择去除无关或冗余特征，提高模型效率。</a:t>
            </a:r>
          </a:p>
          <a:p>
            <a:r>
              <a:t>2.特征转换如TF-IDF和word2vec将文本特征转换为数值向量，便于模型训练。</a:t>
            </a:r>
          </a:p>
          <a:p/>
        </p:txBody>
      </p:sp>
      <p:sp>
        <p:nvSpPr>
          <p:cNvPr id="5" name="Text Placeholder 4"/>
          <p:cNvSpPr>
            <a:spLocks noGrp="1"/>
          </p:cNvSpPr>
          <p:nvPr>
            <p:ph type="body" idx="3"/>
          </p:nvPr>
        </p:nvSpPr>
        <p:spPr/>
        <p:txBody>
          <a:bodyPr/>
          <a:lstStyle/>
          <a:p>
            <a:r>
              <a:t>预训练语言模型的应用</a:t>
            </a:r>
          </a:p>
        </p:txBody>
      </p:sp>
      <p:sp>
        <p:nvSpPr>
          <p:cNvPr id="6" name="Content Placeholder 5"/>
          <p:cNvSpPr>
            <a:spLocks noGrp="1"/>
          </p:cNvSpPr>
          <p:nvPr>
            <p:ph sz="half" idx="4"/>
          </p:nvPr>
        </p:nvSpPr>
        <p:spPr/>
        <p:txBody>
          <a:bodyPr/>
          <a:lstStyle/>
          <a:p>
            <a:r>
              <a:t>1.利用大规模语料库进行预训练，提高模型泛化能力。</a:t>
            </a:r>
          </a:p>
          <a:p>
            <a:r>
              <a:t>2.预训练模型可以作为特征抽取器，提取文本语义信息。</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数据预处理与特征抽取</a:t>
            </a:r>
          </a:p>
        </p:txBody>
      </p:sp>
      <p:sp>
        <p:nvSpPr>
          <p:cNvPr id="3" name="Text Placeholder 2"/>
          <p:cNvSpPr>
            <a:spLocks noGrp="1"/>
          </p:cNvSpPr>
          <p:nvPr>
            <p:ph type="body" idx="1"/>
          </p:nvPr>
        </p:nvSpPr>
        <p:spPr/>
        <p:txBody>
          <a:bodyPr/>
          <a:lstStyle/>
          <a:p>
            <a:r>
              <a:t>多任务学习的应用</a:t>
            </a:r>
          </a:p>
        </p:txBody>
      </p:sp>
      <p:sp>
        <p:nvSpPr>
          <p:cNvPr id="4" name="Content Placeholder 3"/>
          <p:cNvSpPr>
            <a:spLocks noGrp="1"/>
          </p:cNvSpPr>
          <p:nvPr>
            <p:ph sz="half" idx="2"/>
          </p:nvPr>
        </p:nvSpPr>
        <p:spPr/>
        <p:txBody>
          <a:bodyPr/>
          <a:lstStyle/>
          <a:p>
            <a:r>
              <a:t>1.多任务学习可以同时处理多个相关任务，提高模型效率。</a:t>
            </a:r>
          </a:p>
          <a:p>
            <a:r>
              <a:t>2.通过共享参数和特征，多任务学习可以提高模型泛化能力和鲁棒性。</a:t>
            </a:r>
          </a:p>
          <a:p/>
        </p:txBody>
      </p:sp>
      <p:sp>
        <p:nvSpPr>
          <p:cNvPr id="5" name="Text Placeholder 4"/>
          <p:cNvSpPr>
            <a:spLocks noGrp="1"/>
          </p:cNvSpPr>
          <p:nvPr>
            <p:ph type="body" idx="3"/>
          </p:nvPr>
        </p:nvSpPr>
        <p:spPr/>
        <p:txBody>
          <a:bodyPr/>
          <a:lstStyle/>
          <a:p>
            <a:r>
              <a:t>对比学习的应用</a:t>
            </a:r>
          </a:p>
        </p:txBody>
      </p:sp>
      <p:sp>
        <p:nvSpPr>
          <p:cNvPr id="6" name="Content Placeholder 5"/>
          <p:cNvSpPr>
            <a:spLocks noGrp="1"/>
          </p:cNvSpPr>
          <p:nvPr>
            <p:ph sz="half" idx="4"/>
          </p:nvPr>
        </p:nvSpPr>
        <p:spPr/>
        <p:txBody>
          <a:bodyPr/>
          <a:lstStyle/>
          <a:p>
            <a:r>
              <a:t>1.对比学习通过对比正样本和负样本，学习文本表示和语义信息。</a:t>
            </a:r>
          </a:p>
          <a:p>
            <a:r>
              <a:t>2.对比学习可以提高模型的文本分类和情感分析等任务的性能。</a:t>
            </a:r>
          </a:p>
          <a:p>
            <a:r>
              <a:t>以上内容仅供参考具体内容可以根据您的需求进行调整优化。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预训练任务设计与优化</a:t>
            </a:r>
          </a:p>
        </p:txBody>
      </p:sp>
      <p:sp>
        <p:nvSpPr>
          <p:cNvPr id="3" name="Subtitle 2"/>
          <p:cNvSpPr>
            <a:spLocks noGrp="1"/>
          </p:cNvSpPr>
          <p:nvPr>
            <p:ph type="subTitle" idx="1"/>
          </p:nvPr>
        </p:nvSpPr>
        <p:spPr/>
        <p:txBody>
          <a:bodyPr/>
          <a:lstStyle/>
          <a:p>
            <a:r>
              <a:t>跨语言预训练模型构建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预训练任务设计与优化</a:t>
            </a:r>
          </a:p>
        </p:txBody>
      </p:sp>
      <p:sp>
        <p:nvSpPr>
          <p:cNvPr id="3" name="Text Placeholder 2"/>
          <p:cNvSpPr>
            <a:spLocks noGrp="1"/>
          </p:cNvSpPr>
          <p:nvPr>
            <p:ph type="body" idx="1"/>
          </p:nvPr>
        </p:nvSpPr>
        <p:spPr/>
        <p:txBody>
          <a:bodyPr/>
          <a:lstStyle/>
          <a:p>
            <a:r>
              <a:t>预训练任务设计</a:t>
            </a:r>
          </a:p>
        </p:txBody>
      </p:sp>
      <p:sp>
        <p:nvSpPr>
          <p:cNvPr id="4" name="Content Placeholder 3"/>
          <p:cNvSpPr>
            <a:spLocks noGrp="1"/>
          </p:cNvSpPr>
          <p:nvPr>
            <p:ph sz="half" idx="2"/>
          </p:nvPr>
        </p:nvSpPr>
        <p:spPr/>
        <p:txBody>
          <a:bodyPr/>
          <a:lstStyle/>
          <a:p>
            <a:r>
              <a:t>1.任务设计需要考虑到模型的应用场景和目标，以及数据的分布和特征。</a:t>
            </a:r>
          </a:p>
          <a:p>
            <a:r>
              <a:t>2.适当的增加任务的难度和复杂度，有助于提高模型的泛化能力和表达能力。</a:t>
            </a:r>
          </a:p>
          <a:p>
            <a:r>
              <a:t>3.任务的设计需要充分考虑到数据的平衡性和多样性，避免出现偏差和过拟合。</a:t>
            </a:r>
          </a:p>
          <a:p/>
        </p:txBody>
      </p:sp>
      <p:sp>
        <p:nvSpPr>
          <p:cNvPr id="5" name="Text Placeholder 4"/>
          <p:cNvSpPr>
            <a:spLocks noGrp="1"/>
          </p:cNvSpPr>
          <p:nvPr>
            <p:ph type="body" idx="3"/>
          </p:nvPr>
        </p:nvSpPr>
        <p:spPr/>
        <p:txBody>
          <a:bodyPr/>
          <a:lstStyle/>
          <a:p>
            <a:r>
              <a:t>预训练任务优化</a:t>
            </a:r>
          </a:p>
        </p:txBody>
      </p:sp>
      <p:sp>
        <p:nvSpPr>
          <p:cNvPr id="6" name="Content Placeholder 5"/>
          <p:cNvSpPr>
            <a:spLocks noGrp="1"/>
          </p:cNvSpPr>
          <p:nvPr>
            <p:ph sz="half" idx="4"/>
          </p:nvPr>
        </p:nvSpPr>
        <p:spPr/>
        <p:txBody>
          <a:bodyPr/>
          <a:lstStyle/>
          <a:p>
            <a:r>
              <a:t>1.针对不同的预训练任务，需要选择合适的优化算法和学习率策略，以提高训练效果。</a:t>
            </a:r>
          </a:p>
          <a:p>
            <a:r>
              <a:t>2.在训练过程中，需要不断监控模型的性能和收敛情况，及时调整参数和策略。</a:t>
            </a:r>
          </a:p>
          <a:p>
            <a:r>
              <a:t>3.充分利用计算资源和并行化技术，提高训练效率和稳定性。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预训练任务设计与优化</a:t>
            </a:r>
          </a:p>
        </p:txBody>
      </p:sp>
      <p:sp>
        <p:nvSpPr>
          <p:cNvPr id="3" name="Text Placeholder 2"/>
          <p:cNvSpPr>
            <a:spLocks noGrp="1"/>
          </p:cNvSpPr>
          <p:nvPr>
            <p:ph type="body" idx="1"/>
          </p:nvPr>
        </p:nvSpPr>
        <p:spPr/>
        <p:txBody>
          <a:bodyPr/>
          <a:lstStyle/>
          <a:p>
            <a:r>
              <a:t>预训练数据选择</a:t>
            </a:r>
          </a:p>
        </p:txBody>
      </p:sp>
      <p:sp>
        <p:nvSpPr>
          <p:cNvPr id="4" name="Content Placeholder 3"/>
          <p:cNvSpPr>
            <a:spLocks noGrp="1"/>
          </p:cNvSpPr>
          <p:nvPr>
            <p:ph sz="half" idx="2"/>
          </p:nvPr>
        </p:nvSpPr>
        <p:spPr/>
        <p:txBody>
          <a:bodyPr/>
          <a:lstStyle/>
          <a:p>
            <a:r>
              <a:t>1.选择高质量、多样化的预训练数据，有助于提高模型的泛化能力和鲁棒性。</a:t>
            </a:r>
          </a:p>
          <a:p>
            <a:r>
              <a:t>2.针对不同的预训练任务，需要选择适当的数据预处理和增强方法，以提高数据的质量和利用率。</a:t>
            </a:r>
          </a:p>
          <a:p>
            <a:r>
              <a:t>3.在数据选择过程中，需要考虑到数据的安全性和隐私保护，符合伦理和规范。</a:t>
            </a:r>
          </a:p>
          <a:p/>
        </p:txBody>
      </p:sp>
      <p:sp>
        <p:nvSpPr>
          <p:cNvPr id="5" name="Text Placeholder 4"/>
          <p:cNvSpPr>
            <a:spLocks noGrp="1"/>
          </p:cNvSpPr>
          <p:nvPr>
            <p:ph type="body" idx="3"/>
          </p:nvPr>
        </p:nvSpPr>
        <p:spPr/>
        <p:txBody>
          <a:bodyPr/>
          <a:lstStyle/>
          <a:p>
            <a:r>
              <a:t>预训练模型结构选择</a:t>
            </a:r>
          </a:p>
        </p:txBody>
      </p:sp>
      <p:sp>
        <p:nvSpPr>
          <p:cNvPr id="6" name="Content Placeholder 5"/>
          <p:cNvSpPr>
            <a:spLocks noGrp="1"/>
          </p:cNvSpPr>
          <p:nvPr>
            <p:ph sz="half" idx="4"/>
          </p:nvPr>
        </p:nvSpPr>
        <p:spPr/>
        <p:txBody>
          <a:bodyPr/>
          <a:lstStyle/>
          <a:p>
            <a:r>
              <a:t>1.选择适当的模型结构，可以提高模型的表达能力和训练效率。</a:t>
            </a:r>
          </a:p>
          <a:p>
            <a:r>
              <a:t>2.针对不同的预训练任务和数据特征，需要选择合适的模型和层次结构。</a:t>
            </a:r>
          </a:p>
          <a:p>
            <a:r>
              <a:t>3.在模型结构选择过程中，需要考虑到模型的可扩展性和可维护性，降低维护成本。</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https://d.book118.com/647121004014006035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跨语言预训练模型概述</vt:lpstr>
      <vt:lpstr> 跨语言预训练模型概述</vt:lpstr>
      <vt:lpstr> 跨语言预训练模型概述</vt:lpstr>
      <vt:lpstr> 跨语言预训练模型概述</vt:lpstr>
      <vt:lpstr> 模型架构与关键技术</vt:lpstr>
      <vt:lpstr> 模型架构与关键技术</vt:lpstr>
      <vt:lpstr> 模型架构与关键技术</vt:lpstr>
      <vt:lpstr> 模型架构与关键技术</vt:lpstr>
      <vt:lpstr> 数据预处理与特征抽取</vt:lpstr>
      <vt:lpstr> 数据预处理与特征抽取</vt:lpstr>
      <vt:lpstr> 数据预处理与特征抽取</vt:lpstr>
      <vt:lpstr> 数据预处理与特征抽取</vt:lpstr>
      <vt:lpstr> 预训练任务设计与优化</vt:lpstr>
      <vt:lpstr> 预训练任务设计与优化</vt:lpstr>
      <vt:lpstr> 预训练任务设计与优化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2024-09-09T07:55:29.492</cp:lastPrinted>
  <dcterms:created xsi:type="dcterms:W3CDTF">2024-09-08T23:55:29Z</dcterms:created>
  <dcterms:modified xsi:type="dcterms:W3CDTF">2024-09-08T23:55:31Z</dcterms:modified>
</cp:coreProperties>
</file>