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79A95B4-13B7-46A4-8ED6-8B861A4E57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CB12F5-F148-4454-A9D6-0213A95948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38103D3-4E8E-4AFE-822F-25DA201240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730AE5F-63B9-4E75-A5A5-3240B4FA04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1752667-0244-4448-BFF4-E7A645FBF17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5BF9D1A-59AA-4FD6-9CD0-CB8EBC9647F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1B658E9-E62E-43B0-BD99-703DCFDC772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8E1692-766A-4A9B-8602-9A33A3EDB5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A5135E-8A41-47D3-B4D4-A059503CD9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C45516-615B-4E93-BD10-9518354CB7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EE8160-989D-4C4B-BDA0-F986105424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712414500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《校园安全教育》第五章</a:t>
            </a:r>
            <a:endParaRPr lang="en-US" sz="5175" b="1">
              <a:solidFill>
                <a:schemeClr val="dk1">
                  <a:lumMod val="95000"/>
                  <a:lumOff val="5000"/>
                  <a:alpha val="100000"/>
                </a:schemeClr>
              </a:solidFill>
              <a:latin typeface="Arial"/>
              <a:ea typeface="Arial"/>
              <a:cs typeface="Arial"/>
            </a:endParaRP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汇报人：AA</a:t>
            </a:r>
            <a:endParaRPr lang="en-US" sz="1500">
              <a:solidFill>
                <a:srgbClr val="FFFFFF">
                  <a:alpha val="100000"/>
                </a:srgbClr>
              </a:solidFill>
              <a:latin typeface="Arial"/>
              <a:ea typeface="Arial"/>
              <a:cs typeface="Arial"/>
            </a:endParaRP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2024-01-18</a:t>
            </a:r>
            <a:endParaRPr lang="en-US" sz="1500">
              <a:solidFill>
                <a:srgbClr val="FFFFFF">
                  <a:alpha val="100000"/>
                </a:srgbClr>
              </a:solidFill>
              <a:latin typeface="Arial"/>
              <a:ea typeface="Arial"/>
              <a:cs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微软雅黑" panose="020b0503020204020204" charset="-122"/>
                <a:ea typeface="微软雅黑" panose="020b0503020204020204" charset="-122"/>
                <a:cs typeface="微软雅黑" panose="020b0503020204020204" charset="-122"/>
              </a:rPr>
              <a:t>contents</a:t>
            </a:r>
            <a:endParaRPr lang="en-US" sz="12300">
              <a:solidFill>
                <a:srgbClr val="FFFFFF">
                  <a:alpha val="46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微软雅黑" panose="020b0503020204020204" charset="-122"/>
                <a:ea typeface="微软雅黑" panose="020b0503020204020204" charset="-122"/>
                <a:cs typeface="微软雅黑" panose="020b0503020204020204" charset="-122"/>
              </a:rPr>
              <a:t>目录</a:t>
            </a:r>
            <a:endParaRPr lang="en-US" sz="92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校园安全概述</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校园安全管理制度与措施</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校园消防安全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校园交通安全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校园食品安全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校园网络安全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校园安全概述</a:t>
            </a:r>
            <a:endParaRPr lang="en-US" sz="4575" b="1">
              <a:solidFill>
                <a:schemeClr val="lt2">
                  <a:alpha val="100000"/>
                </a:schemeClr>
              </a:solidFill>
              <a:latin typeface="Arial"/>
              <a:ea typeface="Arial"/>
              <a:cs typeface="Arial"/>
            </a:endParaRP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endParaRPr lang="en-US" sz="5775" b="1">
              <a:solidFill>
                <a:schemeClr val="lt2">
                  <a:alpha val="100000"/>
                </a:schemeClr>
              </a:solidFill>
              <a:latin typeface="Arial"/>
              <a:ea typeface="Arial"/>
              <a:cs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083" r="16083"/>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校园安全是指在学校范围内，通过采取各种措施，保障师生员工生命财产安全，维护学校正常教育教学秩序的过程。</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校园安全定义</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校园安全是学校工作的重中之重，关系到师生员工的生命安全和财产安全，也关系到学校的稳定和发展。只有确保校园安全，才能为师生员工提供一个良好的学习和工作环境，促进学校的可持续发展。</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校园安全重要性</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校园安全定义与重要性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500" r="23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校园安全现状</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当前，我国校园安全形势总体稳定，但也存在一些问题和隐患。例如，一些学校存在消防设施不完善、安全出口不畅、食品卫生不达标等问题，同时校园欺凌、校园暴力等事件也时有发生。</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校园安全挑战</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随着社会的发展和科技的进步，校园安全面临着越来越多的挑战。例如，网络安全问题日益突出，学生沉迷于网络世界，容易受到不良信息的侵害；同时，校园周边的治安环境也存在一定的隐患，需要加强管理和防范。</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校园安全现状及挑战</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通过开展校园安全教育，使师生员工树立安全意识，掌握基本的安全知识和技能，提高自我防范和应对突发事件的能力。</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校园安全教育目标</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校园安全教育对于保障师生员工的生命安全和财产安全具有重要意义。通过安全教育，可以增强师生员工的安全意识，提高他们的安全防范能力，减少安全事故的发生。同时，安全教育也是学校德育工作的重要组成部分，有助于培养学生的社会责任感和公民意识。</a:t>
            </a:r>
            <a:endPar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校园安全教育意义</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校园安全教育目标与意义</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校园安全管理制度与措施</a:t>
            </a:r>
            <a:endParaRPr lang="en-US" sz="4575" b="1">
              <a:solidFill>
                <a:schemeClr val="lt2">
                  <a:alpha val="100000"/>
                </a:schemeClr>
              </a:solidFill>
              <a:latin typeface="Arial"/>
              <a:ea typeface="Arial"/>
              <a:cs typeface="Arial"/>
            </a:endParaRP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endParaRPr lang="en-US" sz="5775" b="1">
              <a:solidFill>
                <a:schemeClr val="lt2">
                  <a:alpha val="100000"/>
                </a:schemeClr>
              </a:solidFill>
              <a:latin typeface="Arial"/>
              <a:ea typeface="Arial"/>
              <a:cs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明确各级领导、各部门和教职工在校园安全工作中的职责，形成全员参与、齐抓共管的良好局面。</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Picture 6"/>
          <p:cNvPicPr>
            <a:picLocks noChangeAspect="1"/>
          </p:cNvPicPr>
          <p:nvPr/>
        </p:nvPicPr>
        <p:blipFill>
          <a:blip r:embed="rId2"/>
          <a:srcRect l="16750" r="1675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校园安全责任制</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定期对校园内的各类设施、场所进行安全检查，及时发现和消除安全隐患。</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安全检查制度</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3"/>
          <a:srcRect l="16625" r="16625"/>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通过开展安全课程、讲座、演练等多种形式的安全教育活动，提高师生的安全意识和自我保护能力。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安全教育制度</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校园安全管理制度</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严格控制校园出入口，对进出人员进行登记和核实身份，防止不法分子混入校园。</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门禁管理</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7000" r="17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巡逻制度</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监控设备</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安排专职或兼职人员对校园进行定期或不定期的巡逻，及时发现和处置异常情况。</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在校园内重要部位和场所安装监控设备，对校园安全进行实时监控和录像保存。</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校园安全管理措施</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地震应急预案</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制定地震应急预案，明确地震发生时的紧急避险、人员疏散、伤员救治等程序和措施，提高师生在地震中的生存能力。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突发公共卫生事件应急预案</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制定突发公共卫生事件应急预案，明确疫情报告、隔离观察、消毒防疫等程序和措施，保障师生身体健康和生命安全。</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火灾应急预案</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制定火灾应急预案，明确火灾报警、人员疏散、灭火救援等程序和措施，确保在火灾发生时能够迅速有效地进行处置。</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2"/>
          <a:srcRect l="14792" r="14792"/>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校园安全应急预案</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校园消防安全</a:t>
            </a:r>
            <a:endParaRPr lang="en-US" sz="4575" b="1">
              <a:solidFill>
                <a:schemeClr val="lt2">
                  <a:alpha val="100000"/>
                </a:schemeClr>
              </a:solidFill>
              <a:latin typeface="Arial"/>
              <a:ea typeface="Arial"/>
              <a:cs typeface="Arial"/>
            </a:endParaRP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endParaRPr lang="en-US" sz="5775" b="1">
              <a:solidFill>
                <a:schemeClr val="lt2">
                  <a:alpha val="100000"/>
                </a:schemeClr>
              </a:solidFill>
              <a:latin typeface="Arial"/>
              <a:ea typeface="Arial"/>
              <a:cs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27485" r="2748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499" r="3149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9383" r="2938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校园火灾往往由于电器短路、煤气泄漏、燃烧物品等原因引发。</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火灾原因</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定期检查电器线路，确保不超负荷使用；规范使用煤气等易燃物品；加强火源管理，禁止在寝室等场所吸烟。</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预防措施</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火灾原因与预防措施</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t="2122" b="212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一旦发现火情，应立即拨打火警电话119，并告知详细地址和火情。</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在火灾初期，可使用灭火器等工具进行扑救；若火势较小，可使用周围沙土、水源等进行灭火。</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火灾报警与扑救方法</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微软雅黑" panose="020b0503020204020204" charset="-122"/>
                <a:ea typeface="微软雅黑" panose="020b0503020204020204" charset="-122"/>
                <a:cs typeface="微软雅黑" panose="020b0503020204020204" charset="-122"/>
              </a:rPr>
              <a:t>扑救方法</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火灾报警</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https://d.book118.com/647124145006006035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2024-09-09T06:12:12.325</cp:lastPrinted>
  <dcterms:created xsi:type="dcterms:W3CDTF">2024-09-08T22:12:12Z</dcterms:created>
  <dcterms:modified xsi:type="dcterms:W3CDTF">2024-09-08T22:12:14Z</dcterms:modified>
</cp:coreProperties>
</file>