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66A1B-0CD4-4738-9D10-AF75F4692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80CD5-6F42-4638-A7B9-02F044038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4CE14-8BB7-475F-9EB2-142EF8D8A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DDDF9-DDC5-455F-BCC5-9892E07E5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E0477-950E-4B87-A5EF-7B84027D8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A3F030-7213-4BA1-B34E-614395DD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5BF98-1390-44D5-8027-8AC5402C9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51974-E50E-4E71-8834-3AC58AFB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C2A20-6BE7-4C5F-9533-2A046704C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C7E18-8DBD-492B-95F7-BA062F6AB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67BCB-246E-4228-852F-75DBBFB0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5044102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949479" y="2005246"/>
            <a:ext cx="6303009" cy="15468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2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酒店员工离职因素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4900"/>
          </a:p>
          <a:p>
            <a:pPr marL="2527928" algn="l" rtl="0" eaLnBrk="0">
              <a:lnSpc>
                <a:spcPts val="7108"/>
              </a:lnSpc>
            </a:pP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60F05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6191231" y="2185166"/>
            <a:ext cx="3870325" cy="2596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5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2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员工离职现状分析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6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职因素深入分析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87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低员工离职率的对策建议</a:t>
            </a:r>
            <a:endParaRPr lang="Microsoft YaHei" altLang="Microsoft YaHei" sz="2400"/>
          </a:p>
          <a:p>
            <a:pPr algn="l" rtl="0" eaLnBrk="0">
              <a:lnSpc>
                <a:spcPct val="106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5"/>
              </a:spcBef>
            </a:pPr>
            <a:r>
              <a:rPr sz="2400" spc="-10">
                <a:solidFill>
                  <a:srgbClr val="C9B67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1533326" y="1973141"/>
            <a:ext cx="4187190" cy="18345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47"/>
              </a:lnSpc>
            </a:pPr>
            <a:endParaRPr lang="Arial" altLang="Arial" sz="100"/>
          </a:p>
          <a:p>
            <a:pPr marL="142679" algn="l" rtl="0" eaLnBrk="0">
              <a:lnSpc>
                <a:spcPct val="66000"/>
              </a:lnSpc>
            </a:pPr>
            <a:r>
              <a:rPr sz="5700" spc="14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spc="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  <a:p>
            <a:pPr marL="12700" algn="l" rtl="0" eaLnBrk="0">
              <a:lnSpc>
                <a:spcPts val="9723"/>
              </a:lnSpc>
            </a:pPr>
            <a:r>
              <a:rPr sz="5700" spc="-17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6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box 7"/>
          <p:cNvSpPr/>
          <p:nvPr/>
        </p:nvSpPr>
        <p:spPr>
          <a:xfrm>
            <a:off x="3566016" y="972797"/>
            <a:ext cx="5113020" cy="3548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6819"/>
              </a:lnSpc>
            </a:pPr>
            <a:endParaRPr lang="Arial" altLang="Arial" sz="100"/>
          </a:p>
          <a:p>
            <a:pPr marL="1990487" algn="l" rtl="0" eaLnBrk="0">
              <a:lnSpc>
                <a:spcPct val="90000"/>
              </a:lnSpc>
            </a:pPr>
            <a:r>
              <a:rPr sz="4500" spc="-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4500" spc="-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8393714" y="2719095"/>
            <a:ext cx="2517139" cy="3069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5"/>
              </a:lnSpc>
            </a:pPr>
            <a:endParaRPr lang="Arial" altLang="Arial" sz="100"/>
          </a:p>
          <a:p>
            <a:pPr marL="106540" algn="l" rtl="0" eaLnBrk="0">
              <a:lnSpc>
                <a:spcPct val="86000"/>
              </a:lnSpc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酒店业作为服务行业的重要组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</a:t>
            </a:r>
            <a:endParaRPr lang="Microsoft YaHei" altLang="Microsoft YaHei" sz="1300"/>
          </a:p>
          <a:p>
            <a:pPr marL="106367" indent="1200" algn="l" rtl="0" eaLnBrk="0">
              <a:lnSpc>
                <a:spcPct val="158000"/>
              </a:lnSpc>
              <a:spcBef>
                <a:spcPts val="24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部分，员工流动率一直较高，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工离职对酒店经营产生了一定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r>
              <a:rPr sz="13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  <a:p>
            <a:pPr marL="508000" algn="l" rtl="0" eaLnBrk="0">
              <a:lnSpc>
                <a:spcPct val="85000"/>
              </a:lnSpc>
              <a:spcBef>
                <a:spcPts val="1607"/>
              </a:spcBef>
              <a:tabLst>
                <a:tab pos="132968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0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107053" indent="7543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随着经济的发展和消费者需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升级，酒店业竞争愈发激烈，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员工的稳定性和服务质量提出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高的要求。</a:t>
            </a:r>
            <a:endParaRPr lang="Microsoft YaHei" altLang="Microsoft YaHei" sz="1300"/>
          </a:p>
        </p:txBody>
      </p:sp>
      <p:sp>
        <p:nvSpPr>
          <p:cNvPr id="13" name="path"/>
          <p:cNvSpPr/>
          <p:nvPr/>
        </p:nvSpPr>
        <p:spPr>
          <a:xfrm>
            <a:off x="8406414" y="4012207"/>
            <a:ext cx="495300" cy="456010"/>
          </a:xfrm>
          <a:custGeom>
            <a:rect l="0" t="0" r="0" b="0"/>
            <a:pathLst>
              <a:path w="780" h="718">
                <a:moveTo>
                  <a:pt x="220" y="704"/>
                </a:moveTo>
                <a:cubicBezTo>
                  <a:pt x="231" y="716"/>
                  <a:pt x="250" y="718"/>
                  <a:pt x="263" y="706"/>
                </a:cubicBezTo>
                <a:lnTo>
                  <a:pt x="263" y="706"/>
                </a:lnTo>
                <a:lnTo>
                  <a:pt x="766" y="251"/>
                </a:lnTo>
                <a:lnTo>
                  <a:pt x="766" y="251"/>
                </a:lnTo>
                <a:cubicBezTo>
                  <a:pt x="778" y="240"/>
                  <a:pt x="780" y="221"/>
                  <a:pt x="769" y="208"/>
                </a:cubicBezTo>
                <a:lnTo>
                  <a:pt x="769" y="208"/>
                </a:lnTo>
                <a:lnTo>
                  <a:pt x="638" y="65"/>
                </a:lnTo>
                <a:lnTo>
                  <a:pt x="638" y="65"/>
                </a:lnTo>
                <a:cubicBezTo>
                  <a:pt x="626" y="52"/>
                  <a:pt x="607" y="52"/>
                  <a:pt x="595" y="63"/>
                </a:cubicBezTo>
                <a:lnTo>
                  <a:pt x="595" y="63"/>
                </a:lnTo>
                <a:lnTo>
                  <a:pt x="166" y="449"/>
                </a:lnTo>
                <a:lnTo>
                  <a:pt x="166" y="449"/>
                </a:lnTo>
                <a:cubicBezTo>
                  <a:pt x="154" y="461"/>
                  <a:pt x="153" y="480"/>
                  <a:pt x="165" y="492"/>
                </a:cubicBezTo>
                <a:lnTo>
                  <a:pt x="165" y="492"/>
                </a:lnTo>
                <a:lnTo>
                  <a:pt x="235" y="570"/>
                </a:lnTo>
                <a:lnTo>
                  <a:pt x="235" y="570"/>
                </a:lnTo>
                <a:cubicBezTo>
                  <a:pt x="246" y="582"/>
                  <a:pt x="266" y="583"/>
                  <a:pt x="278" y="571"/>
                </a:cubicBezTo>
                <a:lnTo>
                  <a:pt x="278" y="571"/>
                </a:lnTo>
                <a:lnTo>
                  <a:pt x="458" y="409"/>
                </a:lnTo>
                <a:lnTo>
                  <a:pt x="458" y="409"/>
                </a:lnTo>
                <a:cubicBezTo>
                  <a:pt x="470" y="398"/>
                  <a:pt x="472" y="378"/>
                  <a:pt x="461" y="366"/>
                </a:cubicBezTo>
                <a:lnTo>
                  <a:pt x="461" y="366"/>
                </a:lnTo>
                <a:lnTo>
                  <a:pt x="439" y="343"/>
                </a:lnTo>
                <a:lnTo>
                  <a:pt x="259" y="507"/>
                </a:lnTo>
                <a:lnTo>
                  <a:pt x="231" y="475"/>
                </a:lnTo>
                <a:lnTo>
                  <a:pt x="614" y="128"/>
                </a:lnTo>
                <a:lnTo>
                  <a:pt x="703" y="226"/>
                </a:lnTo>
                <a:lnTo>
                  <a:pt x="244" y="641"/>
                </a:lnTo>
                <a:lnTo>
                  <a:pt x="77" y="456"/>
                </a:lnTo>
                <a:lnTo>
                  <a:pt x="543" y="34"/>
                </a:lnTo>
                <a:lnTo>
                  <a:pt x="523" y="13"/>
                </a:lnTo>
                <a:lnTo>
                  <a:pt x="523" y="13"/>
                </a:lnTo>
                <a:cubicBezTo>
                  <a:pt x="511" y="0"/>
                  <a:pt x="492" y="0"/>
                  <a:pt x="480" y="10"/>
                </a:cubicBezTo>
                <a:lnTo>
                  <a:pt x="480" y="10"/>
                </a:lnTo>
                <a:lnTo>
                  <a:pt x="13" y="432"/>
                </a:lnTo>
                <a:lnTo>
                  <a:pt x="13" y="432"/>
                </a:lnTo>
                <a:cubicBezTo>
                  <a:pt x="1" y="442"/>
                  <a:pt x="0" y="461"/>
                  <a:pt x="12" y="475"/>
                </a:cubicBezTo>
                <a:lnTo>
                  <a:pt x="12" y="475"/>
                </a:lnTo>
                <a:lnTo>
                  <a:pt x="220" y="704"/>
                </a:lnTo>
                <a:close/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14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5" name="path"/>
          <p:cNvSpPr/>
          <p:nvPr/>
        </p:nvSpPr>
        <p:spPr>
          <a:xfrm>
            <a:off x="8497344" y="2041070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AD934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textbox 36"/>
          <p:cNvSpPr/>
          <p:nvPr/>
        </p:nvSpPr>
        <p:spPr>
          <a:xfrm>
            <a:off x="9710723" y="2083293"/>
            <a:ext cx="480694" cy="415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8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000" spc="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0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38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D183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D183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D1834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textbox 44"/>
          <p:cNvSpPr/>
          <p:nvPr/>
        </p:nvSpPr>
        <p:spPr>
          <a:xfrm>
            <a:off x="7916638" y="2507435"/>
            <a:ext cx="3073400" cy="557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0"/>
              </a:lnSpc>
            </a:pPr>
            <a:endParaRPr lang="Arial" altLang="Arial" sz="100"/>
          </a:p>
          <a:p>
            <a:pPr marL="13842" algn="l" rtl="0" eaLnBrk="0">
              <a:lnSpc>
                <a:spcPct val="83000"/>
              </a:lnSpc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酒店员工离职的主要原因，为酒</a:t>
            </a:r>
            <a:endParaRPr lang="Microsoft YaHei" altLang="Microsoft YaHei" sz="1500"/>
          </a:p>
          <a:p>
            <a:pPr marL="12700" algn="l" rtl="0" eaLnBrk="0">
              <a:lnSpc>
                <a:spcPts val="2692"/>
              </a:lnSpc>
            </a:pP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店管理层提供针对性的改进措施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7919304" y="4932526"/>
            <a:ext cx="3034029" cy="558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6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探讨如何提高员工满意度和忠诚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21653" algn="l" rtl="0" eaLnBrk="0">
              <a:lnSpc>
                <a:spcPts val="2699"/>
              </a:lnSpc>
            </a:pPr>
            <a:r>
              <a:rPr sz="1500" spc="-7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降低员工离职率，提升酒店竞争力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6" name="textbox 46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78509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7" name="picture 6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8" name="textbox 68"/>
          <p:cNvSpPr/>
          <p:nvPr/>
        </p:nvSpPr>
        <p:spPr>
          <a:xfrm>
            <a:off x="3234372" y="972797"/>
            <a:ext cx="5732145" cy="35452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344343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2244270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84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12700" algn="l" rtl="0" eaLnBrk="0">
              <a:lnSpc>
                <a:spcPct val="90000"/>
              </a:lnSpc>
              <a:spcBef>
                <a:spcPts val="6"/>
              </a:spcBef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酒店员工离职现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71" name="textbox 71"/>
          <p:cNvSpPr/>
          <p:nvPr/>
        </p:nvSpPr>
        <p:spPr>
          <a:xfrm>
            <a:off x="4868234" y="4326677"/>
            <a:ext cx="603504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53"/>
              </a:lnSpc>
            </a:pPr>
            <a:endParaRPr lang="Arial" altLang="Arial" sz="100"/>
          </a:p>
          <a:p>
            <a:pPr marL="13214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详细描述：近年来，酒店行业的员工离职率一直居高不下，许多酒店面临着人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流动频繁的问题。根据统计数据，部分酒店的员工离职率高达20%以上，远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于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214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行业平均水平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72" name="textbox 72"/>
          <p:cNvSpPr/>
          <p:nvPr/>
        </p:nvSpPr>
        <p:spPr>
          <a:xfrm>
            <a:off x="442263" y="318468"/>
            <a:ext cx="2694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离职率统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3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C29844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94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C2984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C29844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C29844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C29844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C29844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" name="textbox 99"/>
          <p:cNvSpPr/>
          <p:nvPr/>
        </p:nvSpPr>
        <p:spPr>
          <a:xfrm>
            <a:off x="4868234" y="2343325"/>
            <a:ext cx="1395094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4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总结词：高离职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率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802432" y="4280013"/>
            <a:ext cx="6653530" cy="1155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63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10000"/>
              </a:lnSpc>
            </a:pPr>
            <a:endParaRPr lang="Arial" altLang="Arial" sz="700"/>
          </a:p>
          <a:p>
            <a:pPr marL="12700" indent="571" algn="l" rtl="0" eaLnBrk="0">
              <a:lnSpc>
                <a:spcPct val="151000"/>
              </a:lnSpc>
              <a:spcBef>
                <a:spcPts val="6"/>
              </a:spcBef>
            </a:pPr>
            <a:r>
              <a:rPr sz="1500" spc="-4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在离职员工中，基层员工的比例较高。这些员工通常担任服</a:t>
            </a:r>
            <a:r>
              <a:rPr sz="1500" spc="-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人员、前台接待、  </a:t>
            </a:r>
            <a:r>
              <a:rPr sz="1500" spc="-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厨师等职位，他们离职后对酒店</a:t>
            </a: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营和服务质量的影响较大。</a:t>
            </a:r>
            <a:endParaRPr lang="Microsoft YaHei" altLang="Microsoft YaHei" sz="1500"/>
          </a:p>
        </p:txBody>
      </p:sp>
      <p:sp>
        <p:nvSpPr>
          <p:cNvPr id="103" name="textbox 103"/>
          <p:cNvSpPr/>
          <p:nvPr/>
        </p:nvSpPr>
        <p:spPr>
          <a:xfrm>
            <a:off x="442263" y="318468"/>
            <a:ext cx="3837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离职员工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职位分布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4" name="textbox 124"/>
          <p:cNvSpPr/>
          <p:nvPr/>
        </p:nvSpPr>
        <p:spPr>
          <a:xfrm>
            <a:off x="877620" y="1745387"/>
            <a:ext cx="1165860" cy="7950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0"/>
              </a:lnSpc>
            </a:pPr>
            <a:endParaRPr lang="Arial" altLang="Arial" sz="100"/>
          </a:p>
          <a:p>
            <a:pPr marL="14166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基层</a:t>
            </a:r>
            <a:r>
              <a:rPr sz="15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员工为主</a:t>
            </a:r>
            <a:endParaRPr lang="Microsoft YaHei" altLang="Microsoft YaHei" sz="1500"/>
          </a:p>
        </p:txBody>
      </p:sp>
      <p:sp>
        <p:nvSpPr>
          <p:cNvPr id="125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C9B67E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8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C9B67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170E0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textbox 130"/>
          <p:cNvSpPr/>
          <p:nvPr/>
        </p:nvSpPr>
        <p:spPr>
          <a:xfrm>
            <a:off x="490085" y="3150053"/>
            <a:ext cx="4309745" cy="2573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05"/>
              </a:lnSpc>
            </a:pPr>
            <a:endParaRPr lang="Arial" altLang="Arial" sz="100"/>
          </a:p>
          <a:p>
            <a:pPr marL="14757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800"/>
          </a:p>
          <a:p>
            <a:pPr marL="13042" indent="-342" algn="l" rtl="0" eaLnBrk="0">
              <a:lnSpc>
                <a:spcPct val="156000"/>
              </a:lnSpc>
              <a:spcBef>
                <a:spcPts val="226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通过对离职员工的初步访谈和问卷调查，发现薪资待遇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导致员工离职的主要原因之一。许多员工认为酒店提供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薪资待遇不能满足他们的期望和生活需求，因此选择离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酒店行业。</a:t>
            </a:r>
            <a:endParaRPr lang="Microsoft YaHei" altLang="Microsoft YaHei" sz="1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4109" algn="l" rtl="0" eaLnBrk="0">
              <a:lnSpc>
                <a:spcPct val="93000"/>
              </a:lnSpc>
              <a:spcBef>
                <a:spcPts val="574"/>
              </a:spcBef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900"/>
          </a:p>
          <a:p>
            <a:pPr algn="l" rtl="0" eaLnBrk="0">
              <a:lnSpc>
                <a:spcPct val="106000"/>
              </a:lnSpc>
            </a:pPr>
            <a:endParaRPr lang="Arial" altLang="Arial" sz="800"/>
          </a:p>
          <a:p>
            <a:pPr marL="15443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工作强度</a:t>
            </a:r>
            <a:r>
              <a:rPr sz="1300" spc="1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</a:t>
            </a:r>
            <a:endParaRPr lang="Microsoft YaHei" altLang="Microsoft YaHei" sz="13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876770" y="2562726"/>
            <a:ext cx="2438400" cy="2438400"/>
            <a:chExt cx="2438400" cy="2438400"/>
          </a:xfrm>
        </p:grpSpPr>
        <p:sp>
          <p:nvSpPr>
            <p:cNvPr id="131" name="path"/>
            <p:cNvSpPr/>
            <p:nvPr/>
          </p:nvSpPr>
          <p:spPr>
            <a:xfrm>
              <a:off x="0" y="0"/>
              <a:ext cx="2438400" cy="2438400"/>
            </a:xfrm>
            <a:custGeom>
              <a:rect l="0" t="0" r="0" b="0"/>
              <a:pathLst>
                <a:path w="3840" h="3840">
                  <a:moveTo>
                    <a:pt x="0" y="1920"/>
                  </a:moveTo>
                  <a:cubicBezTo>
                    <a:pt x="0" y="859"/>
                    <a:pt x="859" y="0"/>
                    <a:pt x="1920" y="0"/>
                  </a:cubicBezTo>
                  <a:lnTo>
                    <a:pt x="1920" y="0"/>
                  </a:lnTo>
                  <a:lnTo>
                    <a:pt x="1919" y="0"/>
                  </a:lnTo>
                  <a:lnTo>
                    <a:pt x="1919" y="0"/>
                  </a:lnTo>
                  <a:cubicBezTo>
                    <a:pt x="2980" y="0"/>
                    <a:pt x="3840" y="859"/>
                    <a:pt x="3840" y="1920"/>
                  </a:cubicBezTo>
                  <a:lnTo>
                    <a:pt x="3840" y="1920"/>
                  </a:lnTo>
                  <a:cubicBezTo>
                    <a:pt x="3840" y="1920"/>
                    <a:pt x="3840" y="1920"/>
                    <a:pt x="3840" y="1920"/>
                  </a:cubicBezTo>
                  <a:lnTo>
                    <a:pt x="3840" y="1920"/>
                  </a:lnTo>
                  <a:lnTo>
                    <a:pt x="3840" y="1920"/>
                  </a:lnTo>
                  <a:lnTo>
                    <a:pt x="3840" y="1920"/>
                  </a:lnTo>
                  <a:cubicBezTo>
                    <a:pt x="3840" y="2980"/>
                    <a:pt x="2980" y="3840"/>
                    <a:pt x="1920" y="3840"/>
                  </a:cubicBezTo>
                  <a:lnTo>
                    <a:pt x="1920" y="3840"/>
                  </a:lnTo>
                  <a:lnTo>
                    <a:pt x="1920" y="3840"/>
                  </a:lnTo>
                  <a:lnTo>
                    <a:pt x="1920" y="3840"/>
                  </a:lnTo>
                  <a:cubicBezTo>
                    <a:pt x="859" y="3840"/>
                    <a:pt x="0" y="2980"/>
                    <a:pt x="0" y="1920"/>
                  </a:cubicBezTo>
                  <a:lnTo>
                    <a:pt x="0" y="1920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620141" y="620140"/>
              <a:ext cx="1198121" cy="1198121"/>
            </a:xfrm>
            <a:custGeom>
              <a:rect l="0" t="0" r="0" b="0"/>
              <a:pathLst>
                <a:path w="1886" h="1886">
                  <a:moveTo>
                    <a:pt x="1787" y="529"/>
                  </a:moveTo>
                  <a:lnTo>
                    <a:pt x="1199" y="1117"/>
                  </a:lnTo>
                  <a:lnTo>
                    <a:pt x="1869" y="1117"/>
                  </a:lnTo>
                  <a:lnTo>
                    <a:pt x="1869" y="1117"/>
                  </a:lnTo>
                  <a:cubicBezTo>
                    <a:pt x="1879" y="1060"/>
                    <a:pt x="1886" y="1002"/>
                    <a:pt x="1886" y="943"/>
                  </a:cubicBezTo>
                  <a:lnTo>
                    <a:pt x="1886" y="943"/>
                  </a:lnTo>
                  <a:cubicBezTo>
                    <a:pt x="1886" y="794"/>
                    <a:pt x="1849" y="654"/>
                    <a:pt x="1787" y="529"/>
                  </a:cubicBezTo>
                  <a:moveTo>
                    <a:pt x="1241" y="898"/>
                  </a:moveTo>
                  <a:lnTo>
                    <a:pt x="1725" y="415"/>
                  </a:lnTo>
                  <a:lnTo>
                    <a:pt x="1725" y="415"/>
                  </a:lnTo>
                  <a:cubicBezTo>
                    <a:pt x="1609" y="245"/>
                    <a:pt x="1439" y="119"/>
                    <a:pt x="1241" y="52"/>
                  </a:cubicBezTo>
                  <a:lnTo>
                    <a:pt x="1241" y="52"/>
                  </a:lnTo>
                  <a:lnTo>
                    <a:pt x="1241" y="898"/>
                  </a:lnTo>
                  <a:close/>
                  <a:moveTo>
                    <a:pt x="987" y="1241"/>
                  </a:moveTo>
                  <a:lnTo>
                    <a:pt x="1471" y="1725"/>
                  </a:lnTo>
                  <a:lnTo>
                    <a:pt x="1471" y="1725"/>
                  </a:lnTo>
                  <a:cubicBezTo>
                    <a:pt x="1641" y="1610"/>
                    <a:pt x="1767" y="1439"/>
                    <a:pt x="1834" y="1241"/>
                  </a:cubicBezTo>
                  <a:lnTo>
                    <a:pt x="1834" y="1241"/>
                  </a:lnTo>
                  <a:lnTo>
                    <a:pt x="987" y="1241"/>
                  </a:lnTo>
                  <a:close/>
                  <a:moveTo>
                    <a:pt x="1116" y="692"/>
                  </a:moveTo>
                  <a:lnTo>
                    <a:pt x="1116" y="17"/>
                  </a:lnTo>
                  <a:lnTo>
                    <a:pt x="1116" y="17"/>
                  </a:lnTo>
                  <a:cubicBezTo>
                    <a:pt x="1060" y="7"/>
                    <a:pt x="1002" y="0"/>
                    <a:pt x="943" y="0"/>
                  </a:cubicBezTo>
                  <a:lnTo>
                    <a:pt x="943" y="0"/>
                  </a:lnTo>
                  <a:cubicBezTo>
                    <a:pt x="792" y="0"/>
                    <a:pt x="652" y="38"/>
                    <a:pt x="525" y="101"/>
                  </a:cubicBezTo>
                  <a:lnTo>
                    <a:pt x="525" y="101"/>
                  </a:lnTo>
                  <a:lnTo>
                    <a:pt x="1116" y="692"/>
                  </a:lnTo>
                  <a:close/>
                  <a:moveTo>
                    <a:pt x="769" y="1200"/>
                  </a:moveTo>
                  <a:lnTo>
                    <a:pt x="769" y="1869"/>
                  </a:lnTo>
                  <a:lnTo>
                    <a:pt x="769" y="1869"/>
                  </a:lnTo>
                  <a:cubicBezTo>
                    <a:pt x="826" y="1879"/>
                    <a:pt x="883" y="1886"/>
                    <a:pt x="943" y="1886"/>
                  </a:cubicBezTo>
                  <a:lnTo>
                    <a:pt x="943" y="1886"/>
                  </a:lnTo>
                  <a:cubicBezTo>
                    <a:pt x="1092" y="1886"/>
                    <a:pt x="1231" y="1849"/>
                    <a:pt x="1357" y="1787"/>
                  </a:cubicBezTo>
                  <a:lnTo>
                    <a:pt x="1357" y="1787"/>
                  </a:lnTo>
                  <a:lnTo>
                    <a:pt x="769" y="1200"/>
                  </a:lnTo>
                  <a:close/>
                  <a:moveTo>
                    <a:pt x="645" y="988"/>
                  </a:moveTo>
                  <a:lnTo>
                    <a:pt x="162" y="1472"/>
                  </a:lnTo>
                  <a:lnTo>
                    <a:pt x="162" y="1472"/>
                  </a:lnTo>
                  <a:cubicBezTo>
                    <a:pt x="277" y="1641"/>
                    <a:pt x="447" y="1767"/>
                    <a:pt x="645" y="1834"/>
                  </a:cubicBezTo>
                  <a:lnTo>
                    <a:pt x="645" y="1834"/>
                  </a:lnTo>
                  <a:lnTo>
                    <a:pt x="645" y="988"/>
                  </a:lnTo>
                  <a:close/>
                  <a:moveTo>
                    <a:pt x="17" y="769"/>
                  </a:moveTo>
                  <a:cubicBezTo>
                    <a:pt x="7" y="826"/>
                    <a:pt x="0" y="883"/>
                    <a:pt x="0" y="943"/>
                  </a:cubicBezTo>
                  <a:lnTo>
                    <a:pt x="0" y="943"/>
                  </a:lnTo>
                  <a:cubicBezTo>
                    <a:pt x="0" y="1093"/>
                    <a:pt x="38" y="1232"/>
                    <a:pt x="99" y="1358"/>
                  </a:cubicBezTo>
                  <a:lnTo>
                    <a:pt x="99" y="1358"/>
                  </a:lnTo>
                  <a:lnTo>
                    <a:pt x="688" y="769"/>
                  </a:lnTo>
                  <a:lnTo>
                    <a:pt x="17" y="769"/>
                  </a:lnTo>
                  <a:lnTo>
                    <a:pt x="17" y="769"/>
                  </a:lnTo>
                  <a:close/>
                  <a:moveTo>
                    <a:pt x="412" y="163"/>
                  </a:moveTo>
                  <a:cubicBezTo>
                    <a:pt x="244" y="278"/>
                    <a:pt x="118" y="448"/>
                    <a:pt x="52" y="645"/>
                  </a:cubicBezTo>
                  <a:lnTo>
                    <a:pt x="52" y="645"/>
                  </a:lnTo>
                  <a:lnTo>
                    <a:pt x="893" y="645"/>
                  </a:lnTo>
                  <a:lnTo>
                    <a:pt x="412" y="163"/>
                  </a:lnTo>
                  <a:close/>
                </a:path>
              </a:pathLst>
            </a:custGeom>
            <a:solidFill>
              <a:srgbClr val="1E0E0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3" name="textbox 133"/>
          <p:cNvSpPr/>
          <p:nvPr/>
        </p:nvSpPr>
        <p:spPr>
          <a:xfrm>
            <a:off x="7448077" y="5107096"/>
            <a:ext cx="4309745" cy="12338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05"/>
              </a:lnSpc>
            </a:pPr>
            <a:endParaRPr lang="Arial" altLang="Arial" sz="100"/>
          </a:p>
          <a:p>
            <a:pPr marL="14585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800"/>
          </a:p>
          <a:p>
            <a:pPr marL="12700" indent="172" algn="l" rtl="0" eaLnBrk="0">
              <a:lnSpc>
                <a:spcPct val="156000"/>
              </a:lnSpc>
              <a:spcBef>
                <a:spcPts val="252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酒店行业的发展空间相对较小，晋升机会有限。当员工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觉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得自己的职业发展受到限制时，他们可能会选择寻找其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更有发展前景的工作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会。</a:t>
            </a:r>
            <a:endParaRPr lang="Microsoft YaHei" altLang="Microsoft YaHei" sz="1300"/>
          </a:p>
        </p:txBody>
      </p:sp>
      <p:sp>
        <p:nvSpPr>
          <p:cNvPr id="134" name="textbox 134"/>
          <p:cNvSpPr/>
          <p:nvPr/>
        </p:nvSpPr>
        <p:spPr>
          <a:xfrm>
            <a:off x="7448249" y="1285248"/>
            <a:ext cx="4309745" cy="1209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05"/>
              </a:lnSpc>
            </a:pPr>
            <a:endParaRPr lang="Arial" altLang="Arial" sz="100"/>
          </a:p>
          <a:p>
            <a:pPr marL="14413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1800"/>
          </a:p>
          <a:p>
            <a:pPr marL="13556" indent="-856" algn="l" rtl="0" eaLnBrk="0">
              <a:lnSpc>
                <a:spcPct val="157000"/>
              </a:lnSpc>
              <a:spcBef>
                <a:spcPts val="1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酒店员工的工作强度较大，需要承受较高的工作压力。</a:t>
            </a:r>
            <a:r>
              <a:rPr sz="1300" spc="3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繁忙的工作节奏下，员工可能感到疲惫不堪，从而导致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</a:t>
            </a:r>
            <a:r>
              <a:rPr sz="1300" spc="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6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</a:t>
            </a:r>
            <a:r>
              <a:rPr sz="1300" spc="-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35" name="textbox 135"/>
          <p:cNvSpPr/>
          <p:nvPr/>
        </p:nvSpPr>
        <p:spPr>
          <a:xfrm>
            <a:off x="442263" y="318468"/>
            <a:ext cx="3837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1684"/>
              </a:tabLst>
            </a:pPr>
            <a:r>
              <a:rPr sz="3000" spc="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离职原因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初步分析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C9B67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C9B67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C9B67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C9B67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C9B67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textbox 156"/>
          <p:cNvSpPr/>
          <p:nvPr/>
        </p:nvSpPr>
        <p:spPr>
          <a:xfrm>
            <a:off x="490599" y="1285020"/>
            <a:ext cx="1565910" cy="592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70"/>
              </a:lnSpc>
            </a:pPr>
            <a:endParaRPr lang="Arial" altLang="Arial" sz="100"/>
          </a:p>
          <a:p>
            <a:pPr marL="13328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800"/>
          </a:p>
          <a:p>
            <a:pPr algn="l" rtl="0" eaLnBrk="0">
              <a:lnSpc>
                <a:spcPct val="107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6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薪资待遇为主要原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endParaRPr lang="Microsoft YaHei" altLang="Microsoft YaHei" sz="1300"/>
          </a:p>
        </p:txBody>
      </p:sp>
      <p:sp>
        <p:nvSpPr>
          <p:cNvPr id="157" name="textbox 157"/>
          <p:cNvSpPr/>
          <p:nvPr/>
        </p:nvSpPr>
        <p:spPr>
          <a:xfrm>
            <a:off x="7449049" y="3149825"/>
            <a:ext cx="1050925" cy="614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7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56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5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职业发展受</a:t>
            </a:r>
            <a:r>
              <a:rPr sz="1300" spc="2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8" name="picture 15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9" name="textbox 159"/>
          <p:cNvSpPr/>
          <p:nvPr/>
        </p:nvSpPr>
        <p:spPr>
          <a:xfrm>
            <a:off x="3566016" y="972797"/>
            <a:ext cx="5113020" cy="35477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867"/>
              </a:lnSpc>
            </a:pPr>
            <a:endParaRPr lang="Arial" altLang="Arial" sz="100"/>
          </a:p>
          <a:p>
            <a:pPr marL="12700" algn="l" rtl="0" eaLnBrk="0">
              <a:lnSpc>
                <a:spcPct val="66000"/>
              </a:lnSpc>
            </a:pPr>
            <a:r>
              <a:rPr sz="8400" spc="2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</a:t>
            </a:r>
            <a:r>
              <a:rPr sz="8400" spc="23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</a:t>
            </a:r>
            <a:endParaRPr lang="Microsoft YaHei" altLang="Microsoft YaHei" sz="8400"/>
          </a:p>
          <a:p>
            <a:pPr marL="1912627" algn="l" rtl="0" eaLnBrk="0">
              <a:lnSpc>
                <a:spcPts val="10877"/>
              </a:lnSpc>
            </a:pPr>
            <a:r>
              <a:rPr sz="8400" spc="9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8400" spc="8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84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8508"/>
              </a:lnSpc>
            </a:pPr>
            <a:endParaRPr lang="Arial" altLang="Arial" sz="100"/>
          </a:p>
          <a:p>
            <a:pPr marL="252555" algn="l" rtl="0" eaLnBrk="0">
              <a:lnSpc>
                <a:spcPct val="91000"/>
              </a:lnSpc>
            </a:pPr>
            <a:r>
              <a:rPr sz="4500" spc="-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离职因素深入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Microsoft YaHei" altLang="Microsoft YaHei" sz="45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https://d.book118.com/647135044102006052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2024-09-26T00:01:03.667</cp:lastPrinted>
  <dcterms:created xsi:type="dcterms:W3CDTF">2024-09-25T16:01:03Z</dcterms:created>
  <dcterms:modified xsi:type="dcterms:W3CDTF">2024-09-25T16:01:05Z</dcterms:modified>
</cp:coreProperties>
</file>