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48.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AFE955-A979-41C1-933C-41ED647C39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5045B3-967E-479C-816E-C16508DFC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94A2CA-719D-478A-B8E9-F1E37C819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07988D-7BC6-45F9-AFF2-25326A80D8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4E6FA9-64BC-4D5C-BE1A-572782CB80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AB052C-5558-47BE-A8C9-D1BDF4AC10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49E29F-6D9E-4B88-A8A5-A710EA0753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C0BEAF-7DE9-4757-96D2-6030AC0D14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12D0B-2F67-4587-8D12-F7506F667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C4F46D-E3CF-47CB-B598-E75ACBCF3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C5A658-5894-4AC4-927F-DEDE9A1AA4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0.xml" /><Relationship Id="rId11" Type="http://schemas.openxmlformats.org/officeDocument/2006/relationships/tags" Target="../tags/tag28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5.png" /><Relationship Id="rId7" Type="http://schemas.openxmlformats.org/officeDocument/2006/relationships/tags" Target="../tags/tag28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9.xml" /><Relationship Id="rId11" Type="http://schemas.openxmlformats.org/officeDocument/2006/relationships/tags" Target="../tags/tag290.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 Id="rId7" Type="http://schemas.openxmlformats.org/officeDocument/2006/relationships/tags" Target="../tags/tag288.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5.png" /><Relationship Id="rId7" Type="http://schemas.openxmlformats.org/officeDocument/2006/relationships/tags" Target="../tags/tag29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8.xml" /><Relationship Id="rId11" Type="http://schemas.openxmlformats.org/officeDocument/2006/relationships/tags" Target="../tags/tag299.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tags" Target="../tags/tag297.xml" /><Relationship Id="rId8" Type="http://schemas.openxmlformats.org/officeDocument/2006/relationships/image" Target="../media/image3.png" /><Relationship Id="rId9" Type="http://schemas.openxmlformats.org/officeDocument/2006/relationships/image" Target="../media/image4.sv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5.png" /><Relationship Id="rId7" Type="http://schemas.openxmlformats.org/officeDocument/2006/relationships/tags" Target="../tags/tag30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7.xml" /><Relationship Id="rId11" Type="http://schemas.openxmlformats.org/officeDocument/2006/relationships/tags" Target="../tags/tag308.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image" Target="../media/image3.png" /><Relationship Id="rId9" Type="http://schemas.openxmlformats.org/officeDocument/2006/relationships/image" Target="../media/image4.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3.xml" /><Relationship Id="rId11" Type="http://schemas.openxmlformats.org/officeDocument/2006/relationships/tags" Target="../tags/tag31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tags" Target="../tags/tag311.xml" /><Relationship Id="rId7" Type="http://schemas.openxmlformats.org/officeDocument/2006/relationships/tags" Target="../tags/tag312.xml" /><Relationship Id="rId8" Type="http://schemas.openxmlformats.org/officeDocument/2006/relationships/image" Target="../media/image3.png" /><Relationship Id="rId9" Type="http://schemas.openxmlformats.org/officeDocument/2006/relationships/image" Target="../media/image4.sv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9.xml" /><Relationship Id="rId11" Type="http://schemas.openxmlformats.org/officeDocument/2006/relationships/tags" Target="../tags/tag320.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tags" Target="../tags/tag317.xml" /><Relationship Id="rId7" Type="http://schemas.openxmlformats.org/officeDocument/2006/relationships/tags" Target="../tags/tag318.xml" /><Relationship Id="rId8" Type="http://schemas.openxmlformats.org/officeDocument/2006/relationships/image" Target="../media/image3.png" /><Relationship Id="rId9" Type="http://schemas.openxmlformats.org/officeDocument/2006/relationships/image" Target="../media/image4.sv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5.xml" /><Relationship Id="rId11" Type="http://schemas.openxmlformats.org/officeDocument/2006/relationships/tags" Target="../tags/tag326.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tags" Target="../tags/tag323.xml" /><Relationship Id="rId7" Type="http://schemas.openxmlformats.org/officeDocument/2006/relationships/tags" Target="../tags/tag324.xml" /><Relationship Id="rId8" Type="http://schemas.openxmlformats.org/officeDocument/2006/relationships/image" Target="../media/image3.png" /><Relationship Id="rId9" Type="http://schemas.openxmlformats.org/officeDocument/2006/relationships/image" Target="../media/image4.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5.png" /><Relationship Id="rId7" Type="http://schemas.openxmlformats.org/officeDocument/2006/relationships/tags" Target="../tags/tag3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image" Target="../media/image5.png" /><Relationship Id="rId7" Type="http://schemas.openxmlformats.org/officeDocument/2006/relationships/tags" Target="../tags/tag33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image" Target="../media/image5.png" /><Relationship Id="rId7" Type="http://schemas.openxmlformats.org/officeDocument/2006/relationships/tags" Target="../tags/tag33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image" Target="../media/image5.png" /><Relationship Id="rId7" Type="http://schemas.openxmlformats.org/officeDocument/2006/relationships/tags" Target="../tags/tag33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image" Target="../media/image5.png" /><Relationship Id="rId7" Type="http://schemas.openxmlformats.org/officeDocument/2006/relationships/tags" Target="../tags/tag34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image" Target="../media/image5.png" /><Relationship Id="rId7" Type="http://schemas.openxmlformats.org/officeDocument/2006/relationships/tags" Target="../tags/tag34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5.png" /><Relationship Id="rId7" Type="http://schemas.openxmlformats.org/officeDocument/2006/relationships/tags" Target="../tags/tag34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360130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中国教育公平程度实证研究  基于教育基尼系数的测算与分析</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研究问题和假设</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文献综述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经济的发展和社会的进步，教育公平程度成为衡量一个国家教育发展水平的重要标准。在中国，教育公平程度同样受到广泛。本研究旨在通过实证研究，运用教育基尼系数这一指标，分析中国教育公平程度，为相关政策制定者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文献综述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国内外学者的研究中，教育公平程度受到多种因素的影响，包括地区差异、城乡差异、家庭背景等。国内外的研究表明，教育公平程度的提高有助于减少社会不平等，提高人力资本水平，推动经济发展。然而，现有的研究主要集中在理论层面，缺乏对教育公平程度的定量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研究问题和假设</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研究问题和假设</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本研究以中国教育公平程度为研究对象，基于教育基尼系数的测算，提出以下问题：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1、中国教育公平程度现状如何？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2、影响中国教育公平程度的主要因素是什么？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1、教育基尼系数可以有效地衡量中国教育公平程度。</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2、地区差异、城乡差异和家庭背景等因素对教育公平程度有显著影响。</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研究方法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本研究采用定量的研究方法，通过收集相关的教育数据，运用教育基尼系数这一指标，对中国教育公平程度进行分析。同时，采用回归分析方法，探讨影响中国教育公平程度的主要因素。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样本和数据采集方式</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本研究采集了中国的教育数据，包括不同地区、不同城乡和不同家庭背景的教育情况。数据主要来源于国家统计局的官方数据以及部分学术研究机构的数据。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分析方法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本研究采用教育基尼系数这一指标来衡量中国教育的公平程度。教育基尼系数是根据基尼系数原理，通过计算教育机会的分布情况来衡量教育公平程度的指标。其计算公式为：Gini=1-∑(Xi/X)(Wi/W)。</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中，Xi表示第i个单位的教育机会，X表示所有单位的教育机会总和；Wi表示第i个单位的人口权重，W表示总人口权重。教育基尼系数的值介于0和1之间，值越小表示教育机会越公平，反之则表示教育机会越不公平。</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同时，为了探讨影响中国教育公平程度的主要因素，本研究采用回归分析方法，以教育基尼系数为因变量，以地区差异、城乡差异和家庭背景等因素为自变量，进行线性回归分析。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研究结果</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根据测算数据，我们发现中国的教育基尼系数在0.2左右，这表明中国的教育机会分布存在一定不公平现象。具体而言，东部地区的教育机会要高于中西部地区，城市地区的教育机会要高于农村地区，家庭背景较好的学生获得的教育机会要高于家庭背景较差的学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2、地区差异、城乡差异和家庭背景等因素对教育公平程度有显著影响。</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回归分析中，我们发现地区差异、城乡差异和家庭背景等因素对教育公平程度有显著影响。其中，东部地区的教育基尼系数高于中西部地区；城市地区的教育基尼系数高于农村地区；家庭背景较好的学生的教育基尼系数高于家庭背景较差的学生。此外，我们还发现不同年份的教育数据表现出相似的特征，进一步证实了教育基尼系数的稳定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https://d.book118.com/647136013026006035</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引言</vt:lpstr>
      <vt:lpstr>PowerPoint Presentation</vt:lpstr>
      <vt:lpstr>文献综述</vt:lpstr>
      <vt:lpstr>PowerPoint Presentation</vt:lpstr>
      <vt:lpstr>研究问题和假设</vt:lpstr>
      <vt:lpstr>PowerPoint Presentation</vt:lpstr>
      <vt:lpstr>PowerPoint Presentation</vt:lpstr>
      <vt:lpstr>PowerPoint Presentation</vt:lpstr>
      <vt:lpstr>PowerPoint Presentation</vt:lpstr>
      <vt:lpstr>2、地区差异、城乡差异和家庭背景等因素对教育公平程度有显著影响。</vt:lpstr>
      <vt:lpstr>2、地区差异、城乡差异和家庭背景等因素对教育公平程度有显著影响。</vt:lpstr>
      <vt:lpstr>2、地区差异、城乡差异和家庭背景等因素对教育公平程度有显著影响。</vt:lpstr>
      <vt:lpstr>2、地区差异、城乡差异和家庭背景等因素对教育公平程度有显著影响。</vt:lpstr>
      <vt:lpstr>2、地区差异、城乡差异和家庭背景等因素对教育公平程度有显著影响。</vt:lpstr>
      <vt:lpstr>2、地区差异、城乡差异和家庭背景等因素对教育公平程度有显著影响。</vt:lpstr>
      <vt:lpstr>2、地区差异、城乡差异和家庭背景等因素对教育公平程度有显著影响。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2024-09-09T11:47:19.322</cp:lastPrinted>
  <dcterms:created xsi:type="dcterms:W3CDTF">2024-09-09T03:47:19Z</dcterms:created>
  <dcterms:modified xsi:type="dcterms:W3CDTF">2024-09-09T03:47:26Z</dcterms:modified>
</cp:coreProperties>
</file>