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embeddedFontLst>
    <p:embeddedFont>
      <p:font typeface="QHAKCF+NADKAC+Arial-BoldMT"/>
      <p:regular r:id="rId15"/>
    </p:embeddedFont>
    <p:embeddedFont>
      <p:font typeface="ABPGOV+MS-UIGothic"/>
      <p:regular r:id="rId16"/>
    </p:embeddedFont>
    <p:embeddedFont>
      <p:font typeface="HEQLIK+BIDRMK+ArialMT"/>
      <p:regular r:id="rId17"/>
    </p:embeddedFont>
    <p:embeddedFont>
      <p:font typeface="NNPIUS+QFHGJQ+MicrosoftYaHei-Bold"/>
      <p:regular r:id="rId18"/>
    </p:embeddedFont>
    <p:embeddedFont>
      <p:font typeface="GKERQL+WBEHOW+MicrosoftYaHei"/>
      <p:regular r:id="rId19"/>
    </p:embeddedFont>
  </p:embeddedFontLst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font" Target="fonts/font1.fntdata" /><Relationship Id="rId16" Type="http://schemas.openxmlformats.org/officeDocument/2006/relationships/font" Target="fonts/font2.fntdata" /><Relationship Id="rId17" Type="http://schemas.openxmlformats.org/officeDocument/2006/relationships/font" Target="fonts/font3.fntdata" /><Relationship Id="rId18" Type="http://schemas.openxmlformats.org/officeDocument/2006/relationships/font" Target="fonts/font4.fntdata" /><Relationship Id="rId19" Type="http://schemas.openxmlformats.org/officeDocument/2006/relationships/font" Target="fonts/font5.fntdata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0116B3-2DFF-43C4-9AD4-F616DCD808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DC11D1-177E-4E0C-877E-232845B080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D5B005-BE4C-4623-A6C6-6B0AB29646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B25740B-3A68-4394-8BB5-8F0088556A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DB76C55-9664-4909-8A15-C80C424C00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B3B8CCC-3338-4784-98B2-DC71C75EEA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388F685-AF9F-4F05-BCB3-2D4F08768C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0BFC8B1-569B-4800-BB40-8CA3F15EE0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DC3698D-B310-4EF8-9AF1-8E5AA64F12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3179E6-31E9-4710-9E84-FA41DA6A1D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6F8F63-10B0-4230-94B0-BAC89147CC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47142155164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444625" y="1411490"/>
            <a:ext cx="5694939" cy="251703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7"/>
              </a:lnSpc>
              <a:spcBef>
                <a:spcPct val="0"/>
              </a:spcBef>
              <a:spcAft>
                <a:spcPct val="0"/>
              </a:spcAft>
            </a:pPr>
            <a:r>
              <a:rPr sz="4950">
                <a:solidFill>
                  <a:srgbClr val="5E5E5E"/>
                </a:solidFill>
                <a:latin typeface="QHAKCF+NADKAC+Arial-BoldMT"/>
                <a:cs typeface="QHAKCF+NADKAC+Arial-BoldMT"/>
              </a:rPr>
              <a:t>2021nccn</a:t>
            </a:r>
            <a:r>
              <a:rPr sz="4950">
                <a:solidFill>
                  <a:srgbClr val="5E5E5E"/>
                </a:solidFill>
                <a:latin typeface="ABPGOV+MS-UIGothic"/>
                <a:cs typeface="ABPGOV+MS-UIGothic"/>
              </a:rPr>
              <a:t>乳腺癌</a:t>
            </a:r>
          </a:p>
          <a:p>
            <a:pPr marL="0" marR="0">
              <a:lnSpc>
                <a:spcPts val="5157"/>
              </a:lnSpc>
              <a:spcBef>
                <a:spcPts val="1922"/>
              </a:spcBef>
              <a:spcAft>
                <a:spcPct val="0"/>
              </a:spcAft>
            </a:pPr>
            <a:r>
              <a:rPr sz="4950">
                <a:solidFill>
                  <a:srgbClr val="5E5E5E"/>
                </a:solidFill>
                <a:latin typeface="ABPGOV+MS-UIGothic"/>
                <a:cs typeface="ABPGOV+MS-UIGothic"/>
              </a:rPr>
              <a:t>南</a:t>
            </a:r>
            <a:r>
              <a:rPr sz="4950">
                <a:solidFill>
                  <a:srgbClr val="5E5E5E"/>
                </a:solidFill>
                <a:latin typeface="QHAKCF+NADKAC+Arial-BoldMT"/>
                <a:cs typeface="QHAKCF+NADKAC+Arial-BoldMT"/>
              </a:rPr>
              <a:t>v8</a:t>
            </a:r>
            <a:r>
              <a:rPr sz="4950">
                <a:solidFill>
                  <a:srgbClr val="5E5E5E"/>
                </a:solidFill>
                <a:latin typeface="ABPGOV+MS-UIGothic"/>
                <a:cs typeface="ABPGOV+MS-UIGothic"/>
              </a:rPr>
              <a:t>理件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311775" y="2702750"/>
            <a:ext cx="2795337" cy="134410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173D31"/>
                </a:solidFill>
                <a:latin typeface="HEQLIK+BIDRMK+ArialMT"/>
                <a:cs typeface="HEQLIK+BIDRMK+ArialMT"/>
              </a:rPr>
              <a:t>•</a:t>
            </a:r>
            <a:r>
              <a:rPr sz="2450" spc="128">
                <a:solidFill>
                  <a:srgbClr val="173D31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173D31"/>
                </a:solidFill>
                <a:latin typeface="ABPGOV+MS-UIGothic"/>
                <a:cs typeface="ABPGOV+MS-UIGothic"/>
              </a:rPr>
              <a:t>乳腺癌的断与估</a:t>
            </a:r>
          </a:p>
          <a:p>
            <a:pPr marL="0" marR="0">
              <a:lnSpc>
                <a:spcPts val="2552"/>
              </a:lnSpc>
              <a:spcBef>
                <a:spcPts val="1807"/>
              </a:spcBef>
              <a:spcAft>
                <a:spcPct val="0"/>
              </a:spcAft>
            </a:pPr>
            <a:r>
              <a:rPr sz="2450">
                <a:solidFill>
                  <a:srgbClr val="173D31"/>
                </a:solidFill>
                <a:latin typeface="HEQLIK+BIDRMK+ArialMT"/>
                <a:cs typeface="HEQLIK+BIDRMK+ArialMT"/>
              </a:rPr>
              <a:t>•</a:t>
            </a:r>
            <a:r>
              <a:rPr sz="2450" spc="128">
                <a:solidFill>
                  <a:srgbClr val="173D31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173D31"/>
                </a:solidFill>
                <a:latin typeface="ABPGOV+MS-UIGothic"/>
                <a:cs typeface="ABPGOV+MS-UIGothic"/>
              </a:rPr>
              <a:t>乳腺癌的治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311775" y="3821620"/>
            <a:ext cx="3738821" cy="13436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173D31"/>
                </a:solidFill>
                <a:latin typeface="HEQLIK+BIDRMK+ArialMT"/>
                <a:cs typeface="HEQLIK+BIDRMK+ArialMT"/>
              </a:rPr>
              <a:t>•</a:t>
            </a:r>
            <a:r>
              <a:rPr sz="2450" spc="128">
                <a:solidFill>
                  <a:srgbClr val="173D31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173D31"/>
                </a:solidFill>
                <a:latin typeface="ABPGOV+MS-UIGothic"/>
                <a:cs typeface="ABPGOV+MS-UIGothic"/>
              </a:rPr>
              <a:t>乳腺癌患者的理与康复</a:t>
            </a:r>
          </a:p>
          <a:p>
            <a:pPr marL="0" marR="0">
              <a:lnSpc>
                <a:spcPts val="2552"/>
              </a:lnSpc>
              <a:spcBef>
                <a:spcPts val="1807"/>
              </a:spcBef>
              <a:spcAft>
                <a:spcPct val="0"/>
              </a:spcAft>
            </a:pPr>
            <a:r>
              <a:rPr sz="2450">
                <a:solidFill>
                  <a:srgbClr val="173D31"/>
                </a:solidFill>
                <a:latin typeface="HEQLIK+BIDRMK+ArialMT"/>
                <a:cs typeface="HEQLIK+BIDRMK+ArialMT"/>
              </a:rPr>
              <a:t>•</a:t>
            </a:r>
            <a:r>
              <a:rPr sz="2450" spc="128">
                <a:solidFill>
                  <a:srgbClr val="173D31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173D31"/>
                </a:solidFill>
                <a:latin typeface="ABPGOV+MS-UIGothic"/>
                <a:cs typeface="ABPGOV+MS-UIGothic"/>
              </a:rPr>
              <a:t>乳腺癌的防与控制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4667250" y="2434046"/>
            <a:ext cx="4086225" cy="312827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835659" marR="0">
              <a:lnSpc>
                <a:spcPts val="8752"/>
              </a:lnSpc>
              <a:spcBef>
                <a:spcPct val="0"/>
              </a:spcBef>
              <a:spcAft>
                <a:spcPct val="0"/>
              </a:spcAft>
            </a:pPr>
            <a:r>
              <a:rPr sz="8400">
                <a:solidFill>
                  <a:srgbClr val="5E5E5E"/>
                </a:solidFill>
                <a:latin typeface="QHAKCF+NADKAC+Arial-BoldMT"/>
                <a:cs typeface="QHAKCF+NADKAC+Arial-BoldMT"/>
              </a:rPr>
              <a:t>01</a:t>
            </a:r>
          </a:p>
          <a:p>
            <a:pPr marL="0" marR="0">
              <a:lnSpc>
                <a:spcPts val="4500"/>
              </a:lnSpc>
              <a:spcBef>
                <a:spcPts val="2736"/>
              </a:spcBef>
              <a:spcAft>
                <a:spcPct val="0"/>
              </a:spcAft>
            </a:pPr>
            <a:r>
              <a:rPr sz="4500">
                <a:solidFill>
                  <a:srgbClr val="5E5E5E"/>
                </a:solidFill>
                <a:latin typeface="ABPGOV+MS-UIGothic"/>
                <a:cs typeface="ABPGOV+MS-UIGothic"/>
              </a:rPr>
              <a:t>乳腺癌概述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689E5F"/>
                </a:solidFill>
                <a:latin typeface="ABPGOV+MS-UIGothic"/>
                <a:cs typeface="ABPGOV+MS-UIGothic"/>
              </a:rPr>
              <a:t>定</a:t>
            </a:r>
            <a:r>
              <a:rPr sz="3000">
                <a:solidFill>
                  <a:srgbClr val="689E5F"/>
                </a:solidFill>
                <a:latin typeface="SimSun"/>
                <a:cs typeface="SimSun"/>
              </a:rPr>
              <a:t>义</a:t>
            </a:r>
            <a:r>
              <a:rPr sz="3000">
                <a:solidFill>
                  <a:srgbClr val="689E5F"/>
                </a:solidFill>
                <a:latin typeface="ABPGOV+MS-UIGothic"/>
                <a:cs typeface="ABPGOV+MS-UIGothic"/>
              </a:rPr>
              <a:t>与分</a:t>
            </a:r>
            <a:r>
              <a:rPr sz="3000">
                <a:solidFill>
                  <a:srgbClr val="689E5F"/>
                </a:solidFill>
                <a:latin typeface="SimSun"/>
                <a:cs typeface="SimSun"/>
              </a:rPr>
              <a:t>类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744075" y="2004055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689E5F"/>
                </a:solidFill>
                <a:latin typeface="ABPGOV+MS-UIGothic"/>
                <a:cs typeface="ABPGOV+MS-UIGothic"/>
              </a:rPr>
              <a:t>定</a:t>
            </a:r>
            <a:r>
              <a:rPr sz="1550">
                <a:solidFill>
                  <a:srgbClr val="689E5F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497569" y="2558268"/>
            <a:ext cx="2760345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282828"/>
                </a:solidFill>
                <a:latin typeface="ABPGOV+MS-UIGothic"/>
                <a:cs typeface="ABPGOV+MS-UIGothic"/>
              </a:rPr>
              <a:t>乳腺癌是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282828"/>
                </a:solidFill>
                <a:latin typeface="ABPGOV+MS-UIGothic"/>
                <a:cs typeface="ABPGOV+MS-UIGothic"/>
              </a:rPr>
              <a:t>生在乳腺上皮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组织</a:t>
            </a:r>
            <a:r>
              <a:rPr sz="1350">
                <a:solidFill>
                  <a:srgbClr val="282828"/>
                </a:solidFill>
                <a:latin typeface="ABPGOV+MS-UIGothic"/>
                <a:cs typeface="ABPGOV+MS-UIGothic"/>
              </a:rPr>
              <a:t>的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恶</a:t>
            </a:r>
            <a:r>
              <a:rPr sz="1350">
                <a:solidFill>
                  <a:srgbClr val="282828"/>
                </a:solidFill>
                <a:latin typeface="ABPGOV+MS-UIGothic"/>
                <a:cs typeface="ABPGOV+MS-UIGothic"/>
              </a:rPr>
              <a:t>性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肿</a:t>
            </a:r>
            <a:r>
              <a:rPr sz="1350">
                <a:solidFill>
                  <a:srgbClr val="282828"/>
                </a:solidFill>
                <a:latin typeface="ABPGOV+MS-UIGothic"/>
                <a:cs typeface="ABPGOV+MS-UIGothic"/>
              </a:rPr>
              <a:t>瘤，是女性最常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见</a:t>
            </a:r>
            <a:r>
              <a:rPr sz="1350">
                <a:solidFill>
                  <a:srgbClr val="282828"/>
                </a:solidFill>
                <a:latin typeface="ABPGOV+MS-UIGothic"/>
                <a:cs typeface="ABPGOV+MS-UIGothic"/>
              </a:rPr>
              <a:t>的癌症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282828"/>
                </a:solidFill>
                <a:latin typeface="ABPGOV+MS-UIGothic"/>
                <a:cs typeface="ABPGOV+MS-UIGothic"/>
              </a:rPr>
              <a:t>之一。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744075" y="4147815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689E5F"/>
                </a:solidFill>
                <a:latin typeface="ABPGOV+MS-UIGothic"/>
                <a:cs typeface="ABPGOV+MS-UIGothic"/>
              </a:rPr>
              <a:t>分</a:t>
            </a:r>
            <a:r>
              <a:rPr sz="1550">
                <a:solidFill>
                  <a:srgbClr val="689E5F"/>
                </a:solidFill>
                <a:latin typeface="SimSun"/>
                <a:cs typeface="SimSun"/>
              </a:rPr>
              <a:t>类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497569" y="4661388"/>
            <a:ext cx="2694109" cy="10458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282828"/>
                </a:solidFill>
                <a:latin typeface="ABPGOV+MS-UIGothic"/>
                <a:cs typeface="ABPGOV+MS-UIGothic"/>
              </a:rPr>
              <a:t>根据病理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类</a:t>
            </a:r>
            <a:r>
              <a:rPr sz="1350">
                <a:solidFill>
                  <a:srgbClr val="282828"/>
                </a:solidFill>
                <a:latin typeface="ABPGOV+MS-UIGothic"/>
                <a:cs typeface="ABPGOV+MS-UIGothic"/>
              </a:rPr>
              <a:t>型，乳腺癌可分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282828"/>
                </a:solidFill>
                <a:latin typeface="ABPGOV+MS-UIGothic"/>
                <a:cs typeface="ABPGOV+MS-UIGothic"/>
              </a:rPr>
              <a:t>浸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润</a:t>
            </a:r>
            <a:r>
              <a:rPr sz="1350">
                <a:solidFill>
                  <a:srgbClr val="282828"/>
                </a:solidFill>
                <a:latin typeface="ABPGOV+MS-UIGothic"/>
                <a:cs typeface="ABPGOV+MS-UIGothic"/>
              </a:rPr>
              <a:t>性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导</a:t>
            </a:r>
            <a:r>
              <a:rPr sz="1350">
                <a:solidFill>
                  <a:srgbClr val="282828"/>
                </a:solidFill>
                <a:latin typeface="ABPGOV+MS-UIGothic"/>
                <a:cs typeface="ABPGOV+MS-UIGothic"/>
              </a:rPr>
              <a:t>管癌、浸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润</a:t>
            </a:r>
            <a:r>
              <a:rPr sz="1350">
                <a:solidFill>
                  <a:srgbClr val="282828"/>
                </a:solidFill>
                <a:latin typeface="ABPGOV+MS-UIGothic"/>
                <a:cs typeface="ABPGOV+MS-UIGothic"/>
              </a:rPr>
              <a:t>性小叶癌、髓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样</a:t>
            </a:r>
            <a:r>
              <a:rPr sz="1350">
                <a:solidFill>
                  <a:srgbClr val="282828"/>
                </a:solidFill>
                <a:latin typeface="ABPGOV+MS-UIGothic"/>
                <a:cs typeface="ABPGOV+MS-UIGothic"/>
              </a:rPr>
              <a:t>癌等。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689E5F"/>
                </a:solidFill>
                <a:latin typeface="ABPGOV+MS-UIGothic"/>
                <a:cs typeface="ABPGOV+MS-UIGothic"/>
              </a:rPr>
              <a:t>乳腺癌的流行病学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NNPIUS+QFHGJQ+MicrosoftYaHei-Bold"/>
                <a:cs typeface="NNPIUS+QFHGJQ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NNPIUS+QFHGJQ+MicrosoftYaHei-Bold"/>
                <a:cs typeface="NNPIUS+QFHGJQ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NNPIUS+QFHGJQ+MicrosoftYaHei-Bold"/>
                <a:cs typeface="NNPIUS+QFHGJQ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11493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689E5F"/>
                </a:solidFill>
                <a:latin typeface="SimSun"/>
                <a:cs typeface="SimSun"/>
              </a:rPr>
              <a:t>发</a:t>
            </a:r>
            <a:r>
              <a:rPr sz="2000" spc="25">
                <a:solidFill>
                  <a:srgbClr val="689E5F"/>
                </a:solidFill>
                <a:latin typeface="ABPGOV+MS-UIGothic"/>
                <a:cs typeface="ABPGOV+MS-UIGothic"/>
              </a:rPr>
              <a:t>病率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689E5F"/>
                </a:solidFill>
                <a:latin typeface="ABPGOV+MS-UIGothic"/>
                <a:cs typeface="ABPGOV+MS-UIGothic"/>
              </a:rPr>
              <a:t>地域差异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689E5F"/>
                </a:solidFill>
                <a:latin typeface="ABPGOV+MS-UIGothic"/>
                <a:cs typeface="ABPGOV+MS-UIGothic"/>
              </a:rPr>
              <a:t>年</a:t>
            </a:r>
            <a:r>
              <a:rPr sz="2000" spc="25">
                <a:solidFill>
                  <a:srgbClr val="689E5F"/>
                </a:solidFill>
                <a:latin typeface="SimSun"/>
                <a:cs typeface="SimSun"/>
              </a:rPr>
              <a:t>龄</a:t>
            </a:r>
            <a:r>
              <a:rPr sz="2000" spc="25">
                <a:solidFill>
                  <a:srgbClr val="689E5F"/>
                </a:solidFill>
                <a:latin typeface="ABPGOV+MS-UIGothic"/>
                <a:cs typeface="ABPGOV+MS-UIGothic"/>
              </a:rPr>
              <a:t>分布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1104264" y="4746997"/>
            <a:ext cx="2409825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282828"/>
                </a:solidFill>
                <a:latin typeface="ABPGOV+MS-UIGothic"/>
                <a:cs typeface="ABPGOV+MS-UIGothic"/>
              </a:rPr>
              <a:t>乳腺癌是全球女性最常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见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282828"/>
                </a:solidFill>
                <a:latin typeface="ABPGOV+MS-UIGothic"/>
                <a:cs typeface="ABPGOV+MS-UIGothic"/>
              </a:rPr>
              <a:t>的癌症，每年新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282828"/>
                </a:solidFill>
                <a:latin typeface="ABPGOV+MS-UIGothic"/>
                <a:cs typeface="ABPGOV+MS-UIGothic"/>
              </a:rPr>
              <a:t>病例数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282828"/>
                </a:solidFill>
                <a:latin typeface="ABPGOV+MS-UIGothic"/>
                <a:cs typeface="ABPGOV+MS-UIGothic"/>
              </a:rPr>
              <a:t>持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续</a:t>
            </a:r>
            <a:r>
              <a:rPr sz="1500">
                <a:solidFill>
                  <a:srgbClr val="282828"/>
                </a:solidFill>
                <a:latin typeface="ABPGOV+MS-UIGothic"/>
                <a:cs typeface="ABPGOV+MS-UIGothic"/>
              </a:rPr>
              <a:t>增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长</a:t>
            </a:r>
            <a:r>
              <a:rPr sz="1500">
                <a:solidFill>
                  <a:srgbClr val="282828"/>
                </a:solidFill>
                <a:latin typeface="ABPGOV+MS-UIGothic"/>
                <a:cs typeface="ABPGOV+MS-UIGothic"/>
              </a:rPr>
              <a:t>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4785359" y="4746997"/>
            <a:ext cx="2409825" cy="11353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282828"/>
                </a:solidFill>
                <a:latin typeface="ABPGOV+MS-UIGothic"/>
                <a:cs typeface="ABPGOV+MS-UIGothic"/>
              </a:rPr>
              <a:t>不同国家和地区，乳腺癌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282828"/>
                </a:solidFill>
                <a:latin typeface="ABPGOV+MS-UIGothic"/>
                <a:cs typeface="ABPGOV+MS-UIGothic"/>
              </a:rPr>
              <a:t>的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282828"/>
                </a:solidFill>
                <a:latin typeface="ABPGOV+MS-UIGothic"/>
                <a:cs typeface="ABPGOV+MS-UIGothic"/>
              </a:rPr>
              <a:t>病率存在差异，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282828"/>
                </a:solidFill>
                <a:latin typeface="ABPGOV+MS-UIGothic"/>
                <a:cs typeface="ABPGOV+MS-UIGothic"/>
              </a:rPr>
              <a:t>达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282828"/>
                </a:solidFill>
                <a:latin typeface="ABPGOV+MS-UIGothic"/>
                <a:cs typeface="ABPGOV+MS-UIGothic"/>
              </a:rPr>
              <a:t>国家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282828"/>
                </a:solidFill>
                <a:latin typeface="ABPGOV+MS-UIGothic"/>
                <a:cs typeface="ABPGOV+MS-UIGothic"/>
              </a:rPr>
              <a:t>病率高于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282828"/>
                </a:solidFill>
                <a:latin typeface="ABPGOV+MS-UIGothic"/>
                <a:cs typeface="ABPGOV+MS-UIGothic"/>
              </a:rPr>
              <a:t>展中国</a:t>
            </a:r>
          </a:p>
          <a:p>
            <a:pPr marL="0" marR="0">
              <a:lnSpc>
                <a:spcPts val="1500"/>
              </a:lnSpc>
              <a:spcBef>
                <a:spcPts val="229"/>
              </a:spcBef>
              <a:spcAft>
                <a:spcPct val="0"/>
              </a:spcAft>
            </a:pPr>
            <a:r>
              <a:rPr sz="1500">
                <a:solidFill>
                  <a:srgbClr val="282828"/>
                </a:solidFill>
                <a:latin typeface="ABPGOV+MS-UIGothic"/>
                <a:cs typeface="ABPGOV+MS-UIGothic"/>
              </a:rPr>
              <a:t>家。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8487409" y="4746997"/>
            <a:ext cx="2555304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282828"/>
                </a:solidFill>
                <a:latin typeface="ABPGOV+MS-UIGothic"/>
                <a:cs typeface="ABPGOV+MS-UIGothic"/>
              </a:rPr>
              <a:t>乳腺癌多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282828"/>
                </a:solidFill>
                <a:latin typeface="ABPGOV+MS-UIGothic"/>
                <a:cs typeface="ABPGOV+MS-UIGothic"/>
              </a:rPr>
              <a:t>于中老年女性，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282828"/>
                </a:solidFill>
                <a:latin typeface="ABPGOV+MS-UIGothic"/>
                <a:cs typeface="ABPGOV+MS-UIGothic"/>
              </a:rPr>
              <a:t>但近年来年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轻</a:t>
            </a:r>
            <a:r>
              <a:rPr sz="1500">
                <a:solidFill>
                  <a:srgbClr val="282828"/>
                </a:solidFill>
                <a:latin typeface="ABPGOV+MS-UIGothic"/>
                <a:cs typeface="ABPGOV+MS-UIGothic"/>
              </a:rPr>
              <a:t>女性患者比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282828"/>
                </a:solidFill>
                <a:latin typeface="ABPGOV+MS-UIGothic"/>
                <a:cs typeface="ABPGOV+MS-UIGothic"/>
              </a:rPr>
              <a:t>例有所上升。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8196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689E5F"/>
                </a:solidFill>
                <a:latin typeface="ABPGOV+MS-UIGothic"/>
                <a:cs typeface="ABPGOV+MS-UIGothic"/>
              </a:rPr>
              <a:t>乳腺癌的病因与</a:t>
            </a:r>
            <a:r>
              <a:rPr sz="3000">
                <a:solidFill>
                  <a:srgbClr val="689E5F"/>
                </a:solidFill>
                <a:latin typeface="SimSun"/>
                <a:cs typeface="SimSun"/>
              </a:rPr>
              <a:t>风险</a:t>
            </a:r>
            <a:r>
              <a:rPr sz="3000">
                <a:solidFill>
                  <a:srgbClr val="689E5F"/>
                </a:solidFill>
                <a:latin typeface="ABPGOV+MS-UIGothic"/>
                <a:cs typeface="ABPGOV+MS-UIGothic"/>
              </a:rPr>
              <a:t>因素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25244" y="3720369"/>
            <a:ext cx="140665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FFF"/>
                </a:solidFill>
                <a:latin typeface="SimSun"/>
                <a:cs typeface="SimSun"/>
              </a:rPr>
              <a:t>遗传</a:t>
            </a:r>
            <a:r>
              <a:rPr sz="2000" spc="25">
                <a:solidFill>
                  <a:srgbClr val="FFFFFF"/>
                </a:solidFill>
                <a:latin typeface="ABPGOV+MS-UIGothic"/>
                <a:cs typeface="ABPGOV+MS-UIGothic"/>
              </a:rPr>
              <a:t>因素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248150" y="372036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FFF"/>
                </a:solidFill>
                <a:latin typeface="ABPGOV+MS-UIGothic"/>
                <a:cs typeface="ABPGOV+MS-UIGothic"/>
              </a:rPr>
              <a:t>激素水平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795769" y="372036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FFF"/>
                </a:solidFill>
                <a:latin typeface="ABPGOV+MS-UIGothic"/>
                <a:cs typeface="ABPGOV+MS-UIGothic"/>
              </a:rPr>
              <a:t>不良生活</a:t>
            </a:r>
            <a:r>
              <a:rPr sz="2000" spc="25">
                <a:solidFill>
                  <a:srgbClr val="FFFFFF"/>
                </a:solidFill>
                <a:latin typeface="SimSun"/>
                <a:cs typeface="SimSun"/>
              </a:rPr>
              <a:t>习惯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885044" y="372036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FFF"/>
                </a:solidFill>
                <a:latin typeface="SimSun"/>
                <a:cs typeface="SimSun"/>
              </a:rPr>
              <a:t>辐</a:t>
            </a:r>
            <a:r>
              <a:rPr sz="2000" spc="25">
                <a:solidFill>
                  <a:srgbClr val="FFFFFF"/>
                </a:solidFill>
                <a:latin typeface="ABPGOV+MS-UIGothic"/>
                <a:cs typeface="ABPGOV+MS-UIGothic"/>
              </a:rPr>
              <a:t>射暴露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767080" y="4839708"/>
            <a:ext cx="2391655" cy="117414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19379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ABPGOV+MS-UIGothic"/>
                <a:cs typeface="ABPGOV+MS-UIGothic"/>
              </a:rPr>
              <a:t>家族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遗传</a:t>
            </a:r>
            <a:r>
              <a:rPr sz="1500">
                <a:solidFill>
                  <a:srgbClr val="FFFDFD"/>
                </a:solidFill>
                <a:latin typeface="ABPGOV+MS-UIGothic"/>
                <a:cs typeface="ABPGOV+MS-UIGothic"/>
              </a:rPr>
              <a:t>是乳腺癌的重</a:t>
            </a:r>
          </a:p>
          <a:p>
            <a:pPr marL="119379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ABPGOV+MS-UIGothic"/>
                <a:cs typeface="ABPGOV+MS-UIGothic"/>
              </a:rPr>
              <a:t>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风险</a:t>
            </a:r>
            <a:r>
              <a:rPr sz="1500">
                <a:solidFill>
                  <a:srgbClr val="FFFDFD"/>
                </a:solidFill>
                <a:latin typeface="ABPGOV+MS-UIGothic"/>
                <a:cs typeface="ABPGOV+MS-UIGothic"/>
              </a:rPr>
              <a:t>因素，部分患者</a:t>
            </a:r>
          </a:p>
          <a:p>
            <a:pPr marL="0" marR="0">
              <a:lnSpc>
                <a:spcPts val="1562"/>
              </a:lnSpc>
              <a:spcBef>
                <a:spcPts val="1137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ABPGOV+MS-UIGothic"/>
                <a:cs typeface="ABPGOV+MS-UIGothic"/>
              </a:rPr>
              <a:t>存在</a:t>
            </a:r>
            <a:r>
              <a:rPr sz="1500">
                <a:solidFill>
                  <a:srgbClr val="FFFDFD"/>
                </a:solidFill>
                <a:latin typeface="GKERQL+WBEHOW+MicrosoftYaHei"/>
                <a:cs typeface="GKERQL+WBEHOW+MicrosoftYaHei"/>
              </a:rPr>
              <a:t>BRCA1/2</a:t>
            </a:r>
            <a:r>
              <a:rPr sz="1500">
                <a:solidFill>
                  <a:srgbClr val="FFFDFD"/>
                </a:solidFill>
                <a:latin typeface="ABPGOV+MS-UIGothic"/>
                <a:cs typeface="ABPGOV+MS-UIGothic"/>
              </a:rPr>
              <a:t>基因突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变</a:t>
            </a:r>
            <a:r>
              <a:rPr sz="1500">
                <a:solidFill>
                  <a:srgbClr val="FFFDFD"/>
                </a:solidFill>
                <a:latin typeface="ABPGOV+MS-UIGothic"/>
                <a:cs typeface="ABPGOV+MS-UIGothic"/>
              </a:rPr>
              <a:t>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6597015" y="4839708"/>
            <a:ext cx="2190750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长</a:t>
            </a:r>
            <a:r>
              <a:rPr sz="1500">
                <a:solidFill>
                  <a:srgbClr val="FFFDFD"/>
                </a:solidFill>
                <a:latin typeface="ABPGOV+MS-UIGothic"/>
                <a:cs typeface="ABPGOV+MS-UIGothic"/>
              </a:rPr>
              <a:t>期熬夜、缺乏运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FFFDFD"/>
                </a:solidFill>
                <a:latin typeface="ABPGOV+MS-UIGothic"/>
                <a:cs typeface="ABPGOV+MS-UIGothic"/>
              </a:rPr>
              <a:t>、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ABPGOV+MS-UIGothic"/>
                <a:cs typeface="ABPGOV+MS-UIGothic"/>
              </a:rPr>
              <a:t>不良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饮</a:t>
            </a:r>
            <a:r>
              <a:rPr sz="1500">
                <a:solidFill>
                  <a:srgbClr val="FFFDFD"/>
                </a:solidFill>
                <a:latin typeface="ABPGOV+MS-UIGothic"/>
                <a:cs typeface="ABPGOV+MS-UIGothic"/>
              </a:rPr>
              <a:t>食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习惯</a:t>
            </a:r>
            <a:r>
              <a:rPr sz="1500">
                <a:solidFill>
                  <a:srgbClr val="FFFDFD"/>
                </a:solidFill>
                <a:latin typeface="ABPGOV+MS-UIGothic"/>
                <a:cs typeface="ABPGOV+MS-UIGothic"/>
              </a:rPr>
              <a:t>等都可能</a:t>
            </a:r>
          </a:p>
          <a:p>
            <a:pPr marL="9525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ABPGOV+MS-UIGothic"/>
                <a:cs typeface="ABPGOV+MS-UIGothic"/>
              </a:rPr>
              <a:t>增加乳腺癌的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风险</a:t>
            </a:r>
            <a:r>
              <a:rPr sz="1500">
                <a:solidFill>
                  <a:srgbClr val="FFFDFD"/>
                </a:solidFill>
                <a:latin typeface="ABPGOV+MS-UIGothic"/>
                <a:cs typeface="ABPGOV+MS-UIGothic"/>
              </a:rPr>
              <a:t>。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9448165" y="4839708"/>
            <a:ext cx="2190750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长</a:t>
            </a:r>
            <a:r>
              <a:rPr sz="1500">
                <a:solidFill>
                  <a:srgbClr val="FFFDFD"/>
                </a:solidFill>
                <a:latin typeface="ABPGOV+MS-UIGothic"/>
                <a:cs typeface="ABPGOV+MS-UIGothic"/>
              </a:rPr>
              <a:t>期接受胸部放射治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疗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ABPGOV+MS-UIGothic"/>
                <a:cs typeface="ABPGOV+MS-UIGothic"/>
              </a:rPr>
              <a:t>的患者乳腺癌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FFFDFD"/>
                </a:solidFill>
                <a:latin typeface="ABPGOV+MS-UIGothic"/>
                <a:cs typeface="ABPGOV+MS-UIGothic"/>
              </a:rPr>
              <a:t>病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风险</a:t>
            </a:r>
          </a:p>
          <a:p>
            <a:pPr marL="66675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ABPGOV+MS-UIGothic"/>
                <a:cs typeface="ABPGOV+MS-UIGothic"/>
              </a:rPr>
              <a:t>增加。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3758565" y="5011158"/>
            <a:ext cx="2190750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ABPGOV+MS-UIGothic"/>
                <a:cs typeface="ABPGOV+MS-UIGothic"/>
              </a:rPr>
              <a:t>高水平的雌激素和泌乳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3568065" y="5354058"/>
            <a:ext cx="2555304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ABPGOV+MS-UIGothic"/>
                <a:cs typeface="ABPGOV+MS-UIGothic"/>
              </a:rPr>
              <a:t>素与乳腺癌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FFFDFD"/>
                </a:solidFill>
                <a:latin typeface="ABPGOV+MS-UIGothic"/>
                <a:cs typeface="ABPGOV+MS-UIGothic"/>
              </a:rPr>
              <a:t>病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风险</a:t>
            </a:r>
            <a:r>
              <a:rPr sz="1500">
                <a:solidFill>
                  <a:srgbClr val="FFFDFD"/>
                </a:solidFill>
                <a:latin typeface="ABPGOV+MS-UIGothic"/>
                <a:cs typeface="ABPGOV+MS-UIGothic"/>
              </a:rPr>
              <a:t>相关。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3465829" y="2434046"/>
            <a:ext cx="5229225" cy="312827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2037079" marR="0">
              <a:lnSpc>
                <a:spcPts val="8752"/>
              </a:lnSpc>
              <a:spcBef>
                <a:spcPct val="0"/>
              </a:spcBef>
              <a:spcAft>
                <a:spcPct val="0"/>
              </a:spcAft>
            </a:pPr>
            <a:r>
              <a:rPr sz="8400">
                <a:solidFill>
                  <a:srgbClr val="5E5E5E"/>
                </a:solidFill>
                <a:latin typeface="QHAKCF+NADKAC+Arial-BoldMT"/>
                <a:cs typeface="QHAKCF+NADKAC+Arial-BoldMT"/>
              </a:rPr>
              <a:t>02</a:t>
            </a:r>
          </a:p>
          <a:p>
            <a:pPr marL="0" marR="0">
              <a:lnSpc>
                <a:spcPts val="4500"/>
              </a:lnSpc>
              <a:spcBef>
                <a:spcPts val="2736"/>
              </a:spcBef>
              <a:spcAft>
                <a:spcPct val="0"/>
              </a:spcAft>
            </a:pPr>
            <a:r>
              <a:rPr sz="4500">
                <a:solidFill>
                  <a:srgbClr val="5E5E5E"/>
                </a:solidFill>
                <a:latin typeface="ABPGOV+MS-UIGothic"/>
                <a:cs typeface="ABPGOV+MS-UIGothic"/>
              </a:rPr>
              <a:t>乳腺癌的断与估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689E5F"/>
                </a:solidFill>
                <a:latin typeface="ABPGOV+MS-UIGothic"/>
                <a:cs typeface="ABPGOV+MS-UIGothic"/>
              </a:rPr>
              <a:t>乳腺癌的症状与体征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857375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GKERQL+WBEHOW+MicrosoftYaHei"/>
                <a:cs typeface="GKERQL+WBEHOW+MicrosoftYaHei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53517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GKERQL+WBEHOW+MicrosoftYaHei"/>
                <a:cs typeface="GKERQL+WBEHOW+MicrosoftYaHei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21360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GKERQL+WBEHOW+MicrosoftYaHei"/>
                <a:cs typeface="GKERQL+WBEHOW+MicrosoftYaHei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89203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GKERQL+WBEHOW+MicrosoftYaHei"/>
                <a:cs typeface="GKERQL+WBEHOW+MicrosoftYaHei"/>
              </a:rPr>
              <a:t>04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676400" y="4788530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689E5F"/>
                </a:solidFill>
                <a:latin typeface="ABPGOV+MS-UIGothic"/>
                <a:cs typeface="ABPGOV+MS-UIGothic"/>
              </a:rPr>
              <a:t>乳腺</a:t>
            </a:r>
            <a:r>
              <a:rPr sz="1550" spc="25">
                <a:solidFill>
                  <a:srgbClr val="689E5F"/>
                </a:solidFill>
                <a:latin typeface="SimSun"/>
                <a:cs typeface="SimSun"/>
              </a:rPr>
              <a:t>肿块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183379" y="4788530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689E5F"/>
                </a:solidFill>
                <a:latin typeface="ABPGOV+MS-UIGothic"/>
                <a:cs typeface="ABPGOV+MS-UIGothic"/>
              </a:rPr>
              <a:t>乳房皮肤改</a:t>
            </a:r>
            <a:r>
              <a:rPr sz="1550">
                <a:solidFill>
                  <a:srgbClr val="689E5F"/>
                </a:solidFill>
                <a:latin typeface="SimSun"/>
                <a:cs typeface="SimSun"/>
              </a:rPr>
              <a:t>变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7028180" y="4788530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689E5F"/>
                </a:solidFill>
                <a:latin typeface="ABPGOV+MS-UIGothic"/>
                <a:cs typeface="ABPGOV+MS-UIGothic"/>
              </a:rPr>
              <a:t>乳</a:t>
            </a:r>
            <a:r>
              <a:rPr sz="1550" spc="25">
                <a:solidFill>
                  <a:srgbClr val="689E5F"/>
                </a:solidFill>
                <a:latin typeface="SimSun"/>
                <a:cs typeface="SimSun"/>
              </a:rPr>
              <a:t>头</a:t>
            </a:r>
            <a:r>
              <a:rPr sz="1550" spc="25">
                <a:solidFill>
                  <a:srgbClr val="689E5F"/>
                </a:solidFill>
                <a:latin typeface="ABPGOV+MS-UIGothic"/>
                <a:cs typeface="ABPGOV+MS-UIGothic"/>
              </a:rPr>
              <a:t>溢液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9434830" y="4788530"/>
            <a:ext cx="16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689E5F"/>
                </a:solidFill>
                <a:latin typeface="ABPGOV+MS-UIGothic"/>
                <a:cs typeface="ABPGOV+MS-UIGothic"/>
              </a:rPr>
              <a:t>腋</a:t>
            </a:r>
            <a:r>
              <a:rPr sz="1550" spc="25">
                <a:solidFill>
                  <a:srgbClr val="689E5F"/>
                </a:solidFill>
                <a:latin typeface="SimSun"/>
                <a:cs typeface="SimSun"/>
              </a:rPr>
              <a:t>窝</a:t>
            </a:r>
            <a:r>
              <a:rPr sz="1550" spc="25">
                <a:solidFill>
                  <a:srgbClr val="689E5F"/>
                </a:solidFill>
                <a:latin typeface="ABPGOV+MS-UIGothic"/>
                <a:cs typeface="ABPGOV+MS-UIGothic"/>
              </a:rPr>
              <a:t>淋巴</a:t>
            </a:r>
            <a:r>
              <a:rPr sz="1550" spc="25">
                <a:solidFill>
                  <a:srgbClr val="689E5F"/>
                </a:solidFill>
                <a:latin typeface="SimSun"/>
                <a:cs typeface="SimSun"/>
              </a:rPr>
              <a:t>结肿</a:t>
            </a:r>
            <a:r>
              <a:rPr sz="1550">
                <a:solidFill>
                  <a:srgbClr val="689E5F"/>
                </a:solidFill>
                <a:latin typeface="ABPGOV+MS-UIGothic"/>
                <a:cs typeface="ABPGOV+MS-UIGothic"/>
              </a:rPr>
              <a:t>大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925194" y="5274162"/>
            <a:ext cx="2627873" cy="10039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282828"/>
                </a:solidFill>
                <a:latin typeface="ABPGOV+MS-UIGothic"/>
                <a:cs typeface="ABPGOV+MS-UIGothic"/>
              </a:rPr>
              <a:t>乳腺内出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现</a:t>
            </a:r>
            <a:r>
              <a:rPr sz="1350">
                <a:solidFill>
                  <a:srgbClr val="282828"/>
                </a:solidFill>
                <a:latin typeface="ABPGOV+MS-UIGothic"/>
                <a:cs typeface="ABPGOV+MS-UIGothic"/>
              </a:rPr>
              <a:t>无痛性、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282828"/>
                </a:solidFill>
                <a:latin typeface="ABPGOV+MS-UIGothic"/>
                <a:cs typeface="ABPGOV+MS-UIGothic"/>
              </a:rPr>
              <a:t>地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较</a:t>
            </a:r>
            <a:r>
              <a:rPr sz="1350">
                <a:solidFill>
                  <a:srgbClr val="282828"/>
                </a:solidFill>
                <a:latin typeface="ABPGOV+MS-UIGothic"/>
                <a:cs typeface="ABPGOV+MS-UIGothic"/>
              </a:rPr>
              <a:t>硬、</a:t>
            </a:r>
          </a:p>
          <a:p>
            <a:pPr marL="85725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边</a:t>
            </a:r>
            <a:r>
              <a:rPr sz="1350">
                <a:solidFill>
                  <a:srgbClr val="282828"/>
                </a:solidFill>
                <a:latin typeface="ABPGOV+MS-UIGothic"/>
                <a:cs typeface="ABPGOV+MS-UIGothic"/>
              </a:rPr>
              <a:t>界不清的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肿块</a:t>
            </a:r>
            <a:r>
              <a:rPr sz="1350">
                <a:solidFill>
                  <a:srgbClr val="282828"/>
                </a:solidFill>
                <a:latin typeface="ABPGOV+MS-UIGothic"/>
                <a:cs typeface="ABPGOV+MS-UIGothic"/>
              </a:rPr>
              <a:t>，是乳腺癌最</a:t>
            </a:r>
          </a:p>
          <a:p>
            <a:pPr marL="685800" marR="0">
              <a:lnSpc>
                <a:spcPts val="1350"/>
              </a:lnSpc>
              <a:spcBef>
                <a:spcPts val="915"/>
              </a:spcBef>
              <a:spcAft>
                <a:spcPct val="0"/>
              </a:spcAft>
            </a:pPr>
            <a:r>
              <a:rPr sz="1350">
                <a:solidFill>
                  <a:srgbClr val="282828"/>
                </a:solidFill>
                <a:latin typeface="ABPGOV+MS-UIGothic"/>
                <a:cs typeface="ABPGOV+MS-UIGothic"/>
              </a:rPr>
              <a:t>常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见</a:t>
            </a:r>
            <a:r>
              <a:rPr sz="1350">
                <a:solidFill>
                  <a:srgbClr val="282828"/>
                </a:solidFill>
                <a:latin typeface="ABPGOV+MS-UIGothic"/>
                <a:cs typeface="ABPGOV+MS-UIGothic"/>
              </a:rPr>
              <a:t>的症状。</a:t>
            </a:r>
          </a:p>
        </p:txBody>
      </p:sp>
      <p:sp>
        <p:nvSpPr>
          <p:cNvPr id="13" name="object 13"/>
          <p:cNvSpPr txBox="1"/>
          <p:nvPr/>
        </p:nvSpPr>
        <p:spPr>
          <a:xfrm>
            <a:off x="3689350" y="5274162"/>
            <a:ext cx="2430705" cy="10039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282828"/>
                </a:solidFill>
                <a:latin typeface="ABPGOV+MS-UIGothic"/>
                <a:cs typeface="ABPGOV+MS-UIGothic"/>
              </a:rPr>
              <a:t>乳房皮肤出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现</a:t>
            </a:r>
            <a:r>
              <a:rPr sz="1350">
                <a:solidFill>
                  <a:srgbClr val="282828"/>
                </a:solidFill>
                <a:latin typeface="ABPGOV+MS-UIGothic"/>
                <a:cs typeface="ABPGOV+MS-UIGothic"/>
              </a:rPr>
              <a:t>凹陷、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皱</a:t>
            </a:r>
            <a:r>
              <a:rPr sz="1350">
                <a:solidFill>
                  <a:srgbClr val="282828"/>
                </a:solidFill>
                <a:latin typeface="ABPGOV+MS-UIGothic"/>
                <a:cs typeface="ABPGOV+MS-UIGothic"/>
              </a:rPr>
              <a:t>褶、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红</a:t>
            </a:r>
          </a:p>
          <a:p>
            <a:pPr marL="0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肿</a:t>
            </a:r>
            <a:r>
              <a:rPr sz="1350">
                <a:solidFill>
                  <a:srgbClr val="282828"/>
                </a:solidFill>
                <a:latin typeface="ABPGOV+MS-UIGothic"/>
                <a:cs typeface="ABPGOV+MS-UIGothic"/>
              </a:rPr>
              <a:t>、破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溃</a:t>
            </a:r>
            <a:r>
              <a:rPr sz="1350">
                <a:solidFill>
                  <a:srgbClr val="282828"/>
                </a:solidFill>
                <a:latin typeface="ABPGOV+MS-UIGothic"/>
                <a:cs typeface="ABPGOV+MS-UIGothic"/>
              </a:rPr>
              <a:t>等表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现</a:t>
            </a:r>
            <a:r>
              <a:rPr sz="1350">
                <a:solidFill>
                  <a:srgbClr val="282828"/>
                </a:solidFill>
                <a:latin typeface="ABPGOV+MS-UIGothic"/>
                <a:cs typeface="ABPGOV+MS-UIGothic"/>
              </a:rPr>
              <a:t>，可能提示乳</a:t>
            </a:r>
          </a:p>
          <a:p>
            <a:pPr marL="857250" marR="0">
              <a:lnSpc>
                <a:spcPts val="1350"/>
              </a:lnSpc>
              <a:spcBef>
                <a:spcPts val="915"/>
              </a:spcBef>
              <a:spcAft>
                <a:spcPct val="0"/>
              </a:spcAft>
            </a:pPr>
            <a:r>
              <a:rPr sz="1350">
                <a:solidFill>
                  <a:srgbClr val="282828"/>
                </a:solidFill>
                <a:latin typeface="ABPGOV+MS-UIGothic"/>
                <a:cs typeface="ABPGOV+MS-UIGothic"/>
              </a:rPr>
              <a:t>腺癌。</a:t>
            </a:r>
          </a:p>
        </p:txBody>
      </p:sp>
      <p:sp>
        <p:nvSpPr>
          <p:cNvPr id="14" name="object 14"/>
          <p:cNvSpPr txBox="1"/>
          <p:nvPr/>
        </p:nvSpPr>
        <p:spPr>
          <a:xfrm>
            <a:off x="6367145" y="5274162"/>
            <a:ext cx="2563177" cy="10039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282828"/>
                </a:solidFill>
                <a:latin typeface="ABPGOV+MS-UIGothic"/>
                <a:cs typeface="ABPGOV+MS-UIGothic"/>
              </a:rPr>
              <a:t>非哺乳期出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现</a:t>
            </a:r>
            <a:r>
              <a:rPr sz="1350">
                <a:solidFill>
                  <a:srgbClr val="282828"/>
                </a:solidFill>
                <a:latin typeface="ABPGOV+MS-UIGothic"/>
                <a:cs typeface="ABPGOV+MS-UIGothic"/>
              </a:rPr>
              <a:t>血性或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浆</a:t>
            </a:r>
            <a:r>
              <a:rPr sz="1350">
                <a:solidFill>
                  <a:srgbClr val="282828"/>
                </a:solidFill>
                <a:latin typeface="ABPGOV+MS-UIGothic"/>
                <a:cs typeface="ABPGOV+MS-UIGothic"/>
              </a:rPr>
              <a:t>液性乳</a:t>
            </a:r>
          </a:p>
          <a:p>
            <a:pPr marL="0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头</a:t>
            </a:r>
            <a:r>
              <a:rPr sz="1350">
                <a:solidFill>
                  <a:srgbClr val="282828"/>
                </a:solidFill>
                <a:latin typeface="ABPGOV+MS-UIGothic"/>
                <a:cs typeface="ABPGOV+MS-UIGothic"/>
              </a:rPr>
              <a:t>溢液，可能是乳腺癌的症状</a:t>
            </a:r>
          </a:p>
          <a:p>
            <a:pPr marL="857249" marR="0">
              <a:lnSpc>
                <a:spcPts val="1350"/>
              </a:lnSpc>
              <a:spcBef>
                <a:spcPts val="915"/>
              </a:spcBef>
              <a:spcAft>
                <a:spcPct val="0"/>
              </a:spcAft>
            </a:pPr>
            <a:r>
              <a:rPr sz="1350">
                <a:solidFill>
                  <a:srgbClr val="282828"/>
                </a:solidFill>
                <a:latin typeface="ABPGOV+MS-UIGothic"/>
                <a:cs typeface="ABPGOV+MS-UIGothic"/>
              </a:rPr>
              <a:t>之一。</a:t>
            </a:r>
          </a:p>
        </p:txBody>
      </p:sp>
      <p:sp>
        <p:nvSpPr>
          <p:cNvPr id="15" name="object 15"/>
          <p:cNvSpPr txBox="1"/>
          <p:nvPr/>
        </p:nvSpPr>
        <p:spPr>
          <a:xfrm>
            <a:off x="8959850" y="5274162"/>
            <a:ext cx="2694109" cy="71627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282828"/>
                </a:solidFill>
                <a:latin typeface="ABPGOV+MS-UIGothic"/>
                <a:cs typeface="ABPGOV+MS-UIGothic"/>
              </a:rPr>
              <a:t>乳腺癌常伴有腋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窝</a:t>
            </a:r>
            <a:r>
              <a:rPr sz="1350">
                <a:solidFill>
                  <a:srgbClr val="282828"/>
                </a:solidFill>
                <a:latin typeface="ABPGOV+MS-UIGothic"/>
                <a:cs typeface="ABPGOV+MS-UIGothic"/>
              </a:rPr>
              <a:t>淋巴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结转</a:t>
            </a:r>
            <a:r>
              <a:rPr sz="1350">
                <a:solidFill>
                  <a:srgbClr val="282828"/>
                </a:solidFill>
                <a:latin typeface="ABPGOV+MS-UIGothic"/>
                <a:cs typeface="ABPGOV+MS-UIGothic"/>
              </a:rPr>
              <a:t>移，</a:t>
            </a:r>
          </a:p>
          <a:p>
            <a:pPr marL="257175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282828"/>
                </a:solidFill>
                <a:latin typeface="ABPGOV+MS-UIGothic"/>
                <a:cs typeface="ABPGOV+MS-UIGothic"/>
              </a:rPr>
              <a:t>表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现为</a:t>
            </a:r>
            <a:r>
              <a:rPr sz="1350">
                <a:solidFill>
                  <a:srgbClr val="282828"/>
                </a:solidFill>
                <a:latin typeface="ABPGOV+MS-UIGothic"/>
                <a:cs typeface="ABPGOV+MS-UIGothic"/>
              </a:rPr>
              <a:t>腋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窝</a:t>
            </a:r>
            <a:r>
              <a:rPr sz="1350">
                <a:solidFill>
                  <a:srgbClr val="282828"/>
                </a:solidFill>
                <a:latin typeface="ABPGOV+MS-UIGothic"/>
                <a:cs typeface="ABPGOV+MS-UIGothic"/>
              </a:rPr>
              <a:t>淋巴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结肿</a:t>
            </a:r>
            <a:r>
              <a:rPr sz="1350">
                <a:solidFill>
                  <a:srgbClr val="282828"/>
                </a:solidFill>
                <a:latin typeface="ABPGOV+MS-UIGothic"/>
                <a:cs typeface="ABPGOV+MS-UIGothic"/>
              </a:rPr>
              <a:t>大。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689E5F"/>
                </a:solidFill>
                <a:latin typeface="ABPGOV+MS-UIGothic"/>
                <a:cs typeface="ABPGOV+MS-UIGothic"/>
              </a:rPr>
              <a:t>乳腺癌的</a:t>
            </a:r>
            <a:r>
              <a:rPr sz="3000">
                <a:solidFill>
                  <a:srgbClr val="689E5F"/>
                </a:solidFill>
                <a:latin typeface="SimSun"/>
                <a:cs typeface="SimSun"/>
              </a:rPr>
              <a:t>筛查</a:t>
            </a:r>
            <a:r>
              <a:rPr sz="3000">
                <a:solidFill>
                  <a:srgbClr val="689E5F"/>
                </a:solidFill>
                <a:latin typeface="ABPGOV+MS-UIGothic"/>
                <a:cs typeface="ABPGOV+MS-UIGothic"/>
              </a:rPr>
              <a:t>与</a:t>
            </a:r>
            <a:r>
              <a:rPr sz="3000">
                <a:solidFill>
                  <a:srgbClr val="689E5F"/>
                </a:solidFill>
                <a:latin typeface="SimSun"/>
                <a:cs typeface="SimSun"/>
              </a:rPr>
              <a:t>预</a:t>
            </a:r>
            <a:r>
              <a:rPr sz="3000">
                <a:solidFill>
                  <a:srgbClr val="689E5F"/>
                </a:solidFill>
                <a:latin typeface="ABPGOV+MS-UIGothic"/>
                <a:cs typeface="ABPGOV+MS-UIGothic"/>
              </a:rPr>
              <a:t>防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009775" y="2105655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689E5F"/>
                </a:solidFill>
                <a:latin typeface="ABPGOV+MS-UIGothic"/>
                <a:cs typeface="ABPGOV+MS-UIGothic"/>
              </a:rPr>
              <a:t>定期乳腺自</a:t>
            </a:r>
            <a:r>
              <a:rPr sz="1550">
                <a:solidFill>
                  <a:srgbClr val="689E5F"/>
                </a:solidFill>
                <a:latin typeface="SimSun"/>
                <a:cs typeface="SimSun"/>
              </a:rPr>
              <a:t>查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963659" y="2139946"/>
            <a:ext cx="2092318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689E5F"/>
                </a:solidFill>
                <a:latin typeface="ABPGOV+MS-UIGothic"/>
                <a:cs typeface="ABPGOV+MS-UIGothic"/>
              </a:rPr>
              <a:t>基因</a:t>
            </a:r>
            <a:r>
              <a:rPr sz="1550" spc="25">
                <a:solidFill>
                  <a:srgbClr val="689E5F"/>
                </a:solidFill>
                <a:latin typeface="SimSun"/>
                <a:cs typeface="SimSun"/>
              </a:rPr>
              <a:t>检测</a:t>
            </a:r>
            <a:r>
              <a:rPr sz="1550" spc="25">
                <a:solidFill>
                  <a:srgbClr val="689E5F"/>
                </a:solidFill>
                <a:latin typeface="ABPGOV+MS-UIGothic"/>
                <a:cs typeface="ABPGOV+MS-UIGothic"/>
              </a:rPr>
              <a:t>与</a:t>
            </a:r>
            <a:r>
              <a:rPr sz="1550" spc="25">
                <a:solidFill>
                  <a:srgbClr val="689E5F"/>
                </a:solidFill>
                <a:latin typeface="SimSun"/>
                <a:cs typeface="SimSun"/>
              </a:rPr>
              <a:t>遗传</a:t>
            </a:r>
            <a:r>
              <a:rPr sz="1550" spc="25">
                <a:solidFill>
                  <a:srgbClr val="689E5F"/>
                </a:solidFill>
                <a:latin typeface="ABPGOV+MS-UIGothic"/>
                <a:cs typeface="ABPGOV+MS-UIGothic"/>
              </a:rPr>
              <a:t>咨</a:t>
            </a:r>
            <a:r>
              <a:rPr sz="1550">
                <a:solidFill>
                  <a:srgbClr val="689E5F"/>
                </a:solidFill>
                <a:latin typeface="SimSun"/>
                <a:cs typeface="SimSun"/>
              </a:rPr>
              <a:t>询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09625" y="2537948"/>
            <a:ext cx="2891276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282828"/>
                </a:solidFill>
                <a:latin typeface="ABPGOV+MS-UIGothic"/>
                <a:cs typeface="ABPGOV+MS-UIGothic"/>
              </a:rPr>
              <a:t>成年女性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282828"/>
                </a:solidFill>
                <a:latin typeface="ABPGOV+MS-UIGothic"/>
                <a:cs typeface="ABPGOV+MS-UIGothic"/>
              </a:rPr>
              <a:t>定期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282828"/>
                </a:solidFill>
                <a:latin typeface="ABPGOV+MS-UIGothic"/>
                <a:cs typeface="ABPGOV+MS-UIGothic"/>
              </a:rPr>
              <a:t>行乳腺自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查</a:t>
            </a:r>
            <a:r>
              <a:rPr sz="1350">
                <a:solidFill>
                  <a:srgbClr val="282828"/>
                </a:solidFill>
                <a:latin typeface="ABPGOV+MS-UIGothic"/>
                <a:cs typeface="ABPGOV+MS-UIGothic"/>
              </a:rPr>
              <a:t>，</a:t>
            </a:r>
          </a:p>
          <a:p>
            <a:pPr marL="102870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发现</a:t>
            </a:r>
            <a:r>
              <a:rPr sz="1350">
                <a:solidFill>
                  <a:srgbClr val="282828"/>
                </a:solidFill>
                <a:latin typeface="ABPGOV+MS-UIGothic"/>
                <a:cs typeface="ABPGOV+MS-UIGothic"/>
              </a:rPr>
              <a:t>异常及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282828"/>
                </a:solidFill>
                <a:latin typeface="ABPGOV+MS-UIGothic"/>
                <a:cs typeface="ABPGOV+MS-UIGothic"/>
              </a:rPr>
              <a:t>就医。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963659" y="2537948"/>
            <a:ext cx="2563177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282828"/>
                </a:solidFill>
                <a:latin typeface="ABPGOV+MS-UIGothic"/>
                <a:cs typeface="ABPGOV+MS-UIGothic"/>
              </a:rPr>
              <a:t>有家族史的高危人群可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282828"/>
                </a:solidFill>
                <a:latin typeface="ABPGOV+MS-UIGothic"/>
                <a:cs typeface="ABPGOV+MS-UIGothic"/>
              </a:rPr>
              <a:t>行基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282828"/>
                </a:solidFill>
                <a:latin typeface="ABPGOV+MS-UIGothic"/>
                <a:cs typeface="ABPGOV+MS-UIGothic"/>
              </a:rPr>
              <a:t>因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检测</a:t>
            </a:r>
            <a:r>
              <a:rPr sz="1350">
                <a:solidFill>
                  <a:srgbClr val="282828"/>
                </a:solidFill>
                <a:latin typeface="ABPGOV+MS-UIGothic"/>
                <a:cs typeface="ABPGOV+MS-UIGothic"/>
              </a:rPr>
              <a:t>，并接受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遗传</a:t>
            </a:r>
            <a:r>
              <a:rPr sz="1350">
                <a:solidFill>
                  <a:srgbClr val="282828"/>
                </a:solidFill>
                <a:latin typeface="ABPGOV+MS-UIGothic"/>
                <a:cs typeface="ABPGOV+MS-UIGothic"/>
              </a:rPr>
              <a:t>咨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询</a:t>
            </a:r>
            <a:r>
              <a:rPr sz="1350">
                <a:solidFill>
                  <a:srgbClr val="282828"/>
                </a:solidFill>
                <a:latin typeface="ABPGOV+MS-UIGothic"/>
                <a:cs typeface="ABPGOV+MS-UIGothic"/>
              </a:rPr>
              <a:t>，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预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282828"/>
                </a:solidFill>
                <a:latin typeface="ABPGOV+MS-UIGothic"/>
                <a:cs typeface="ABPGOV+MS-UIGothic"/>
              </a:rPr>
              <a:t>防乳腺癌的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282828"/>
                </a:solidFill>
                <a:latin typeface="ABPGOV+MS-UIGothic"/>
                <a:cs typeface="ABPGOV+MS-UIGothic"/>
              </a:rPr>
              <a:t>生。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2032000" y="4764401"/>
            <a:ext cx="1433264" cy="50462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15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689E5F"/>
                </a:solidFill>
                <a:latin typeface="ABPGOV+MS-UIGothic"/>
                <a:cs typeface="ABPGOV+MS-UIGothic"/>
              </a:rPr>
              <a:t>乳腺</a:t>
            </a:r>
            <a:r>
              <a:rPr sz="1550" spc="25">
                <a:solidFill>
                  <a:srgbClr val="689E5F"/>
                </a:solidFill>
                <a:latin typeface="NNPIUS+QFHGJQ+MicrosoftYaHei-Bold"/>
                <a:cs typeface="NNPIUS+QFHGJQ+MicrosoftYaHei-Bold"/>
              </a:rPr>
              <a:t>X</a:t>
            </a:r>
            <a:r>
              <a:rPr sz="1550" spc="25">
                <a:solidFill>
                  <a:srgbClr val="689E5F"/>
                </a:solidFill>
                <a:latin typeface="SimSun"/>
                <a:cs typeface="SimSun"/>
              </a:rPr>
              <a:t>线检查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9107169" y="4764401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689E5F"/>
                </a:solidFill>
                <a:latin typeface="ABPGOV+MS-UIGothic"/>
                <a:cs typeface="ABPGOV+MS-UIGothic"/>
              </a:rPr>
              <a:t>健康生活方式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2032000" y="5183992"/>
            <a:ext cx="2821285" cy="67500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282828"/>
                </a:solidFill>
                <a:latin typeface="ABPGOV+MS-UIGothic"/>
                <a:cs typeface="ABPGOV+MS-UIGothic"/>
              </a:rPr>
              <a:t>适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龄</a:t>
            </a:r>
            <a:r>
              <a:rPr sz="1350">
                <a:solidFill>
                  <a:srgbClr val="282828"/>
                </a:solidFill>
                <a:latin typeface="ABPGOV+MS-UIGothic"/>
                <a:cs typeface="ABPGOV+MS-UIGothic"/>
              </a:rPr>
              <a:t>女性定期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282828"/>
                </a:solidFill>
                <a:latin typeface="ABPGOV+MS-UIGothic"/>
                <a:cs typeface="ABPGOV+MS-UIGothic"/>
              </a:rPr>
              <a:t>行乳腺</a:t>
            </a:r>
            <a:r>
              <a:rPr sz="1350">
                <a:solidFill>
                  <a:srgbClr val="282828"/>
                </a:solidFill>
                <a:latin typeface="GKERQL+WBEHOW+MicrosoftYaHei"/>
                <a:cs typeface="GKERQL+WBEHOW+MicrosoftYaHei"/>
              </a:rPr>
              <a:t>X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线检查</a:t>
            </a:r>
            <a:r>
              <a:rPr sz="1350">
                <a:solidFill>
                  <a:srgbClr val="282828"/>
                </a:solidFill>
                <a:latin typeface="ABPGOV+MS-UIGothic"/>
                <a:cs typeface="ABPGOV+MS-UIGothic"/>
              </a:rPr>
              <a:t>，</a:t>
            </a:r>
          </a:p>
          <a:p>
            <a:pPr marL="0" marR="0">
              <a:lnSpc>
                <a:spcPts val="1350"/>
              </a:lnSpc>
              <a:spcBef>
                <a:spcPts val="540"/>
              </a:spcBef>
              <a:spcAft>
                <a:spcPct val="0"/>
              </a:spcAft>
            </a:pPr>
            <a:r>
              <a:rPr sz="1350">
                <a:solidFill>
                  <a:srgbClr val="282828"/>
                </a:solidFill>
                <a:latin typeface="ABPGOV+MS-UIGothic"/>
                <a:cs typeface="ABPGOV+MS-UIGothic"/>
              </a:rPr>
              <a:t>有助于早期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发现</a:t>
            </a:r>
            <a:r>
              <a:rPr sz="1350">
                <a:solidFill>
                  <a:srgbClr val="282828"/>
                </a:solidFill>
                <a:latin typeface="ABPGOV+MS-UIGothic"/>
                <a:cs typeface="ABPGOV+MS-UIGothic"/>
              </a:rPr>
              <a:t>乳腺癌。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8046719" y="5248762"/>
            <a:ext cx="2496941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282828"/>
                </a:solidFill>
                <a:latin typeface="ABPGOV+MS-UIGothic"/>
                <a:cs typeface="ABPGOV+MS-UIGothic"/>
              </a:rPr>
              <a:t>保持健康的生活方式，如合理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7875269" y="5557373"/>
            <a:ext cx="2891276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饮</a:t>
            </a:r>
            <a:r>
              <a:rPr sz="1350">
                <a:solidFill>
                  <a:srgbClr val="282828"/>
                </a:solidFill>
                <a:latin typeface="ABPGOV+MS-UIGothic"/>
                <a:cs typeface="ABPGOV+MS-UIGothic"/>
              </a:rPr>
              <a:t>食、适量运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282828"/>
                </a:solidFill>
                <a:latin typeface="ABPGOV+MS-UIGothic"/>
                <a:cs typeface="ABPGOV+MS-UIGothic"/>
              </a:rPr>
              <a:t>、戒烟限酒等，</a:t>
            </a:r>
          </a:p>
          <a:p>
            <a:pPr marL="51435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282828"/>
                </a:solidFill>
                <a:latin typeface="ABPGOV+MS-UIGothic"/>
                <a:cs typeface="ABPGOV+MS-UIGothic"/>
              </a:rPr>
              <a:t>有助于降低乳腺癌的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风险</a:t>
            </a:r>
            <a:r>
              <a:rPr sz="1350">
                <a:solidFill>
                  <a:srgbClr val="282828"/>
                </a:solidFill>
                <a:latin typeface="ABPGOV+MS-UIGothic"/>
                <a:cs typeface="ABPGOV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689E5F"/>
                </a:solidFill>
                <a:latin typeface="ABPGOV+MS-UIGothic"/>
                <a:cs typeface="ABPGOV+MS-UIGothic"/>
              </a:rPr>
              <a:t>乳腺癌的</a:t>
            </a:r>
            <a:r>
              <a:rPr sz="3000">
                <a:solidFill>
                  <a:srgbClr val="689E5F"/>
                </a:solidFill>
                <a:latin typeface="SimSun"/>
                <a:cs typeface="SimSun"/>
              </a:rPr>
              <a:t>诊</a:t>
            </a:r>
            <a:r>
              <a:rPr sz="3000">
                <a:solidFill>
                  <a:srgbClr val="689E5F"/>
                </a:solidFill>
                <a:latin typeface="ABPGOV+MS-UIGothic"/>
                <a:cs typeface="ABPGOV+MS-UIGothic"/>
              </a:rPr>
              <a:t>断方法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190365" y="1529079"/>
            <a:ext cx="1466291" cy="5208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67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ABPGOV+MS-UIGothic"/>
                <a:cs typeface="ABPGOV+MS-UIGothic"/>
              </a:rPr>
              <a:t>乳腺</a:t>
            </a:r>
            <a:r>
              <a:rPr sz="1600">
                <a:solidFill>
                  <a:srgbClr val="FFFFFF"/>
                </a:solidFill>
                <a:latin typeface="NNPIUS+QFHGJQ+MicrosoftYaHei-Bold"/>
                <a:cs typeface="NNPIUS+QFHGJQ+MicrosoftYaHei-Bold"/>
              </a:rPr>
              <a:t>X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线检查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210550" y="1529079"/>
            <a:ext cx="1119428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ABPGOV+MS-UIGothic"/>
                <a:cs typeface="ABPGOV+MS-UIGothic"/>
              </a:rPr>
              <a:t>超声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检查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178300" y="2257163"/>
            <a:ext cx="3427432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ABPGOV+MS-UIGothic"/>
                <a:cs typeface="ABPGOV+MS-UIGothic"/>
              </a:rPr>
              <a:t>乳腺</a:t>
            </a:r>
            <a:r>
              <a:rPr sz="1500">
                <a:solidFill>
                  <a:srgbClr val="FFFFFF"/>
                </a:solidFill>
                <a:latin typeface="GKERQL+WBEHOW+MicrosoftYaHei"/>
                <a:cs typeface="GKERQL+WBEHOW+MicrosoftYaHei"/>
              </a:rPr>
              <a:t>X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线检查</a:t>
            </a:r>
            <a:r>
              <a:rPr sz="1500">
                <a:solidFill>
                  <a:srgbClr val="FFFFFF"/>
                </a:solidFill>
                <a:latin typeface="ABPGOV+MS-UIGothic"/>
                <a:cs typeface="ABPGOV+MS-UIGothic"/>
              </a:rPr>
              <a:t>是乳腺癌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诊</a:t>
            </a:r>
            <a:r>
              <a:rPr sz="1500">
                <a:solidFill>
                  <a:srgbClr val="FFFFFF"/>
                </a:solidFill>
                <a:latin typeface="ABPGOV+MS-UIGothic"/>
                <a:cs typeface="ABPGOV+MS-UIGothic"/>
              </a:rPr>
              <a:t>断的重要手</a:t>
            </a:r>
          </a:p>
          <a:p>
            <a:pPr marL="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ABPGOV+MS-UIGothic"/>
                <a:cs typeface="ABPGOV+MS-UIGothic"/>
              </a:rPr>
              <a:t>段，能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够发现</a:t>
            </a:r>
            <a:r>
              <a:rPr sz="1500">
                <a:solidFill>
                  <a:srgbClr val="FFFFFF"/>
                </a:solidFill>
                <a:latin typeface="ABPGOV+MS-UIGothic"/>
                <a:cs typeface="ABPGOV+MS-UIGothic"/>
              </a:rPr>
              <a:t>微小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钙</a:t>
            </a:r>
            <a:r>
              <a:rPr sz="1500">
                <a:solidFill>
                  <a:srgbClr val="FFFFFF"/>
                </a:solidFill>
                <a:latin typeface="ABPGOV+MS-UIGothic"/>
                <a:cs typeface="ABPGOV+MS-UIGothic"/>
              </a:rPr>
              <a:t>化和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肿块</a:t>
            </a:r>
            <a:r>
              <a:rPr sz="1500">
                <a:solidFill>
                  <a:srgbClr val="FFFFFF"/>
                </a:solidFill>
                <a:latin typeface="ABPGOV+MS-UIGothic"/>
                <a:cs typeface="ABPGOV+MS-UIGothic"/>
              </a:rPr>
              <a:t>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198484" y="2257163"/>
            <a:ext cx="3431604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ABPGOV+MS-UIGothic"/>
                <a:cs typeface="ABPGOV+MS-UIGothic"/>
              </a:rPr>
              <a:t>超声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检查</a:t>
            </a:r>
            <a:r>
              <a:rPr sz="1500">
                <a:solidFill>
                  <a:srgbClr val="FFFFFF"/>
                </a:solidFill>
                <a:latin typeface="ABPGOV+MS-UIGothic"/>
                <a:cs typeface="ABPGOV+MS-UIGothic"/>
              </a:rPr>
              <a:t>能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够显</a:t>
            </a:r>
            <a:r>
              <a:rPr sz="1500">
                <a:solidFill>
                  <a:srgbClr val="FFFFFF"/>
                </a:solidFill>
                <a:latin typeface="ABPGOV+MS-UIGothic"/>
                <a:cs typeface="ABPGOV+MS-UIGothic"/>
              </a:rPr>
              <a:t>示乳腺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肿块</a:t>
            </a:r>
            <a:r>
              <a:rPr sz="1500">
                <a:solidFill>
                  <a:srgbClr val="FFFFFF"/>
                </a:solidFill>
                <a:latin typeface="ABPGOV+MS-UIGothic"/>
                <a:cs typeface="ABPGOV+MS-UIGothic"/>
              </a:rPr>
              <a:t>的形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态</a:t>
            </a:r>
            <a:r>
              <a:rPr sz="1500">
                <a:solidFill>
                  <a:srgbClr val="FFFFFF"/>
                </a:solidFill>
                <a:latin typeface="ABPGOV+MS-UIGothic"/>
                <a:cs typeface="ABPGOV+MS-UIGothic"/>
              </a:rPr>
              <a:t>、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ABPGOV+MS-UIGothic"/>
                <a:cs typeface="ABPGOV+MS-UIGothic"/>
              </a:rPr>
              <a:t>大小、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边</a:t>
            </a:r>
            <a:r>
              <a:rPr sz="1500">
                <a:solidFill>
                  <a:srgbClr val="FFFFFF"/>
                </a:solidFill>
                <a:latin typeface="ABPGOV+MS-UIGothic"/>
                <a:cs typeface="ABPGOV+MS-UIGothic"/>
              </a:rPr>
              <a:t>界和内部回声等信息，有助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ABPGOV+MS-UIGothic"/>
                <a:cs typeface="ABPGOV+MS-UIGothic"/>
              </a:rPr>
              <a:t>于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诊</a:t>
            </a:r>
            <a:r>
              <a:rPr sz="1500">
                <a:solidFill>
                  <a:srgbClr val="FFFFFF"/>
                </a:solidFill>
                <a:latin typeface="ABPGOV+MS-UIGothic"/>
                <a:cs typeface="ABPGOV+MS-UIGothic"/>
              </a:rPr>
              <a:t>断乳腺癌。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190365" y="4123689"/>
            <a:ext cx="1323238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ABPGOV+MS-UIGothic"/>
                <a:cs typeface="ABPGOV+MS-UIGothic"/>
              </a:rPr>
              <a:t>病理学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检查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210550" y="4123689"/>
            <a:ext cx="1119428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ABPGOV+MS-UIGothic"/>
                <a:cs typeface="ABPGOV+MS-UIGothic"/>
              </a:rPr>
              <a:t>其他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检查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4178300" y="4851138"/>
            <a:ext cx="3505200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ABPGOV+MS-UIGothic"/>
                <a:cs typeface="ABPGOV+MS-UIGothic"/>
              </a:rPr>
              <a:t>通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FFF"/>
                </a:solidFill>
                <a:latin typeface="ABPGOV+MS-UIGothic"/>
                <a:cs typeface="ABPGOV+MS-UIGothic"/>
              </a:rPr>
              <a:t>穿刺活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检</a:t>
            </a:r>
            <a:r>
              <a:rPr sz="1500">
                <a:solidFill>
                  <a:srgbClr val="FFFFFF"/>
                </a:solidFill>
                <a:latin typeface="ABPGOV+MS-UIGothic"/>
                <a:cs typeface="ABPGOV+MS-UIGothic"/>
              </a:rPr>
              <a:t>或手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术</a:t>
            </a:r>
            <a:r>
              <a:rPr sz="1500">
                <a:solidFill>
                  <a:srgbClr val="FFFFFF"/>
                </a:solidFill>
                <a:latin typeface="ABPGOV+MS-UIGothic"/>
                <a:cs typeface="ABPGOV+MS-UIGothic"/>
              </a:rPr>
              <a:t>切除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FFFFFF"/>
                </a:solidFill>
                <a:latin typeface="ABPGOV+MS-UIGothic"/>
                <a:cs typeface="ABPGOV+MS-UIGothic"/>
              </a:rPr>
              <a:t>本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FFF"/>
                </a:solidFill>
                <a:latin typeface="ABPGOV+MS-UIGothic"/>
                <a:cs typeface="ABPGOV+MS-UIGothic"/>
              </a:rPr>
              <a:t>行病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ABPGOV+MS-UIGothic"/>
                <a:cs typeface="ABPGOV+MS-UIGothic"/>
              </a:rPr>
              <a:t>理学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检查</a:t>
            </a:r>
            <a:r>
              <a:rPr sz="1500">
                <a:solidFill>
                  <a:srgbClr val="FFFFFF"/>
                </a:solidFill>
                <a:latin typeface="ABPGOV+MS-UIGothic"/>
                <a:cs typeface="ABPGOV+MS-UIGothic"/>
              </a:rPr>
              <a:t>，是确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诊</a:t>
            </a:r>
            <a:r>
              <a:rPr sz="1500">
                <a:solidFill>
                  <a:srgbClr val="FFFFFF"/>
                </a:solidFill>
                <a:latin typeface="ABPGOV+MS-UIGothic"/>
                <a:cs typeface="ABPGOV+MS-UIGothic"/>
              </a:rPr>
              <a:t>乳腺癌的金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FFFFFF"/>
                </a:solidFill>
                <a:latin typeface="ABPGOV+MS-UIGothic"/>
                <a:cs typeface="ABPGOV+MS-UIGothic"/>
              </a:rPr>
              <a:t>准。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8198484" y="4854313"/>
            <a:ext cx="3577083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ABPGOV+MS-UIGothic"/>
                <a:cs typeface="ABPGOV+MS-UIGothic"/>
              </a:rPr>
              <a:t>如乳腺核磁、血液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肿</a:t>
            </a:r>
            <a:r>
              <a:rPr sz="1500">
                <a:solidFill>
                  <a:srgbClr val="FFFFFF"/>
                </a:solidFill>
                <a:latin typeface="ABPGOV+MS-UIGothic"/>
                <a:cs typeface="ABPGOV+MS-UIGothic"/>
              </a:rPr>
              <a:t>瘤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FFFFFF"/>
                </a:solidFill>
                <a:latin typeface="ABPGOV+MS-UIGothic"/>
                <a:cs typeface="ABPGOV+MS-UIGothic"/>
              </a:rPr>
              <a:t>志物等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检查</a:t>
            </a:r>
            <a:r>
              <a:rPr sz="1500">
                <a:solidFill>
                  <a:srgbClr val="FFFFFF"/>
                </a:solidFill>
                <a:latin typeface="ABPGOV+MS-UIGothic"/>
                <a:cs typeface="ABPGOV+MS-UIGothic"/>
              </a:rPr>
              <a:t>，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ABPGOV+MS-UIGothic"/>
                <a:cs typeface="ABPGOV+MS-UIGothic"/>
              </a:rPr>
              <a:t>可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辅</a:t>
            </a:r>
            <a:r>
              <a:rPr sz="1500">
                <a:solidFill>
                  <a:srgbClr val="FFFFFF"/>
                </a:solidFill>
                <a:latin typeface="ABPGOV+MS-UIGothic"/>
                <a:cs typeface="ABPGOV+MS-UIGothic"/>
              </a:rPr>
              <a:t>助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诊</a:t>
            </a:r>
            <a:r>
              <a:rPr sz="1500">
                <a:solidFill>
                  <a:srgbClr val="FFFFFF"/>
                </a:solidFill>
                <a:latin typeface="ABPGOV+MS-UIGothic"/>
                <a:cs typeface="ABPGOV+MS-UIGothic"/>
              </a:rPr>
              <a:t>断乳腺癌。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https://d.book118.com/647142155164006043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102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21">
      <vt:lpstr>Arial</vt:lpstr>
      <vt:lpstr>Calibri</vt:lpstr>
      <vt:lpstr>QHAKCF+NADKAC+Arial-BoldMT</vt:lpstr>
      <vt:lpstr>ABPGOV+MS-UIGothic</vt:lpstr>
      <vt:lpstr>HEQLIK+BIDRMK+ArialMT</vt:lpstr>
      <vt:lpstr>Times New Roman</vt:lpstr>
      <vt:lpstr>SimSun</vt:lpstr>
      <vt:lpstr>NNPIUS+QFHGJQ+MicrosoftYaHei-Bold</vt:lpstr>
      <vt:lpstr>GKERQL+WBEHOW+MicrosoftYaHei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2024-09-18T00:38:59.501</cp:lastPrinted>
  <dcterms:created xsi:type="dcterms:W3CDTF">2024-09-17T16:38:59Z</dcterms:created>
  <dcterms:modified xsi:type="dcterms:W3CDTF">2024-09-17T16:39:00Z</dcterms:modified>
</cp:coreProperties>
</file>