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2.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D80E41-C269-4632-AE76-5880719EC8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200C9A-A77C-4C06-94CF-DAC81FC0DB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437B5AB-2BCD-472F-A3EF-8298D3CD1D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3743CC-24CD-4D29-82C6-1413D432FE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C6A4234-BB48-4A42-972F-41A2EC49F60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B77A1F-7034-44C3-8CC9-E02464171F6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108E04D-579E-4A55-8A11-729E5C8A4A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97BAB5A-E201-415D-8354-C31123054A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522211-EAAB-4E83-8441-D2715DA8BA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B98923-A29A-4D56-87F3-10C4EDC822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9FA608-4EC2-4929-8DEE-A92366A007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2_空白">
    <p:spTree>
      <p:nvGrpSpPr>
        <p:cNvPr id="1" name=""/>
        <p:cNvGrpSpPr/>
        <p:nvPr/>
      </p:nvGrpSpPr>
      <p:grpSpPr>
        <a:xfrm>
          <a:off x="0" y="0"/>
          <a:ext cx="0" cy="0"/>
        </a:xfrm>
      </p:grpSpPr>
    </p:spTree>
    <p:extLst>
      <p:ext uri="{BB962C8B-B14F-4D97-AF65-F5344CB8AC3E}">
        <p14:creationId xmlns:p14="http://schemas.microsoft.com/office/powerpoint/2010/main" val="3516915103"/>
      </p:ext>
    </p:extLst>
  </p:cSld>
  <p:clrMapOvr>
    <a:masterClrMapping/>
  </p:clrMapOvr>
  <mc:AlternateContent>
    <mc:Choice xmlns:p14="http://schemas.microsoft.com/office/powerpoint/2010/main" Requires="p14">
      <p:transition advClick="0" advTm="0" p14:dur="250">
        <p:fade/>
      </p:transition>
    </mc:Choice>
    <mc:Fallback>
      <p:transition advClick="0" advTm="0">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3_空白">
    <p:spTree>
      <p:nvGrpSpPr>
        <p:cNvPr id="1" name=""/>
        <p:cNvGrpSpPr/>
        <p:nvPr/>
      </p:nvGrpSpPr>
      <p:grpSpPr>
        <a:xfrm>
          <a:off x="0" y="0"/>
          <a:ext cx="0" cy="0"/>
        </a:xfrm>
      </p:grpSpPr>
      <p:sp>
        <p:nvSpPr>
          <p:cNvPr id="5" name="矩形 4">
            <a:extLst>
              <a:ext uri="{FF2B5EF4-FFF2-40B4-BE49-F238E27FC236}">
                <a16:creationId xmlns:a16="http://schemas.microsoft.com/office/drawing/2014/main" id="{BCC6AFC5-C5AA-4C45-BEFF-B22B458B663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0642697"/>
      </p:ext>
    </p:extLst>
  </p:cSld>
  <p:clrMapOvr>
    <a:masterClrMapping/>
  </p:clrMapOvr>
  <mc:AlternateContent>
    <mc:Choice xmlns:p14="http://schemas.microsoft.com/office/powerpoint/2010/main" Requires="p14">
      <p:transition advClick="0" advTm="0" p14:dur="250">
        <p:fade/>
      </p:transition>
    </mc:Choice>
    <mc:Fallback>
      <p:transition advClick="0" advTm="0">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cSld name="节标题">
    <p:spTree>
      <p:nvGrpSpPr>
        <p:cNvPr id="1" name=""/>
        <p:cNvGrpSpPr/>
        <p:nvPr/>
      </p:nvGrpSpPr>
      <p:grpSpPr>
        <a:xfrm>
          <a:off x="0" y="0"/>
          <a:ext cx="0" cy="0"/>
        </a:xfrm>
      </p:grpSpPr>
    </p:spTree>
    <p:extLst>
      <p:ext uri="{BB962C8B-B14F-4D97-AF65-F5344CB8AC3E}">
        <p14:creationId xmlns:p14="http://schemas.microsoft.com/office/powerpoint/2010/main" val="1775232994"/>
      </p:ext>
    </p:extLst>
  </p:cSld>
  <p:clrMapOvr>
    <a:masterClrMapping/>
  </p:clrMapOvr>
  <mc:AlternateContent>
    <mc:Choice xmlns:p14="http://schemas.microsoft.com/office/powerpoint/2010/main" Requires="p14">
      <p:transition spd="slow" advTm="2000" p14:dur="1250">
        <p:wipe/>
      </p:transition>
    </mc:Choice>
    <mc:Fallback>
      <p:transition spd="slow" advTm="2000">
        <p:wip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1_节标题">
    <p:spTree>
      <p:nvGrpSpPr>
        <p:cNvPr id="1" name=""/>
        <p:cNvGrpSpPr/>
        <p:nvPr/>
      </p:nvGrpSpPr>
      <p:grpSpPr>
        <a:xfrm>
          <a:off x="0" y="0"/>
          <a:ext cx="0" cy="0"/>
        </a:xfrm>
      </p:grpSpPr>
    </p:spTree>
    <p:extLst>
      <p:ext uri="{BB962C8B-B14F-4D97-AF65-F5344CB8AC3E}">
        <p14:creationId xmlns:p14="http://schemas.microsoft.com/office/powerpoint/2010/main" val="823072731"/>
      </p:ext>
    </p:extLst>
  </p:cSld>
  <p:clrMapOvr>
    <a:masterClrMapping/>
  </p:clrMapOvr>
  <mc:AlternateContent>
    <mc:Choice xmlns:p14="http://schemas.microsoft.com/office/powerpoint/2010/main" Requires="p14">
      <p:transition spd="slow" advTm="2000" p14:dur="1250">
        <p:wipe/>
      </p:transition>
    </mc:Choice>
    <mc:Fallback>
      <p:transition spd="slow" advTm="2000">
        <p:wip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2_节标题">
    <p:spTree>
      <p:nvGrpSpPr>
        <p:cNvPr id="1" name=""/>
        <p:cNvGrpSpPr/>
        <p:nvPr/>
      </p:nvGrpSpPr>
      <p:grpSpPr>
        <a:xfrm>
          <a:off x="0" y="0"/>
          <a:ext cx="0" cy="0"/>
        </a:xfrm>
      </p:grpSpPr>
    </p:spTree>
    <p:extLst>
      <p:ext uri="{BB962C8B-B14F-4D97-AF65-F5344CB8AC3E}">
        <p14:creationId xmlns:p14="http://schemas.microsoft.com/office/powerpoint/2010/main" val="1459977624"/>
      </p:ext>
    </p:extLst>
  </p:cSld>
  <p:clrMapOvr>
    <a:masterClrMapping/>
  </p:clrMapOvr>
  <mc:AlternateContent>
    <mc:Choice xmlns:p14="http://schemas.microsoft.com/office/powerpoint/2010/main" Requires="p14">
      <p:transition spd="slow" advTm="2000" p14:dur="1250">
        <p:wipe/>
      </p:transition>
    </mc:Choice>
    <mc:Fallback>
      <p:transition spd="slow" advTm="2000">
        <p:wip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extLst>
      <p:ext uri="{BB962C8B-B14F-4D97-AF65-F5344CB8AC3E}">
        <p14:creationId xmlns:p14="http://schemas.microsoft.com/office/powerpoint/2010/main" val="249960323"/>
      </p:ext>
    </p:extLst>
  </p:cSld>
  <p:clrMap bg1="lt1" tx1="dk1" bg2="lt2" tx2="dk2" accent1="accent1" accent2="accent2" accent3="accent3" accent4="accent4" accent5="accent5" accent6="accent6" hlink="hlink" folHlink="folHlink"/>
  <p:sldLayoutIdLst>
    <p:sldLayoutId id="2147483660" r:id="rId1"/>
    <p:sldLayoutId id="2147483666" r:id="rId2"/>
    <p:sldLayoutId id="2147483667" r:id="rId3"/>
    <p:sldLayoutId id="2147483669" r:id="rId4"/>
    <p:sldLayoutId id="2147483670" r:id="rId5"/>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9.pn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5.png" /><Relationship Id="rId7" Type="http://schemas.openxmlformats.org/officeDocument/2006/relationships/image" Target="../media/image1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9.png" /><Relationship Id="rId5" Type="http://schemas.openxmlformats.org/officeDocument/2006/relationships/image" Target="../media/image15.png" /><Relationship Id="rId6" Type="http://schemas.openxmlformats.org/officeDocument/2006/relationships/image" Target="../media/image11.png" /><Relationship Id="rId7" Type="http://schemas.openxmlformats.org/officeDocument/2006/relationships/image" Target="../media/image16.png" /><Relationship Id="rId8" Type="http://schemas.openxmlformats.org/officeDocument/2006/relationships/image" Target="../media/image17.png" /><Relationship Id="rId9"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image" Target="../media/image20.png" /><Relationship Id="rId5" Type="http://schemas.openxmlformats.org/officeDocument/2006/relationships/image" Target="../media/image21.png" /><Relationship Id="rId6" Type="http://schemas.openxmlformats.org/officeDocument/2006/relationships/image" Target="../media/image22.png" /><Relationship Id="rId7" Type="http://schemas.openxmlformats.org/officeDocument/2006/relationships/image" Target="../media/image2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27.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2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29.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3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3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8.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3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7150000052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文本框 9">
            <a:extLst>
              <a:ext uri="{FF2B5EF4-FFF2-40B4-BE49-F238E27FC236}">
                <a16:creationId xmlns:a16="http://schemas.microsoft.com/office/drawing/2014/main" id="{466FBF5D-FD5D-5E2B-4450-89AF4F23C616}"/>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1</a:t>
            </a:r>
            <a:r>
              <a:rPr lang="zh-CN" altLang="en-US" sz="200"/>
              <a:t>、于幕墙合同签定后即刻确认幕墙工程主材样品，以便我司及时订购材料；</a:t>
            </a:r>
          </a:p>
        </p:txBody>
      </p:sp>
      <p:sp>
        <p:nvSpPr>
          <p:cNvPr id="2" name="文本框 1">
            <a:extLst>
              <a:ext uri="{FF2B5EF4-FFF2-40B4-BE49-F238E27FC236}">
                <a16:creationId xmlns:a16="http://schemas.microsoft.com/office/drawing/2014/main" id="{498AF7C6-16B3-FC0C-1A9D-E54CC364B5D3}"/>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建设区经平整后平整后地表裸露，在尚未硬化和主体工程规划设计的排水工程难于及时到位发挥作用时，在降雨条件下极易造成严重的水土流失。</a:t>
            </a:r>
          </a:p>
        </p:txBody>
      </p:sp>
      <p:pic>
        <p:nvPicPr>
          <p:cNvPr id="15" name="图片 14" descr="图片包含 草, 绿色, 照片, 水&#10;&#10;描述已自动生成">
            <a:extLst>
              <a:ext uri="{FF2B5EF4-FFF2-40B4-BE49-F238E27FC236}">
                <a16:creationId xmlns:a16="http://schemas.microsoft.com/office/drawing/2014/main" id="{589A563D-6E57-4EEE-8130-9798A6B1C1A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grpSp>
        <p:nvGrpSpPr>
          <p:cNvPr id="16" name="组合 15">
            <a:extLst>
              <a:ext uri="{FF2B5EF4-FFF2-40B4-BE49-F238E27FC236}">
                <a16:creationId xmlns:a16="http://schemas.microsoft.com/office/drawing/2014/main" id="{0E61A888-26D6-4429-A4A2-28337E0DA07B}"/>
              </a:ext>
            </a:extLst>
          </p:cNvPr>
          <p:cNvGrpSpPr/>
          <p:nvPr/>
        </p:nvGrpSpPr>
        <p:grpSpPr>
          <a:xfrm>
            <a:off x="54339" y="88900"/>
            <a:ext cx="12137661" cy="6159686"/>
            <a:chOff x="54339" y="88900"/>
            <a:chExt cx="12137661" cy="6159686"/>
          </a:xfrm>
        </p:grpSpPr>
        <p:pic>
          <p:nvPicPr>
            <p:cNvPr id="19" name="图片 18" descr="卡通人物&#10;&#10;低可信度描述已自动生成">
              <a:extLst>
                <a:ext uri="{FF2B5EF4-FFF2-40B4-BE49-F238E27FC236}">
                  <a16:creationId xmlns:a16="http://schemas.microsoft.com/office/drawing/2014/main" id="{4C15DE3C-F644-4493-B90A-82AF25C32D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339" y="88900"/>
              <a:ext cx="5718628" cy="4533415"/>
            </a:xfrm>
            <a:prstGeom prst="rect">
              <a:avLst/>
            </a:prstGeom>
          </p:spPr>
        </p:pic>
        <p:pic>
          <p:nvPicPr>
            <p:cNvPr id="20" name="图片 19" descr="卡通人物&#10;&#10;低可信度描述已自动生成">
              <a:extLst>
                <a:ext uri="{FF2B5EF4-FFF2-40B4-BE49-F238E27FC236}">
                  <a16:creationId xmlns:a16="http://schemas.microsoft.com/office/drawing/2014/main" id="{3E087086-37C5-481A-A2D3-9390E7C036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58828" y="1715171"/>
              <a:ext cx="2333172" cy="4533415"/>
            </a:xfrm>
            <a:prstGeom prst="rect">
              <a:avLst/>
            </a:prstGeom>
          </p:spPr>
        </p:pic>
      </p:grpSp>
      <p:pic>
        <p:nvPicPr>
          <p:cNvPr id="13" name="图片 12" descr="一棵树&#10;&#10;中度可信度描述已自动生成">
            <a:extLst>
              <a:ext uri="{FF2B5EF4-FFF2-40B4-BE49-F238E27FC236}">
                <a16:creationId xmlns:a16="http://schemas.microsoft.com/office/drawing/2014/main" id="{296DA346-319B-4A96-83C9-F5F6381E05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2192000" cy="6856548"/>
          </a:xfrm>
          <a:prstGeom prst="rect">
            <a:avLst/>
          </a:prstGeom>
        </p:spPr>
      </p:pic>
      <p:pic>
        <p:nvPicPr>
          <p:cNvPr id="18" name="图片 17" descr="黄色的花&#10;&#10;描述已自动生成">
            <a:extLst>
              <a:ext uri="{FF2B5EF4-FFF2-40B4-BE49-F238E27FC236}">
                <a16:creationId xmlns:a16="http://schemas.microsoft.com/office/drawing/2014/main" id="{141803C8-1B69-40A0-9A3D-93AB8638C79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759200"/>
            <a:ext cx="12192000" cy="3098074"/>
          </a:xfrm>
          <a:prstGeom prst="rect">
            <a:avLst/>
          </a:prstGeom>
        </p:spPr>
      </p:pic>
      <p:grpSp>
        <p:nvGrpSpPr>
          <p:cNvPr id="3" name="组合 2">
            <a:extLst>
              <a:ext uri="{FF2B5EF4-FFF2-40B4-BE49-F238E27FC236}">
                <a16:creationId xmlns:a16="http://schemas.microsoft.com/office/drawing/2014/main" id="{FF8C7AF3-F91E-4490-A5C0-EBD80B6BBC3A}"/>
              </a:ext>
            </a:extLst>
          </p:cNvPr>
          <p:cNvGrpSpPr/>
          <p:nvPr/>
        </p:nvGrpSpPr>
        <p:grpSpPr>
          <a:xfrm>
            <a:off x="6164854" y="4481746"/>
            <a:ext cx="3113493" cy="348535"/>
            <a:chOff x="4558821" y="3861318"/>
            <a:chExt cx="3113493" cy="348535"/>
          </a:xfrm>
        </p:grpSpPr>
        <p:grpSp>
          <p:nvGrpSpPr>
            <p:cNvPr id="4" name="组合 3">
              <a:extLst>
                <a:ext uri="{FF2B5EF4-FFF2-40B4-BE49-F238E27FC236}">
                  <a16:creationId xmlns:a16="http://schemas.microsoft.com/office/drawing/2014/main" id="{748E37E8-587E-4204-94ED-8137BB331BDA}"/>
                </a:ext>
              </a:extLst>
            </p:cNvPr>
            <p:cNvGrpSpPr/>
            <p:nvPr/>
          </p:nvGrpSpPr>
          <p:grpSpPr>
            <a:xfrm>
              <a:off x="4558821" y="3861318"/>
              <a:ext cx="1508811" cy="348535"/>
              <a:chOff x="4179635" y="3861318"/>
              <a:chExt cx="1508811" cy="348535"/>
            </a:xfrm>
          </p:grpSpPr>
          <p:sp>
            <p:nvSpPr>
              <p:cNvPr id="8" name="矩形: 圆角 7">
                <a:extLst>
                  <a:ext uri="{FF2B5EF4-FFF2-40B4-BE49-F238E27FC236}">
                    <a16:creationId xmlns:a16="http://schemas.microsoft.com/office/drawing/2014/main" id="{5A957EB9-E657-4E91-BE8C-07BFB9D8048E}"/>
                  </a:ext>
                </a:extLst>
              </p:cNvPr>
              <p:cNvSpPr/>
              <p:nvPr/>
            </p:nvSpPr>
            <p:spPr>
              <a:xfrm>
                <a:off x="4179635" y="3861318"/>
                <a:ext cx="1508811" cy="348535"/>
              </a:xfrm>
              <a:prstGeom prst="roundRect">
                <a:avLst>
                  <a:gd name="adj" fmla="val 34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Arial"/>
                  <a:ea typeface="微软雅黑" panose="020b0503020204020204" pitchFamily="34" charset="-122"/>
                  <a:cs typeface="+mn-ea"/>
                  <a:sym typeface="Arial"/>
                </a:endParaRPr>
              </a:p>
            </p:txBody>
          </p:sp>
          <p:sp>
            <p:nvSpPr>
              <p:cNvPr id="9" name="矩形 8">
                <a:extLst>
                  <a:ext uri="{FF2B5EF4-FFF2-40B4-BE49-F238E27FC236}">
                    <a16:creationId xmlns:a16="http://schemas.microsoft.com/office/drawing/2014/main" id="{D0730295-9AB8-497A-B1BF-15D9ECE6A378}"/>
                  </a:ext>
                </a:extLst>
              </p:cNvPr>
              <p:cNvSpPr/>
              <p:nvPr/>
            </p:nvSpPr>
            <p:spPr>
              <a:xfrm>
                <a:off x="4423104" y="3875267"/>
                <a:ext cx="1042272"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r>
                  <a:rPr lang="zh-CN" altLang="en-US" sz="1400">
                    <a:solidFill>
                      <a:schemeClr val="bg1"/>
                    </a:solidFill>
                    <a:latin typeface="Arial"/>
                    <a:ea typeface="微软雅黑" panose="020b0503020204020204" pitchFamily="34" charset="-122"/>
                    <a:cs typeface="+mn-ea"/>
                    <a:sym typeface="Arial"/>
                  </a:rPr>
                  <a:t>姓名：</a:t>
                </a:r>
                <a:r>
                  <a:rPr lang="en-US" altLang="zh-CN" sz="1400">
                    <a:solidFill>
                      <a:schemeClr val="bg1"/>
                    </a:solidFill>
                    <a:latin typeface="Arial"/>
                    <a:ea typeface="微软雅黑" panose="020b0503020204020204" pitchFamily="34" charset="-122"/>
                    <a:cs typeface="+mn-ea"/>
                    <a:sym typeface="Arial"/>
                  </a:rPr>
                  <a:t>xxx</a:t>
                </a:r>
                <a:r>
                  <a:rPr lang="zh-CN" altLang="en-US" sz="1400">
                    <a:solidFill>
                      <a:schemeClr val="bg1"/>
                    </a:solidFill>
                    <a:latin typeface="Arial"/>
                    <a:ea typeface="微软雅黑" panose="020b0503020204020204" pitchFamily="34" charset="-122"/>
                    <a:cs typeface="+mn-ea"/>
                    <a:sym typeface="Arial"/>
                  </a:rPr>
                  <a:t> </a:t>
                </a:r>
                <a:endParaRPr lang="en-US" altLang="zh-CN" sz="1400">
                  <a:solidFill>
                    <a:schemeClr val="bg1"/>
                  </a:solidFill>
                  <a:latin typeface="Arial"/>
                  <a:ea typeface="微软雅黑" panose="020b0503020204020204" pitchFamily="34" charset="-122"/>
                  <a:cs typeface="+mn-ea"/>
                  <a:sym typeface="Arial"/>
                </a:endParaRPr>
              </a:p>
            </p:txBody>
          </p:sp>
        </p:grpSp>
        <p:grpSp>
          <p:nvGrpSpPr>
            <p:cNvPr id="5" name="组合 4">
              <a:extLst>
                <a:ext uri="{FF2B5EF4-FFF2-40B4-BE49-F238E27FC236}">
                  <a16:creationId xmlns:a16="http://schemas.microsoft.com/office/drawing/2014/main" id="{F49F5F81-4E1F-4921-B085-BBCC04C17611}"/>
                </a:ext>
              </a:extLst>
            </p:cNvPr>
            <p:cNvGrpSpPr/>
            <p:nvPr/>
          </p:nvGrpSpPr>
          <p:grpSpPr>
            <a:xfrm>
              <a:off x="6163503" y="3861318"/>
              <a:ext cx="1508811" cy="348535"/>
              <a:chOff x="6796690" y="3861318"/>
              <a:chExt cx="1508811" cy="348535"/>
            </a:xfrm>
          </p:grpSpPr>
          <p:sp>
            <p:nvSpPr>
              <p:cNvPr id="6" name="矩形: 圆角 5">
                <a:extLst>
                  <a:ext uri="{FF2B5EF4-FFF2-40B4-BE49-F238E27FC236}">
                    <a16:creationId xmlns:a16="http://schemas.microsoft.com/office/drawing/2014/main" id="{7146040F-E795-4FC1-885E-1169BA5EE610}"/>
                  </a:ext>
                </a:extLst>
              </p:cNvPr>
              <p:cNvSpPr/>
              <p:nvPr/>
            </p:nvSpPr>
            <p:spPr>
              <a:xfrm>
                <a:off x="6796690" y="3861318"/>
                <a:ext cx="1508811" cy="348535"/>
              </a:xfrm>
              <a:prstGeom prst="roundRect">
                <a:avLst>
                  <a:gd name="adj" fmla="val 34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Arial"/>
                  <a:ea typeface="微软雅黑" panose="020b0503020204020204" pitchFamily="34" charset="-122"/>
                  <a:cs typeface="+mn-ea"/>
                  <a:sym typeface="Arial"/>
                </a:endParaRPr>
              </a:p>
            </p:txBody>
          </p:sp>
          <p:sp>
            <p:nvSpPr>
              <p:cNvPr id="7" name="矩形 6">
                <a:extLst>
                  <a:ext uri="{FF2B5EF4-FFF2-40B4-BE49-F238E27FC236}">
                    <a16:creationId xmlns:a16="http://schemas.microsoft.com/office/drawing/2014/main" id="{631B9DFD-0690-4766-B344-206A3F72C2F1}"/>
                  </a:ext>
                </a:extLst>
              </p:cNvPr>
              <p:cNvSpPr/>
              <p:nvPr/>
            </p:nvSpPr>
            <p:spPr>
              <a:xfrm>
                <a:off x="7011197" y="3875267"/>
                <a:ext cx="1141659"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r>
                  <a:rPr lang="zh-CN" altLang="en-US" sz="1400">
                    <a:solidFill>
                      <a:schemeClr val="bg1"/>
                    </a:solidFill>
                    <a:latin typeface="Arial"/>
                    <a:ea typeface="微软雅黑" panose="020b0503020204020204" pitchFamily="34" charset="-122"/>
                    <a:cs typeface="+mn-ea"/>
                    <a:sym typeface="Arial"/>
                  </a:rPr>
                  <a:t>时间：</a:t>
                </a:r>
                <a:r>
                  <a:rPr lang="en-US" altLang="zh-CN" sz="1400">
                    <a:solidFill>
                      <a:schemeClr val="bg1"/>
                    </a:solidFill>
                    <a:latin typeface="Arial"/>
                    <a:ea typeface="微软雅黑" panose="020b0503020204020204" pitchFamily="34" charset="-122"/>
                    <a:cs typeface="+mn-ea"/>
                    <a:sym typeface="Arial"/>
                  </a:rPr>
                  <a:t>202X</a:t>
                </a:r>
              </a:p>
            </p:txBody>
          </p:sp>
        </p:grpSp>
      </p:grpSp>
      <p:sp>
        <p:nvSpPr>
          <p:cNvPr id="30" name="标题 1">
            <a:extLst>
              <a:ext uri="{FF2B5EF4-FFF2-40B4-BE49-F238E27FC236}">
                <a16:creationId xmlns:a16="http://schemas.microsoft.com/office/drawing/2014/main" id="{EEA1E947-2B8B-443F-8C40-148B6B92D160}"/>
              </a:ext>
            </a:extLst>
          </p:cNvPr>
          <p:cNvSpPr txBox="1"/>
          <p:nvPr/>
        </p:nvSpPr>
        <p:spPr>
          <a:xfrm>
            <a:off x="4725553" y="3620540"/>
            <a:ext cx="5992095" cy="528955"/>
          </a:xfrm>
        </p:spPr>
        <p:txBody>
          <a:bodyPr/>
          <a:lstStyle>
            <a:defPPr>
              <a:defRPr lang="zh-CN"/>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a:solidFill>
                  <a:srgbClr val="000000"/>
                </a:solidFill>
                <a:latin typeface="Arial"/>
                <a:ea typeface="微软雅黑" panose="020b0503020204020204" pitchFamily="34" charset="-122"/>
                <a:cs typeface="三极正极黑简体" panose="00000500000000000000" charset="-122"/>
                <a:sym typeface="Arial"/>
              </a:rPr>
              <a:t>2023</a:t>
            </a:r>
            <a:r>
              <a:rPr lang="zh-CN" altLang="en-US" sz="2400">
                <a:solidFill>
                  <a:srgbClr val="000000"/>
                </a:solidFill>
                <a:latin typeface="Arial"/>
                <a:ea typeface="微软雅黑" panose="020b0503020204020204" pitchFamily="34" charset="-122"/>
                <a:cs typeface="三极正极黑简体" panose="00000500000000000000" charset="-122"/>
                <a:sym typeface="Arial"/>
              </a:rPr>
              <a:t>年清明节</a:t>
            </a:r>
            <a:r>
              <a:rPr lang="en-US" altLang="zh-CN" sz="2400">
                <a:solidFill>
                  <a:srgbClr val="000000"/>
                </a:solidFill>
                <a:latin typeface="Arial"/>
                <a:ea typeface="微软雅黑" panose="020b0503020204020204" pitchFamily="34" charset="-122"/>
                <a:cs typeface="三极正极黑简体" panose="00000500000000000000" charset="-122"/>
                <a:sym typeface="Arial"/>
              </a:rPr>
              <a:t>/</a:t>
            </a:r>
            <a:r>
              <a:rPr lang="zh-CN" altLang="en-US" sz="2400">
                <a:solidFill>
                  <a:srgbClr val="000000"/>
                </a:solidFill>
                <a:latin typeface="Arial"/>
                <a:ea typeface="微软雅黑" panose="020b0503020204020204" pitchFamily="34" charset="-122"/>
                <a:cs typeface="三极正极黑简体" panose="00000500000000000000" charset="-122"/>
                <a:sym typeface="Arial"/>
              </a:rPr>
              <a:t>缅怀先烈</a:t>
            </a:r>
            <a:r>
              <a:rPr lang="en-US" altLang="zh-CN" sz="2400">
                <a:solidFill>
                  <a:srgbClr val="000000"/>
                </a:solidFill>
                <a:latin typeface="Arial"/>
                <a:ea typeface="微软雅黑" panose="020b0503020204020204" pitchFamily="34" charset="-122"/>
                <a:cs typeface="三极正极黑简体" panose="00000500000000000000" charset="-122"/>
                <a:sym typeface="Arial"/>
              </a:rPr>
              <a:t>/</a:t>
            </a:r>
            <a:r>
              <a:rPr lang="zh-CN" altLang="en-US" sz="2400">
                <a:solidFill>
                  <a:srgbClr val="000000"/>
                </a:solidFill>
                <a:latin typeface="Arial"/>
                <a:ea typeface="微软雅黑" panose="020b0503020204020204" pitchFamily="34" charset="-122"/>
                <a:cs typeface="三极正极黑简体" panose="00000500000000000000" charset="-122"/>
                <a:sym typeface="Arial"/>
              </a:rPr>
              <a:t>主题班会</a:t>
            </a:r>
          </a:p>
        </p:txBody>
      </p:sp>
      <p:pic>
        <p:nvPicPr>
          <p:cNvPr id="46" name="图片 45" descr="图片包含 游戏机, 笔记本&#10;&#10;描述已自动生成">
            <a:extLst>
              <a:ext uri="{FF2B5EF4-FFF2-40B4-BE49-F238E27FC236}">
                <a16:creationId xmlns:a16="http://schemas.microsoft.com/office/drawing/2014/main" id="{23330E4F-352A-48F2-8725-171571C1E04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092265" y="-139791"/>
            <a:ext cx="7162800" cy="3872182"/>
          </a:xfrm>
          <a:prstGeom prst="rect">
            <a:avLst/>
          </a:prstGeom>
        </p:spPr>
      </p:pic>
      <p:pic>
        <p:nvPicPr>
          <p:cNvPr id="48" name="图片 47" descr="黑暗中的灯光&#10;&#10;描述已自动生成">
            <a:extLst>
              <a:ext uri="{FF2B5EF4-FFF2-40B4-BE49-F238E27FC236}">
                <a16:creationId xmlns:a16="http://schemas.microsoft.com/office/drawing/2014/main" id="{1E328E38-3398-4834-B6A3-315D8C81A420}"/>
              </a:ext>
            </a:extLst>
          </p:cNvPr>
          <p:cNvPicPr>
            <a:picLocks noChangeAspect="1"/>
          </p:cNvPicPr>
          <p:nvPr/>
        </p:nvPicPr>
        <p:blipFill>
          <a:blip r:embed="rId8">
            <a:alphaModFix amt="42000"/>
            <a:extLst>
              <a:ext uri="{28A0092B-C50C-407E-A947-70E740481C1C}">
                <a14:useLocalDpi xmlns:a14="http://schemas.microsoft.com/office/drawing/2010/main"/>
              </a:ext>
            </a:extLst>
          </a:blip>
          <a:stretch>
            <a:fillRect/>
          </a:stretch>
        </p:blipFill>
        <p:spPr>
          <a:xfrm flipH="1">
            <a:off x="1455642" y="1353735"/>
            <a:ext cx="2518582" cy="2518582"/>
          </a:xfrm>
          <a:prstGeom prst="rect">
            <a:avLst/>
          </a:prstGeom>
        </p:spPr>
      </p:pic>
    </p:spTree>
    <p:extLst>
      <p:ext uri="{BB962C8B-B14F-4D97-AF65-F5344CB8AC3E}">
        <p14:creationId xmlns:p14="http://schemas.microsoft.com/office/powerpoint/2010/main" val="2654317490"/>
      </p:ext>
    </p:extLst>
  </p:cSld>
  <p:clrMapOvr>
    <a:masterClrMapping/>
  </p:clrMapOvr>
  <mc:AlternateContent>
    <mc:Choice xmlns:p14="http://schemas.microsoft.com/office/powerpoint/2010/main" Requires="p14">
      <p:transition advTm="3000" p14:dur="10"/>
    </mc:Choice>
    <mc:Fallback>
      <p:transition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75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anim calcmode="lin" valueType="num">
                                      <p:cBhvr>
                                        <p:cTn id="8" dur="750" fill="hold"/>
                                        <p:tgtEl>
                                          <p:spTgt spid="18"/>
                                        </p:tgtEl>
                                        <p:attrNameLst>
                                          <p:attrName>ppt_x</p:attrName>
                                        </p:attrNameLst>
                                      </p:cBhvr>
                                      <p:tavLst>
                                        <p:tav tm="0">
                                          <p:val>
                                            <p:strVal val="#ppt_x"/>
                                          </p:val>
                                        </p:tav>
                                        <p:tav tm="100000">
                                          <p:val>
                                            <p:strVal val="#ppt_x"/>
                                          </p:val>
                                        </p:tav>
                                      </p:tavLst>
                                    </p:anim>
                                    <p:anim calcmode="lin" valueType="num">
                                      <p:cBhvr>
                                        <p:cTn id="9" dur="750" fill="hold"/>
                                        <p:tgtEl>
                                          <p:spTgt spid="1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1" dur="75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750"/>
                                        <p:tgtEl>
                                          <p:spTgt spid="13"/>
                                        </p:tgtEl>
                                      </p:cBhvr>
                                    </p:animEffect>
                                  </p:childTnLst>
                                </p:cTn>
                              </p:par>
                            </p:childTnLst>
                          </p:cTn>
                        </p:par>
                        <p:par>
                          <p:cTn id="14" fill="hold" nodeType="afterGroup">
                            <p:stCondLst>
                              <p:cond delay="1500"/>
                            </p:stCondLst>
                            <p:childTnLst>
                              <p:par>
                                <p:cTn id="15" presetID="53" presetClass="entr" presetSubtype="16" dur="75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750" fill="hold"/>
                                        <p:tgtEl>
                                          <p:spTgt spid="46"/>
                                        </p:tgtEl>
                                        <p:attrNameLst>
                                          <p:attrName>ppt_w</p:attrName>
                                        </p:attrNameLst>
                                      </p:cBhvr>
                                      <p:tavLst>
                                        <p:tav tm="0">
                                          <p:val>
                                            <p:fltVal val="0"/>
                                          </p:val>
                                        </p:tav>
                                        <p:tav tm="100000">
                                          <p:val>
                                            <p:strVal val="#ppt_w"/>
                                          </p:val>
                                        </p:tav>
                                      </p:tavLst>
                                    </p:anim>
                                    <p:anim calcmode="lin" valueType="num">
                                      <p:cBhvr>
                                        <p:cTn id="18" dur="750" fill="hold"/>
                                        <p:tgtEl>
                                          <p:spTgt spid="46"/>
                                        </p:tgtEl>
                                        <p:attrNameLst>
                                          <p:attrName>ppt_h</p:attrName>
                                        </p:attrNameLst>
                                      </p:cBhvr>
                                      <p:tavLst>
                                        <p:tav tm="0">
                                          <p:val>
                                            <p:fltVal val="0"/>
                                          </p:val>
                                        </p:tav>
                                        <p:tav tm="100000">
                                          <p:val>
                                            <p:strVal val="#ppt_h"/>
                                          </p:val>
                                        </p:tav>
                                      </p:tavLst>
                                    </p:anim>
                                    <p:animEffect transition="in" filter="fade">
                                      <p:cBhvr>
                                        <p:cTn id="19" dur="750"/>
                                        <p:tgtEl>
                                          <p:spTgt spid="46"/>
                                        </p:tgtEl>
                                      </p:cBhvr>
                                    </p:animEffect>
                                  </p:childTnLst>
                                </p:cTn>
                              </p:par>
                            </p:childTnLst>
                          </p:cTn>
                        </p:par>
                        <p:par>
                          <p:cTn id="20" fill="hold" nodeType="afterGroup">
                            <p:stCondLst>
                              <p:cond delay="2250"/>
                            </p:stCondLst>
                            <p:childTnLst>
                              <p:par>
                                <p:cTn id="21" presetID="42" presetClass="entr" presetSubtype="0" dur="75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750"/>
                                        <p:tgtEl>
                                          <p:spTgt spid="48"/>
                                        </p:tgtEl>
                                      </p:cBhvr>
                                    </p:animEffect>
                                    <p:anim calcmode="lin" valueType="num">
                                      <p:cBhvr>
                                        <p:cTn id="24" dur="750" fill="hold"/>
                                        <p:tgtEl>
                                          <p:spTgt spid="48"/>
                                        </p:tgtEl>
                                        <p:attrNameLst>
                                          <p:attrName>ppt_x</p:attrName>
                                        </p:attrNameLst>
                                      </p:cBhvr>
                                      <p:tavLst>
                                        <p:tav tm="0">
                                          <p:val>
                                            <p:strVal val="#ppt_x"/>
                                          </p:val>
                                        </p:tav>
                                        <p:tav tm="100000">
                                          <p:val>
                                            <p:strVal val="#ppt_x"/>
                                          </p:val>
                                        </p:tav>
                                      </p:tavLst>
                                    </p:anim>
                                    <p:anim calcmode="lin" valueType="num">
                                      <p:cBhvr>
                                        <p:cTn id="25" dur="750" fill="hold"/>
                                        <p:tgtEl>
                                          <p:spTgt spid="48"/>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3000"/>
                            </p:stCondLst>
                            <p:childTnLst>
                              <p:par>
                                <p:cTn id="27" presetID="42" presetClass="entr" presetSubtype="0" dur="75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750"/>
                                        <p:tgtEl>
                                          <p:spTgt spid="30"/>
                                        </p:tgtEl>
                                      </p:cBhvr>
                                    </p:animEffect>
                                    <p:anim calcmode="lin" valueType="num">
                                      <p:cBhvr>
                                        <p:cTn id="30" dur="750" fill="hold"/>
                                        <p:tgtEl>
                                          <p:spTgt spid="30"/>
                                        </p:tgtEl>
                                        <p:attrNameLst>
                                          <p:attrName>ppt_x</p:attrName>
                                        </p:attrNameLst>
                                      </p:cBhvr>
                                      <p:tavLst>
                                        <p:tav tm="0">
                                          <p:val>
                                            <p:strVal val="#ppt_x"/>
                                          </p:val>
                                        </p:tav>
                                        <p:tav tm="100000">
                                          <p:val>
                                            <p:strVal val="#ppt_x"/>
                                          </p:val>
                                        </p:tav>
                                      </p:tavLst>
                                    </p:anim>
                                    <p:anim calcmode="lin" valueType="num">
                                      <p:cBhvr>
                                        <p:cTn id="31" dur="750" fill="hold"/>
                                        <p:tgtEl>
                                          <p:spTgt spid="30"/>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750"/>
                            </p:stCondLst>
                            <p:childTnLst>
                              <p:par>
                                <p:cTn id="33" presetID="16" presetClass="entr" presetSubtype="21" dur="75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arn(inVertical)">
                                      <p:cBhvr>
                                        <p:cTn id="35"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文本框 5">
            <a:extLst>
              <a:ext uri="{FF2B5EF4-FFF2-40B4-BE49-F238E27FC236}">
                <a16:creationId xmlns:a16="http://schemas.microsoft.com/office/drawing/2014/main" id="{D03754A5-2DF0-3B52-989A-85DA54206E4C}"/>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a.</a:t>
            </a:r>
            <a:r>
              <a:rPr lang="zh-CN" altLang="en-US" sz="200"/>
              <a:t>检查使用的设备、机具是否能保证达到幕墙构件加工精度的要求，并定期进行量具检测。</a:t>
            </a:r>
          </a:p>
        </p:txBody>
      </p:sp>
      <p:sp>
        <p:nvSpPr>
          <p:cNvPr id="3" name="文本框 2">
            <a:extLst>
              <a:ext uri="{FF2B5EF4-FFF2-40B4-BE49-F238E27FC236}">
                <a16:creationId xmlns:a16="http://schemas.microsoft.com/office/drawing/2014/main" id="{49B94A66-3391-06CF-30B9-E4027E20F6CB}"/>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主要建筑基坑施工采用挖掘机挖土，用自卸汽车连续运送土石方至弃土场。</a:t>
            </a:r>
          </a:p>
        </p:txBody>
      </p:sp>
      <p:pic>
        <p:nvPicPr>
          <p:cNvPr id="5" name="图片 4" descr="绿色的山&#10;&#10;中度可信度描述已自动生成">
            <a:extLst>
              <a:ext uri="{FF2B5EF4-FFF2-40B4-BE49-F238E27FC236}">
                <a16:creationId xmlns:a16="http://schemas.microsoft.com/office/drawing/2014/main" id="{E8E50265-9110-4E22-8B77-6B27748BDD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pic>
        <p:nvPicPr>
          <p:cNvPr id="18" name="图片 17" descr="形状&#10;&#10;中度可信度描述已自动生成">
            <a:extLst>
              <a:ext uri="{FF2B5EF4-FFF2-40B4-BE49-F238E27FC236}">
                <a16:creationId xmlns:a16="http://schemas.microsoft.com/office/drawing/2014/main" id="{F5288178-406D-4BC6-B332-C8CF3325442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2010166" cy="2129909"/>
          </a:xfrm>
          <a:prstGeom prst="rect">
            <a:avLst/>
          </a:prstGeom>
        </p:spPr>
      </p:pic>
      <p:pic>
        <p:nvPicPr>
          <p:cNvPr id="7" name="图片 6" descr="形状&#10;&#10;中度可信度描述已自动生成">
            <a:extLst>
              <a:ext uri="{FF2B5EF4-FFF2-40B4-BE49-F238E27FC236}">
                <a16:creationId xmlns:a16="http://schemas.microsoft.com/office/drawing/2014/main" id="{40C4E3BF-DB0D-4F47-BDC2-64CB9ACFFB1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pic>
        <p:nvPicPr>
          <p:cNvPr id="9" name="图片 8" descr="形状&#10;&#10;低可信度描述已自动生成">
            <a:extLst>
              <a:ext uri="{FF2B5EF4-FFF2-40B4-BE49-F238E27FC236}">
                <a16:creationId xmlns:a16="http://schemas.microsoft.com/office/drawing/2014/main" id="{D181A2CE-84DE-4552-A68F-A23E83697C7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3609024" cy="3429000"/>
          </a:xfrm>
          <a:prstGeom prst="rect">
            <a:avLst/>
          </a:prstGeom>
        </p:spPr>
      </p:pic>
      <p:pic>
        <p:nvPicPr>
          <p:cNvPr id="12" name="图片 11" descr="黄色的花&#10;&#10;描述已自动生成">
            <a:extLst>
              <a:ext uri="{FF2B5EF4-FFF2-40B4-BE49-F238E27FC236}">
                <a16:creationId xmlns:a16="http://schemas.microsoft.com/office/drawing/2014/main" id="{AE67E3E3-0AE7-4924-86ED-6A887E1E14D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759200"/>
            <a:ext cx="12192000" cy="3098074"/>
          </a:xfrm>
          <a:prstGeom prst="rect">
            <a:avLst/>
          </a:prstGeom>
        </p:spPr>
      </p:pic>
      <p:sp>
        <p:nvSpPr>
          <p:cNvPr id="4" name="Text Box 5"/>
          <p:cNvSpPr txBox="1"/>
          <p:nvPr/>
        </p:nvSpPr>
        <p:spPr>
          <a:xfrm>
            <a:off x="1697355" y="2371090"/>
            <a:ext cx="8797925" cy="185268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200000"/>
              </a:lnSpc>
              <a:spcBef>
                <a:spcPct val="0"/>
              </a:spcBef>
              <a:spcAft>
                <a:spcPct val="0"/>
              </a:spcAft>
            </a:pPr>
            <a:r>
              <a:rPr lang="zh-CN" altLang="en-US" sz="2000">
                <a:latin typeface="Arial"/>
                <a:ea typeface="微软雅黑" panose="020b0503020204020204" pitchFamily="34" charset="-122"/>
                <a:cs typeface="思源黑体 CN Normal" panose="020b0400000000000000" charset="-122"/>
                <a:sym typeface="Arial"/>
              </a:rPr>
              <a:t>为了更好的继承和发扬这一民族传统，</a:t>
            </a:r>
            <a:r>
              <a:rPr lang="en-US" altLang="zh-CN" sz="2000">
                <a:latin typeface="Arial"/>
                <a:ea typeface="微软雅黑" panose="020b0503020204020204" pitchFamily="34" charset="-122"/>
                <a:cs typeface="思源黑体 CN Normal" panose="020b0400000000000000" charset="-122"/>
                <a:sym typeface="Arial"/>
              </a:rPr>
              <a:t>2008</a:t>
            </a:r>
            <a:r>
              <a:rPr lang="zh-CN" altLang="en-US" sz="2000">
                <a:latin typeface="Arial"/>
                <a:ea typeface="微软雅黑" panose="020b0503020204020204" pitchFamily="34" charset="-122"/>
                <a:cs typeface="思源黑体 CN Normal" panose="020b0400000000000000" charset="-122"/>
                <a:sym typeface="Arial"/>
              </a:rPr>
              <a:t>年正式将清明节确定为我国的法定节假日。为了缅怀革命先烈，进行爱国主义教育，传承民族传统，继承革命遗志，让我们共同踏上被记忆尘封已久的革命道路，共同追忆那红色足迹！</a:t>
            </a:r>
          </a:p>
        </p:txBody>
      </p:sp>
      <p:sp>
        <p:nvSpPr>
          <p:cNvPr id="2" name="文本框 1"/>
          <p:cNvSpPr txBox="1"/>
          <p:nvPr/>
        </p:nvSpPr>
        <p:spPr>
          <a:xfrm>
            <a:off x="1697355" y="1555750"/>
            <a:ext cx="8755380" cy="47561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00">
                <a:latin typeface="Arial"/>
                <a:ea typeface="微软雅黑" panose="020b0503020204020204" pitchFamily="34" charset="-122"/>
                <a:cs typeface="思源黑体 CN Normal" panose="020b0400000000000000" charset="-122"/>
                <a:sym typeface="Arial"/>
              </a:rPr>
              <a:t>清明节扫墓祭奠先人，寄托哀思是我们中华民族的一大习俗。</a:t>
            </a:r>
          </a:p>
        </p:txBody>
      </p:sp>
      <p:pic>
        <p:nvPicPr>
          <p:cNvPr id="16" name="图片 15" descr="卡通人物&#10;&#10;低可信度描述已自动生成">
            <a:extLst>
              <a:ext uri="{FF2B5EF4-FFF2-40B4-BE49-F238E27FC236}">
                <a16:creationId xmlns:a16="http://schemas.microsoft.com/office/drawing/2014/main" id="{39EF0447-7E5A-41D5-8829-7AA222F2766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662391" y="-1088925"/>
            <a:ext cx="4529609" cy="3590826"/>
          </a:xfrm>
          <a:prstGeom prst="rect">
            <a:avLst/>
          </a:prstGeom>
        </p:spPr>
      </p:pic>
    </p:spTree>
  </p:cSld>
  <p:clrMapOvr>
    <a:masterClrMapping/>
  </p:clrMapOvr>
  <mc:AlternateContent>
    <mc:Choice xmlns:p159="http://schemas.microsoft.com/office/powerpoint/2015/09/main" Requires="p159">
      <p:transition spd="slow" advTm="3000" p14:dur="2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dur="50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nodeType="afterGroup">
                            <p:stCondLst>
                              <p:cond delay="1000"/>
                            </p:stCondLst>
                            <p:childTnLst>
                              <p:par>
                                <p:cTn id="15" presetID="47" presetClass="entr" presetSubtype="0" dur="5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29" presetClass="entr" presetSubtype="0" dur="50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ppt_x</p:attrName>
                                        </p:attrNameLst>
                                      </p:cBhvr>
                                      <p:tavLst>
                                        <p:tav tm="0">
                                          <p:val>
                                            <p:strVal val="#ppt_x-.2"/>
                                          </p:val>
                                        </p:tav>
                                        <p:tav tm="100000">
                                          <p:val>
                                            <p:strVal val="#ppt_x"/>
                                          </p:val>
                                        </p:tav>
                                      </p:tavLst>
                                    </p:anim>
                                    <p:anim calcmode="lin" valueType="num">
                                      <p:cBhvr>
                                        <p:cTn id="24"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5" dur="500"/>
                                        <p:tgtEl>
                                          <p:spTgt spid="2"/>
                                        </p:tgtEl>
                                      </p:cBhvr>
                                    </p:animEffect>
                                  </p:childTnLst>
                                </p:cTn>
                              </p:par>
                            </p:childTnLst>
                          </p:cTn>
                        </p:par>
                        <p:par>
                          <p:cTn id="26" fill="hold" nodeType="afterGroup">
                            <p:stCondLst>
                              <p:cond delay="2000"/>
                            </p:stCondLst>
                            <p:childTnLst>
                              <p:par>
                                <p:cTn id="27" presetID="42" presetClass="entr" presetSubtype="0" dur="50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文本框 6">
            <a:extLst>
              <a:ext uri="{FF2B5EF4-FFF2-40B4-BE49-F238E27FC236}">
                <a16:creationId xmlns:a16="http://schemas.microsoft.com/office/drawing/2014/main" id="{5F851617-687E-7121-15E5-8BBED8AC5EAC}"/>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档架高度，根据起重机上缓冲器的高度而定。</a:t>
            </a:r>
          </a:p>
        </p:txBody>
      </p:sp>
      <p:sp>
        <p:nvSpPr>
          <p:cNvPr id="6" name="文本框 5">
            <a:extLst>
              <a:ext uri="{FF2B5EF4-FFF2-40B4-BE49-F238E27FC236}">
                <a16:creationId xmlns:a16="http://schemas.microsoft.com/office/drawing/2014/main" id="{3E69CD7B-06E9-3219-119E-9523BB48B029}"/>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质检部门要对生产过程中的质检工作进行全面检查和控制，做到首检及时、抽检适时、全检不误时，并严格执行三检制，杜绝废品的出现。</a:t>
            </a:r>
          </a:p>
        </p:txBody>
      </p:sp>
      <p:pic>
        <p:nvPicPr>
          <p:cNvPr id="14" name="图片 13" descr="山上的风景&#10;&#10;描述已自动生成">
            <a:extLst>
              <a:ext uri="{FF2B5EF4-FFF2-40B4-BE49-F238E27FC236}">
                <a16:creationId xmlns:a16="http://schemas.microsoft.com/office/drawing/2014/main" id="{72F862BA-CEA6-4ED3-AA07-90C7AA872D9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pic>
        <p:nvPicPr>
          <p:cNvPr id="32" name="图片 31" descr="形状&#10;&#10;中度可信度描述已自动生成">
            <a:extLst>
              <a:ext uri="{FF2B5EF4-FFF2-40B4-BE49-F238E27FC236}">
                <a16:creationId xmlns:a16="http://schemas.microsoft.com/office/drawing/2014/main" id="{732B5644-774F-4985-9E08-F9D9CCC150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9534181" y="113834"/>
            <a:ext cx="2657819" cy="2816142"/>
          </a:xfrm>
          <a:prstGeom prst="rect">
            <a:avLst/>
          </a:prstGeom>
        </p:spPr>
      </p:pic>
      <p:pic>
        <p:nvPicPr>
          <p:cNvPr id="29" name="图片 28" descr="形状&#10;&#10;中度可信度描述已自动生成">
            <a:extLst>
              <a:ext uri="{FF2B5EF4-FFF2-40B4-BE49-F238E27FC236}">
                <a16:creationId xmlns:a16="http://schemas.microsoft.com/office/drawing/2014/main" id="{45A8A6D9-A52E-43EE-9B4B-5140ACB0472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2010166" cy="2129909"/>
          </a:xfrm>
          <a:prstGeom prst="rect">
            <a:avLst/>
          </a:prstGeom>
        </p:spPr>
      </p:pic>
      <p:pic>
        <p:nvPicPr>
          <p:cNvPr id="21" name="图片 20" descr="形状&#10;&#10;低可信度描述已自动生成">
            <a:extLst>
              <a:ext uri="{FF2B5EF4-FFF2-40B4-BE49-F238E27FC236}">
                <a16:creationId xmlns:a16="http://schemas.microsoft.com/office/drawing/2014/main" id="{A77E33FF-3713-4BAA-A73B-B8F1AF8107A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60784" y="0"/>
            <a:ext cx="2542370" cy="2415553"/>
          </a:xfrm>
          <a:prstGeom prst="rect">
            <a:avLst/>
          </a:prstGeom>
        </p:spPr>
      </p:pic>
      <p:grpSp>
        <p:nvGrpSpPr>
          <p:cNvPr id="33" name="组合 32">
            <a:extLst>
              <a:ext uri="{FF2B5EF4-FFF2-40B4-BE49-F238E27FC236}">
                <a16:creationId xmlns:a16="http://schemas.microsoft.com/office/drawing/2014/main" id="{F5C23A57-C986-49A2-9DEB-6F3298DEEAA4}"/>
              </a:ext>
            </a:extLst>
          </p:cNvPr>
          <p:cNvGrpSpPr/>
          <p:nvPr/>
        </p:nvGrpSpPr>
        <p:grpSpPr>
          <a:xfrm>
            <a:off x="0" y="0"/>
            <a:ext cx="12192000" cy="3429000"/>
            <a:chExt cx="12192000" cy="3429000"/>
          </a:xfrm>
        </p:grpSpPr>
        <p:pic>
          <p:nvPicPr>
            <p:cNvPr id="20" name="图片 19" descr="形状&#10;&#10;低可信度描述已自动生成">
              <a:extLst>
                <a:ext uri="{FF2B5EF4-FFF2-40B4-BE49-F238E27FC236}">
                  <a16:creationId xmlns:a16="http://schemas.microsoft.com/office/drawing/2014/main" id="{67562301-A4C4-4364-90FF-E9F8A0B3E51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0"/>
              <a:ext cx="3609024" cy="3429000"/>
            </a:xfrm>
            <a:prstGeom prst="rect">
              <a:avLst/>
            </a:prstGeom>
          </p:spPr>
        </p:pic>
        <p:pic>
          <p:nvPicPr>
            <p:cNvPr id="22" name="图片 21" descr="形状&#10;&#10;中度可信度描述已自动生成">
              <a:extLst>
                <a:ext uri="{FF2B5EF4-FFF2-40B4-BE49-F238E27FC236}">
                  <a16:creationId xmlns:a16="http://schemas.microsoft.com/office/drawing/2014/main" id="{3840680A-5F3D-4C1E-B4CC-18A7D8CFD40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362700" y="0"/>
              <a:ext cx="5829300" cy="2745070"/>
            </a:xfrm>
            <a:prstGeom prst="rect">
              <a:avLst/>
            </a:prstGeom>
          </p:spPr>
        </p:pic>
      </p:grpSp>
      <p:pic>
        <p:nvPicPr>
          <p:cNvPr id="24" name="图片 23" descr="卡通人物&#10;&#10;低可信度描述已自动生成">
            <a:extLst>
              <a:ext uri="{FF2B5EF4-FFF2-40B4-BE49-F238E27FC236}">
                <a16:creationId xmlns:a16="http://schemas.microsoft.com/office/drawing/2014/main" id="{C43DB968-277F-431F-82F7-2114E333BB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64568" y="3136900"/>
            <a:ext cx="5208053" cy="4166443"/>
          </a:xfrm>
          <a:prstGeom prst="rect">
            <a:avLst/>
          </a:prstGeom>
        </p:spPr>
      </p:pic>
      <p:pic>
        <p:nvPicPr>
          <p:cNvPr id="25" name="图片 24" descr="黄色的花&#10;&#10;描述已自动生成">
            <a:extLst>
              <a:ext uri="{FF2B5EF4-FFF2-40B4-BE49-F238E27FC236}">
                <a16:creationId xmlns:a16="http://schemas.microsoft.com/office/drawing/2014/main" id="{95719AF2-4A57-4D96-9D0E-B2D26D47665E}"/>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0" y="3759200"/>
            <a:ext cx="12192000" cy="3098074"/>
          </a:xfrm>
          <a:prstGeom prst="rect">
            <a:avLst/>
          </a:prstGeom>
        </p:spPr>
      </p:pic>
      <p:grpSp>
        <p:nvGrpSpPr>
          <p:cNvPr id="12" name="组合 11">
            <a:extLst>
              <a:ext uri="{FF2B5EF4-FFF2-40B4-BE49-F238E27FC236}">
                <a16:creationId xmlns:a16="http://schemas.microsoft.com/office/drawing/2014/main" id="{C497AD31-6644-4537-A80A-D7E8BD341260}"/>
              </a:ext>
            </a:extLst>
          </p:cNvPr>
          <p:cNvGrpSpPr/>
          <p:nvPr/>
        </p:nvGrpSpPr>
        <p:grpSpPr>
          <a:xfrm>
            <a:off x="4800842" y="1410635"/>
            <a:ext cx="5795072" cy="3252380"/>
            <a:chOff x="3078480" y="1809115"/>
            <a:chExt cx="5795072" cy="3252380"/>
          </a:xfrm>
        </p:grpSpPr>
        <p:sp>
          <p:nvSpPr>
            <p:cNvPr id="3" name="圆角矩形 2"/>
            <p:cNvSpPr>
              <a:spLocks noChangeArrowheads="1"/>
            </p:cNvSpPr>
            <p:nvPr/>
          </p:nvSpPr>
          <p:spPr bwMode="auto">
            <a:xfrm>
              <a:off x="3078480" y="1809115"/>
              <a:ext cx="720000" cy="720000"/>
            </a:xfrm>
            <a:prstGeom prst="roundRect">
              <a:avLst/>
            </a:prstGeom>
            <a:solidFill>
              <a:schemeClr val="accent1"/>
            </a:solidFill>
            <a:effectLst/>
          </p:spPr>
          <p:style>
            <a:lnRef idx="0">
              <a:schemeClr val="accent5"/>
            </a:lnRef>
            <a:fillRef idx="3">
              <a:schemeClr val="accent5"/>
            </a:fillRef>
            <a:effectRef idx="3">
              <a:schemeClr val="accent5"/>
            </a:effectRef>
            <a:fontRef idx="minor">
              <a:schemeClr val="lt1"/>
            </a:fontRef>
          </p:style>
          <p:txBody>
            <a:bodyPr wrap="none"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buFontTx/>
                <a:buNone/>
                <a:defRPr/>
              </a:pPr>
              <a:r>
                <a:rPr lang="en-US" altLang="zh-CN" sz="3200">
                  <a:solidFill>
                    <a:schemeClr val="bg1"/>
                  </a:solidFill>
                  <a:latin typeface="Arial"/>
                  <a:ea typeface="微软雅黑" panose="020b0503020204020204" pitchFamily="34" charset="-122"/>
                  <a:sym typeface="Arial"/>
                </a:rPr>
                <a:t>01</a:t>
              </a:r>
            </a:p>
          </p:txBody>
        </p:sp>
        <p:sp>
          <p:nvSpPr>
            <p:cNvPr id="4" name="圆角矩形 3"/>
            <p:cNvSpPr>
              <a:spLocks noChangeArrowheads="1"/>
            </p:cNvSpPr>
            <p:nvPr/>
          </p:nvSpPr>
          <p:spPr bwMode="auto">
            <a:xfrm>
              <a:off x="3078481" y="3087280"/>
              <a:ext cx="720000" cy="719455"/>
            </a:xfrm>
            <a:prstGeom prst="roundRect">
              <a:avLst/>
            </a:prstGeom>
            <a:solidFill>
              <a:schemeClr val="accent1"/>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3200">
                  <a:solidFill>
                    <a:schemeClr val="bg1"/>
                  </a:solidFill>
                  <a:latin typeface="Arial"/>
                  <a:ea typeface="微软雅黑" panose="020b0503020204020204" pitchFamily="34" charset="-122"/>
                  <a:sym typeface="Arial"/>
                </a:rPr>
                <a:t>02</a:t>
              </a:r>
            </a:p>
          </p:txBody>
        </p:sp>
        <p:sp>
          <p:nvSpPr>
            <p:cNvPr id="5" name="圆角矩形 4"/>
            <p:cNvSpPr>
              <a:spLocks noChangeArrowheads="1"/>
            </p:cNvSpPr>
            <p:nvPr/>
          </p:nvSpPr>
          <p:spPr bwMode="auto">
            <a:xfrm>
              <a:off x="3078481" y="4342040"/>
              <a:ext cx="720000" cy="719455"/>
            </a:xfrm>
            <a:prstGeom prst="roundRect">
              <a:avLst/>
            </a:prstGeom>
            <a:solidFill>
              <a:schemeClr val="accent1"/>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3200">
                  <a:solidFill>
                    <a:schemeClr val="bg1"/>
                  </a:solidFill>
                  <a:latin typeface="Arial"/>
                  <a:ea typeface="微软雅黑" panose="020b0503020204020204" pitchFamily="34" charset="-122"/>
                  <a:sym typeface="Arial"/>
                </a:rPr>
                <a:t>03</a:t>
              </a:r>
            </a:p>
          </p:txBody>
        </p:sp>
        <p:sp>
          <p:nvSpPr>
            <p:cNvPr id="2" name="文本框 1"/>
            <p:cNvSpPr txBox="1"/>
            <p:nvPr/>
          </p:nvSpPr>
          <p:spPr>
            <a:xfrm>
              <a:off x="4072238" y="1870267"/>
              <a:ext cx="4493538" cy="64633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Tx/>
                <a:buNone/>
                <a:defRPr/>
              </a:pPr>
              <a:r>
                <a:rPr lang="zh-CN" altLang="en-US" sz="3600" spc="600">
                  <a:effectLst/>
                  <a:latin typeface="Arial"/>
                  <a:ea typeface="微软雅黑" panose="020b0503020204020204" pitchFamily="34" charset="-122"/>
                  <a:sym typeface="Arial"/>
                </a:rPr>
                <a:t>革命烈士永垂不朽</a:t>
              </a:r>
            </a:p>
          </p:txBody>
        </p:sp>
        <p:sp>
          <p:nvSpPr>
            <p:cNvPr id="15" name="文本框 14"/>
            <p:cNvSpPr txBox="1"/>
            <p:nvPr/>
          </p:nvSpPr>
          <p:spPr>
            <a:xfrm>
              <a:off x="4072238" y="3141537"/>
              <a:ext cx="4801314" cy="64633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defRPr/>
              </a:pPr>
              <a:r>
                <a:rPr lang="zh-CN" altLang="en-US" sz="3600">
                  <a:effectLst/>
                  <a:latin typeface="Arial"/>
                  <a:ea typeface="微软雅黑" panose="020b0503020204020204" pitchFamily="34" charset="-122"/>
                  <a:sym typeface="Arial"/>
                </a:rPr>
                <a:t>清明追思缅怀抗疫英雄</a:t>
              </a:r>
            </a:p>
          </p:txBody>
        </p:sp>
        <p:sp>
          <p:nvSpPr>
            <p:cNvPr id="16" name="文本框 15"/>
            <p:cNvSpPr txBox="1"/>
            <p:nvPr/>
          </p:nvSpPr>
          <p:spPr>
            <a:xfrm>
              <a:off x="4072238" y="4386137"/>
              <a:ext cx="4801314" cy="64633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defRPr/>
              </a:pPr>
              <a:r>
                <a:rPr lang="zh-CN" altLang="en-US" sz="3600">
                  <a:effectLst/>
                  <a:latin typeface="Arial"/>
                  <a:ea typeface="微软雅黑" panose="020b0503020204020204" pitchFamily="34" charset="-122"/>
                  <a:sym typeface="Arial"/>
                </a:rPr>
                <a:t>铭记责任致力中华复兴</a:t>
              </a:r>
            </a:p>
          </p:txBody>
        </p:sp>
      </p:grpSp>
      <p:grpSp>
        <p:nvGrpSpPr>
          <p:cNvPr id="27" name="组合 26">
            <a:extLst>
              <a:ext uri="{FF2B5EF4-FFF2-40B4-BE49-F238E27FC236}">
                <a16:creationId xmlns:a16="http://schemas.microsoft.com/office/drawing/2014/main" id="{C59FB848-6436-48D6-B336-8B966FB2FDB7}"/>
              </a:ext>
            </a:extLst>
          </p:cNvPr>
          <p:cNvGrpSpPr/>
          <p:nvPr/>
        </p:nvGrpSpPr>
        <p:grpSpPr>
          <a:xfrm>
            <a:off x="2283924" y="1433514"/>
            <a:ext cx="1497257" cy="2802045"/>
            <a:chOff x="2385524" y="1509714"/>
            <a:chExt cx="1497257" cy="2802045"/>
          </a:xfrm>
        </p:grpSpPr>
        <p:sp>
          <p:nvSpPr>
            <p:cNvPr id="18" name="矩形 17"/>
            <p:cNvSpPr/>
            <p:nvPr/>
          </p:nvSpPr>
          <p:spPr>
            <a:xfrm>
              <a:off x="2385524" y="1509714"/>
              <a:ext cx="1292662" cy="2527300"/>
            </a:xfrm>
            <a:prstGeom prst="rect">
              <a:avLst/>
            </a:prstGeom>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buClrTx/>
                <a:buSzTx/>
                <a:buFontTx/>
              </a:pPr>
              <a:r>
                <a:rPr lang="zh-CN" altLang="en-US" sz="7200" b="1" kern="1400" spc="100">
                  <a:ln>
                    <a:noFill/>
                  </a:ln>
                  <a:solidFill>
                    <a:schemeClr val="accent1"/>
                  </a:solidFill>
                  <a:effectLst/>
                  <a:uFillTx/>
                  <a:latin typeface="Arial"/>
                  <a:ea typeface="微软雅黑" panose="020b0503020204020204" pitchFamily="34" charset="-122"/>
                  <a:cs typeface="+mn-ea"/>
                  <a:sym typeface="Arial"/>
                </a:rPr>
                <a:t>目录</a:t>
              </a:r>
            </a:p>
          </p:txBody>
        </p:sp>
        <p:sp>
          <p:nvSpPr>
            <p:cNvPr id="26" name="Aitds6">
              <a:extLst>
                <a:ext uri="{FF2B5EF4-FFF2-40B4-BE49-F238E27FC236}">
                  <a16:creationId xmlns:a16="http://schemas.microsoft.com/office/drawing/2014/main" id="{5DB060D1-2CC6-4E38-AEBC-5B55CC8EE33C}"/>
                </a:ext>
              </a:extLst>
            </p:cNvPr>
            <p:cNvSpPr txBox="1"/>
            <p:nvPr>
              <p:custDataLst>
                <p:tags r:id="rId10"/>
              </p:custDataLst>
            </p:nvPr>
          </p:nvSpPr>
          <p:spPr>
            <a:xfrm>
              <a:off x="3654824" y="2282851"/>
              <a:ext cx="227957" cy="2028908"/>
            </a:xfrm>
            <a:prstGeom prst="rect">
              <a:avLst/>
            </a:prstGeom>
            <a:noFill/>
          </p:spPr>
          <p:txBody>
            <a:bodyPr vert="horz"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eaLnBrk="0" fontAlgn="base" hangingPunct="0">
                <a:spcBef>
                  <a:spcPct val="0"/>
                </a:spcBef>
                <a:spcAft>
                  <a:spcPct val="0"/>
                </a:spcAft>
              </a:pPr>
              <a:r>
                <a:rPr lang="en-US" altLang="zh-CN">
                  <a:sym typeface="Arial"/>
                </a:rPr>
                <a:t>CONTENTS</a:t>
              </a:r>
              <a:endParaRPr lang="zh-CN" altLang="en-US">
                <a:sym typeface="Arial"/>
              </a:endParaRPr>
            </a:p>
          </p:txBody>
        </p:sp>
      </p:grpSp>
    </p:spTree>
  </p:cSld>
  <p:clrMapOvr>
    <a:masterClrMapping/>
  </p:clrMapOvr>
  <mc:AlternateContent>
    <mc:Choice xmlns:p159="http://schemas.microsoft.com/office/powerpoint/2015/09/main" Requires="p159">
      <p:transition spd="slow" advTm="3000" p14:dur="2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dur="5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500" fill="hold"/>
                                        <p:tgtEl>
                                          <p:spTgt spid="3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2" presetClass="entr" presetSubtype="0" dur="50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anim calcmode="lin" valueType="num">
                                      <p:cBhvr>
                                        <p:cTn id="14" dur="500" fill="hold"/>
                                        <p:tgtEl>
                                          <p:spTgt spid="25"/>
                                        </p:tgtEl>
                                        <p:attrNameLst>
                                          <p:attrName>ppt_x</p:attrName>
                                        </p:attrNameLst>
                                      </p:cBhvr>
                                      <p:tavLst>
                                        <p:tav tm="0">
                                          <p:val>
                                            <p:strVal val="#ppt_x"/>
                                          </p:val>
                                        </p:tav>
                                        <p:tav tm="100000">
                                          <p:val>
                                            <p:strVal val="#ppt_x"/>
                                          </p:val>
                                        </p:tav>
                                      </p:tavLst>
                                    </p:anim>
                                    <p:anim calcmode="lin" valueType="num">
                                      <p:cBhvr>
                                        <p:cTn id="15" dur="500" fill="hold"/>
                                        <p:tgtEl>
                                          <p:spTgt spid="25"/>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000"/>
                            </p:stCondLst>
                            <p:childTnLst>
                              <p:par>
                                <p:cTn id="17" presetID="22" presetClass="entr" presetSubtype="4" dur="50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par>
                          <p:cTn id="20" fill="hold" nodeType="afterGroup">
                            <p:stCondLst>
                              <p:cond delay="1500"/>
                            </p:stCondLst>
                            <p:childTnLst>
                              <p:par>
                                <p:cTn id="21" presetID="42" presetClass="entr" presetSubtype="0" dur="50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22" presetClass="entr" presetSubtype="8" dur="50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a:extLst>
              <a:ext uri="{FF2B5EF4-FFF2-40B4-BE49-F238E27FC236}">
                <a16:creationId xmlns:a16="http://schemas.microsoft.com/office/drawing/2014/main" id="{C6382877-D852-6B71-92B8-1C16EE4C2F16}"/>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为维护</a:t>
            </a:r>
            <a:r>
              <a:rPr lang="en-US" altLang="zh-CN" sz="200"/>
              <a:t>xxxx</a:t>
            </a:r>
            <a:r>
              <a:rPr lang="zh-CN" altLang="en-US" sz="200"/>
              <a:t>建设及生产运营的安全，保护</a:t>
            </a:r>
            <a:r>
              <a:rPr lang="en-US" altLang="zh-CN" sz="200"/>
              <a:t>xxxx</a:t>
            </a:r>
            <a:r>
              <a:rPr lang="zh-CN" altLang="en-US" sz="200"/>
              <a:t>区周边的环境，促进</a:t>
            </a:r>
            <a:r>
              <a:rPr lang="en-US" altLang="zh-CN" sz="200"/>
              <a:t>xxxx</a:t>
            </a:r>
            <a:r>
              <a:rPr lang="zh-CN" altLang="en-US" sz="200"/>
              <a:t>周边地区的可持续发展，水土保持方案在编制过程中必须遵循生态规律和经济规律，严格遵守各项水土保持法规、条例，并结合主体工程的特点合理进行。</a:t>
            </a:r>
          </a:p>
        </p:txBody>
      </p:sp>
      <p:sp>
        <p:nvSpPr>
          <p:cNvPr id="2" name="文本框 1">
            <a:extLst>
              <a:ext uri="{FF2B5EF4-FFF2-40B4-BE49-F238E27FC236}">
                <a16:creationId xmlns:a16="http://schemas.microsoft.com/office/drawing/2014/main" id="{ECF1EBB9-7AC5-84FE-6484-5018C04D2269}"/>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，负</a:t>
            </a:r>
          </a:p>
        </p:txBody>
      </p:sp>
      <p:sp>
        <p:nvSpPr>
          <p:cNvPr id="16" name="矩形 15">
            <a:extLst>
              <a:ext uri="{FF2B5EF4-FFF2-40B4-BE49-F238E27FC236}">
                <a16:creationId xmlns:a16="http://schemas.microsoft.com/office/drawing/2014/main" id="{D1315911-8EE7-4284-BDA3-3826BDABB971}"/>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pic>
        <p:nvPicPr>
          <p:cNvPr id="17" name="图片 16" descr="山上的风景&#10;&#10;描述已自动生成">
            <a:extLst>
              <a:ext uri="{FF2B5EF4-FFF2-40B4-BE49-F238E27FC236}">
                <a16:creationId xmlns:a16="http://schemas.microsoft.com/office/drawing/2014/main" id="{D9DD2B41-6C84-4867-888B-EB53CDD59E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18" name="文本框 17">
            <a:extLst>
              <a:ext uri="{FF2B5EF4-FFF2-40B4-BE49-F238E27FC236}">
                <a16:creationId xmlns:a16="http://schemas.microsoft.com/office/drawing/2014/main" id="{C12BC2AB-D006-4CEB-A194-A1D1C504D434}"/>
              </a:ext>
            </a:extLst>
          </p:cNvPr>
          <p:cNvSpPr txBox="1"/>
          <p:nvPr/>
        </p:nvSpPr>
        <p:spPr>
          <a:xfrm>
            <a:off x="4205274" y="1834789"/>
            <a:ext cx="3948125" cy="464185"/>
          </a:xfrm>
          <a:prstGeom prst="roundRect">
            <a:avLst/>
          </a:prstGeom>
          <a:noFill/>
          <a:ln w="6350">
            <a:noFill/>
          </a:ln>
          <a:effectLst/>
        </p:spPr>
        <p:txBody>
          <a:bodyPr wrap="none" lIns="107950" tIns="36195" bIns="36195"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accent1"/>
              </a:solidFill>
              <a:effectLst/>
              <a:uLnTx/>
              <a:uFillTx/>
              <a:latin typeface="Arial"/>
              <a:ea typeface="微软雅黑" panose="020b0503020204020204" pitchFamily="34" charset="-122"/>
              <a:cs typeface="+mn-ea"/>
              <a:sym typeface="Arial"/>
            </a:endParaRPr>
          </a:p>
        </p:txBody>
      </p:sp>
      <p:pic>
        <p:nvPicPr>
          <p:cNvPr id="19" name="图片 18" descr="游戏机里面的人物手上拿着花&#10;&#10;中度可信度描述已自动生成">
            <a:extLst>
              <a:ext uri="{FF2B5EF4-FFF2-40B4-BE49-F238E27FC236}">
                <a16:creationId xmlns:a16="http://schemas.microsoft.com/office/drawing/2014/main" id="{F43AD556-240B-47BD-B3C1-7FF1001AE1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pic>
        <p:nvPicPr>
          <p:cNvPr id="20" name="图片 19" descr="图片包含 背景图案&#10;&#10;描述已自动生成">
            <a:extLst>
              <a:ext uri="{FF2B5EF4-FFF2-40B4-BE49-F238E27FC236}">
                <a16:creationId xmlns:a16="http://schemas.microsoft.com/office/drawing/2014/main" id="{F09842E2-4B8F-4CAE-9E19-5F40A5C6D80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flipH="1">
            <a:off x="9258299" y="1024802"/>
            <a:ext cx="1274172" cy="1274172"/>
          </a:xfrm>
          <a:prstGeom prst="rect">
            <a:avLst/>
          </a:prstGeom>
        </p:spPr>
      </p:pic>
      <p:pic>
        <p:nvPicPr>
          <p:cNvPr id="21" name="图片 20" descr="形状&#10;&#10;中度可信度描述已自动生成">
            <a:extLst>
              <a:ext uri="{FF2B5EF4-FFF2-40B4-BE49-F238E27FC236}">
                <a16:creationId xmlns:a16="http://schemas.microsoft.com/office/drawing/2014/main" id="{751181AD-433B-4092-B0F4-966AA891984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42064" y="0"/>
            <a:ext cx="1001765" cy="2096118"/>
          </a:xfrm>
          <a:prstGeom prst="rect">
            <a:avLst/>
          </a:prstGeom>
        </p:spPr>
      </p:pic>
      <p:pic>
        <p:nvPicPr>
          <p:cNvPr id="22" name="图片 21">
            <a:extLst>
              <a:ext uri="{FF2B5EF4-FFF2-40B4-BE49-F238E27FC236}">
                <a16:creationId xmlns:a16="http://schemas.microsoft.com/office/drawing/2014/main" id="{431862EF-17B6-4A4F-8029-6EEF55F883A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216136" y="5779210"/>
            <a:ext cx="1337904" cy="1063462"/>
          </a:xfrm>
          <a:prstGeom prst="rect">
            <a:avLst/>
          </a:prstGeom>
        </p:spPr>
      </p:pic>
      <p:pic>
        <p:nvPicPr>
          <p:cNvPr id="23" name="图片 22">
            <a:extLst>
              <a:ext uri="{FF2B5EF4-FFF2-40B4-BE49-F238E27FC236}">
                <a16:creationId xmlns:a16="http://schemas.microsoft.com/office/drawing/2014/main" id="{90A7C4B9-49F0-4D6B-B8EB-406D27FB810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9874" y="5779210"/>
            <a:ext cx="4651651" cy="1170533"/>
          </a:xfrm>
          <a:prstGeom prst="rect">
            <a:avLst/>
          </a:prstGeom>
        </p:spPr>
      </p:pic>
      <p:sp>
        <p:nvSpPr>
          <p:cNvPr id="32" name="文本框 31">
            <a:extLst>
              <a:ext uri="{FF2B5EF4-FFF2-40B4-BE49-F238E27FC236}">
                <a16:creationId xmlns:a16="http://schemas.microsoft.com/office/drawing/2014/main" id="{7A20EFBF-09BE-4F89-A1B2-72B4A4D0C08D}"/>
              </a:ext>
            </a:extLst>
          </p:cNvPr>
          <p:cNvSpPr txBox="1"/>
          <p:nvPr/>
        </p:nvSpPr>
        <p:spPr>
          <a:xfrm>
            <a:off x="2501900" y="4070350"/>
            <a:ext cx="7213600" cy="40011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sz="2000" kern="100">
                <a:ln w="0">
                  <a:noFill/>
                </a:ln>
                <a:effectLst/>
                <a:latin typeface="Arial"/>
                <a:ea typeface="微软雅黑" panose="020b0503020204020204" pitchFamily="34" charset="-122"/>
                <a:sym typeface="Arial"/>
              </a:rPr>
              <a:t>(</a:t>
            </a:r>
            <a:r>
              <a:rPr lang="en-US" altLang="zh-CN" sz="2000" kern="100">
                <a:ln w="0">
                  <a:noFill/>
                </a:ln>
                <a:effectLst/>
                <a:latin typeface="Arial"/>
                <a:ea typeface="微软雅黑" panose="020b0503020204020204" pitchFamily="34" charset="-122"/>
                <a:sym typeface="Arial"/>
              </a:rPr>
              <a:t>2023</a:t>
            </a:r>
            <a:r>
              <a:rPr sz="2000" kern="100">
                <a:ln w="0">
                  <a:noFill/>
                </a:ln>
                <a:effectLst/>
                <a:latin typeface="Arial"/>
                <a:ea typeface="微软雅黑" panose="020b0503020204020204" pitchFamily="34" charset="-122"/>
                <a:sym typeface="Arial"/>
              </a:rPr>
              <a:t>年清明节缅怀先烈主题班会</a:t>
            </a:r>
            <a:r>
              <a:rPr lang="en-US" sz="2000" kern="100">
                <a:ln w="0">
                  <a:noFill/>
                </a:ln>
                <a:effectLst/>
                <a:latin typeface="Arial"/>
                <a:ea typeface="微软雅黑" panose="020b0503020204020204" pitchFamily="34" charset="-122"/>
                <a:sym typeface="Arial"/>
              </a:rPr>
              <a:t>)</a:t>
            </a:r>
            <a:endParaRPr sz="2000" kern="100">
              <a:ln w="0">
                <a:noFill/>
              </a:ln>
              <a:effectLst/>
              <a:latin typeface="Arial"/>
              <a:ea typeface="微软雅黑" panose="020b0503020204020204" pitchFamily="34" charset="-122"/>
              <a:sym typeface="Arial"/>
            </a:endParaRPr>
          </a:p>
        </p:txBody>
      </p:sp>
      <p:grpSp>
        <p:nvGrpSpPr>
          <p:cNvPr id="34" name="组合 33">
            <a:extLst>
              <a:ext uri="{FF2B5EF4-FFF2-40B4-BE49-F238E27FC236}">
                <a16:creationId xmlns:a16="http://schemas.microsoft.com/office/drawing/2014/main" id="{4EA9432F-4D4F-4096-B856-6E1C5331BA2D}"/>
              </a:ext>
            </a:extLst>
          </p:cNvPr>
          <p:cNvGrpSpPr/>
          <p:nvPr/>
        </p:nvGrpSpPr>
        <p:grpSpPr>
          <a:xfrm>
            <a:off x="3885089" y="1641317"/>
            <a:ext cx="4421822" cy="1496375"/>
            <a:chOff x="3885089" y="1641317"/>
            <a:chExt cx="4421822" cy="1496375"/>
          </a:xfrm>
        </p:grpSpPr>
        <p:grpSp>
          <p:nvGrpSpPr>
            <p:cNvPr id="35" name="组合 34">
              <a:extLst>
                <a:ext uri="{FF2B5EF4-FFF2-40B4-BE49-F238E27FC236}">
                  <a16:creationId xmlns:a16="http://schemas.microsoft.com/office/drawing/2014/main" id="{FB2F7821-23E7-4E36-986E-8624F3B00EB6}"/>
                </a:ext>
              </a:extLst>
            </p:cNvPr>
            <p:cNvGrpSpPr/>
            <p:nvPr userDrawn="1"/>
          </p:nvGrpSpPr>
          <p:grpSpPr>
            <a:xfrm>
              <a:off x="3885089" y="1641317"/>
              <a:ext cx="4421822" cy="1496375"/>
              <a:chOff x="744617" y="5551523"/>
              <a:chExt cx="4421822" cy="1496375"/>
            </a:xfrm>
            <a:noFill/>
          </p:grpSpPr>
          <p:sp>
            <p:nvSpPr>
              <p:cNvPr id="37" name="六边形 36">
                <a:extLst>
                  <a:ext uri="{FF2B5EF4-FFF2-40B4-BE49-F238E27FC236}">
                    <a16:creationId xmlns:a16="http://schemas.microsoft.com/office/drawing/2014/main" id="{118DFF8F-3781-46DD-9185-7916E6E798E6}"/>
                  </a:ext>
                </a:extLst>
              </p:cNvPr>
              <p:cNvSpPr/>
              <p:nvPr/>
            </p:nvSpPr>
            <p:spPr>
              <a:xfrm rot="5400000">
                <a:off x="554718" y="5741422"/>
                <a:ext cx="1496375" cy="1116578"/>
              </a:xfrm>
              <a:prstGeom prst="hexagon">
                <a:avLst/>
              </a:prstGeom>
              <a:grpFill/>
              <a:ln>
                <a:gradFill>
                  <a:gsLst>
                    <a:gs pos="45000">
                      <a:srgbClr val="DFECFA"/>
                    </a:gs>
                    <a:gs pos="0">
                      <a:schemeClr val="tx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8" name="六边形 37">
                <a:extLst>
                  <a:ext uri="{FF2B5EF4-FFF2-40B4-BE49-F238E27FC236}">
                    <a16:creationId xmlns:a16="http://schemas.microsoft.com/office/drawing/2014/main" id="{1EE8183A-7DD0-4075-A2E9-17F6F7EF9BB6}"/>
                  </a:ext>
                </a:extLst>
              </p:cNvPr>
              <p:cNvSpPr/>
              <p:nvPr/>
            </p:nvSpPr>
            <p:spPr>
              <a:xfrm rot="5400000">
                <a:off x="1656466" y="5741422"/>
                <a:ext cx="1496375" cy="1116578"/>
              </a:xfrm>
              <a:prstGeom prst="hexagon">
                <a:avLst/>
              </a:prstGeom>
              <a:grpFill/>
              <a:ln>
                <a:gradFill>
                  <a:gsLst>
                    <a:gs pos="45000">
                      <a:srgbClr val="DFECFA"/>
                    </a:gs>
                    <a:gs pos="0">
                      <a:schemeClr val="tx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9" name="六边形 38">
                <a:extLst>
                  <a:ext uri="{FF2B5EF4-FFF2-40B4-BE49-F238E27FC236}">
                    <a16:creationId xmlns:a16="http://schemas.microsoft.com/office/drawing/2014/main" id="{775E2B15-A71E-492B-8971-D9D769AA6DDB}"/>
                  </a:ext>
                </a:extLst>
              </p:cNvPr>
              <p:cNvSpPr/>
              <p:nvPr/>
            </p:nvSpPr>
            <p:spPr>
              <a:xfrm rot="5400000">
                <a:off x="2758214" y="5741422"/>
                <a:ext cx="1496375" cy="1116578"/>
              </a:xfrm>
              <a:prstGeom prst="hexagon">
                <a:avLst/>
              </a:prstGeom>
              <a:grpFill/>
              <a:ln>
                <a:gradFill>
                  <a:gsLst>
                    <a:gs pos="45000">
                      <a:srgbClr val="DFECFA"/>
                    </a:gs>
                    <a:gs pos="0">
                      <a:schemeClr val="tx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0" name="六边形 39">
                <a:extLst>
                  <a:ext uri="{FF2B5EF4-FFF2-40B4-BE49-F238E27FC236}">
                    <a16:creationId xmlns:a16="http://schemas.microsoft.com/office/drawing/2014/main" id="{657F82D5-E24A-4F57-95A8-42056230BDDC}"/>
                  </a:ext>
                </a:extLst>
              </p:cNvPr>
              <p:cNvSpPr/>
              <p:nvPr/>
            </p:nvSpPr>
            <p:spPr>
              <a:xfrm rot="5400000">
                <a:off x="3859962" y="5741422"/>
                <a:ext cx="1496375" cy="1116578"/>
              </a:xfrm>
              <a:prstGeom prst="hexagon">
                <a:avLst/>
              </a:prstGeom>
              <a:grpFill/>
              <a:ln>
                <a:gradFill>
                  <a:gsLst>
                    <a:gs pos="45000">
                      <a:srgbClr val="DFECFA"/>
                    </a:gs>
                    <a:gs pos="0">
                      <a:schemeClr val="tx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36" name="文本框 35">
              <a:extLst>
                <a:ext uri="{FF2B5EF4-FFF2-40B4-BE49-F238E27FC236}">
                  <a16:creationId xmlns:a16="http://schemas.microsoft.com/office/drawing/2014/main" id="{41F0C94E-92A1-4CBA-9137-205BFDA46A2B}"/>
                </a:ext>
              </a:extLst>
            </p:cNvPr>
            <p:cNvSpPr txBox="1"/>
            <p:nvPr userDrawn="1"/>
          </p:nvSpPr>
          <p:spPr>
            <a:xfrm>
              <a:off x="4205275" y="2018550"/>
              <a:ext cx="3821126"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Arial"/>
                  <a:ea typeface="微软雅黑" panose="020b0503020204020204" pitchFamily="34" charset="-122"/>
                  <a:cs typeface="+mn-ea"/>
                  <a:sym typeface="Arial"/>
                </a:rPr>
                <a:t>第一部分</a:t>
              </a:r>
              <a:endParaRPr kumimoji="0" lang="zh-CN" altLang="en-US" sz="2800" b="1" i="0" u="none" strike="noStrike" kern="1200" cap="none" spc="0" normalizeH="0" baseline="0" noProof="0">
                <a:ln>
                  <a:noFill/>
                </a:ln>
                <a:solidFill>
                  <a:schemeClr val="accent1"/>
                </a:solidFill>
                <a:effectLst/>
                <a:uLnTx/>
                <a:uFillTx/>
                <a:latin typeface="Arial"/>
                <a:ea typeface="微软雅黑" panose="020b0503020204020204" pitchFamily="34" charset="-122"/>
                <a:cs typeface="+mn-ea"/>
                <a:sym typeface="Arial"/>
              </a:endParaRPr>
            </a:p>
          </p:txBody>
        </p:sp>
      </p:grpSp>
      <p:sp>
        <p:nvSpPr>
          <p:cNvPr id="33" name="矩形 32">
            <a:extLst>
              <a:ext uri="{FF2B5EF4-FFF2-40B4-BE49-F238E27FC236}">
                <a16:creationId xmlns:a16="http://schemas.microsoft.com/office/drawing/2014/main" id="{5D1394D8-347F-4652-8F58-FBE105DE3CE2}"/>
              </a:ext>
            </a:extLst>
          </p:cNvPr>
          <p:cNvSpPr/>
          <p:nvPr/>
        </p:nvSpPr>
        <p:spPr>
          <a:xfrm>
            <a:off x="1811973" y="2759146"/>
            <a:ext cx="8568055" cy="117416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fontAlgn="auto">
              <a:lnSpc>
                <a:spcPct val="130000"/>
              </a:lnSpc>
              <a:buClrTx/>
              <a:buSzTx/>
              <a:buNone/>
            </a:pPr>
            <a:r>
              <a:rPr lang="zh-CN" altLang="en-US" sz="6000" b="1" kern="1400" spc="100">
                <a:ln>
                  <a:noFill/>
                </a:ln>
                <a:effectLst/>
                <a:uFillTx/>
                <a:latin typeface="Arial"/>
                <a:ea typeface="微软雅黑" panose="020b0503020204020204" pitchFamily="34" charset="-122"/>
                <a:cs typeface="+mn-ea"/>
                <a:sym typeface="Arial"/>
              </a:rPr>
              <a:t>革命烈士永垂不朽</a:t>
            </a:r>
          </a:p>
        </p:txBody>
      </p:sp>
    </p:spTree>
  </p:cSld>
  <p:clrMapOvr>
    <a:masterClrMapping/>
  </p:clrMapOvr>
  <mc:AlternateContent>
    <mc:Choice xmlns:p14="http://schemas.microsoft.com/office/powerpoint/2010/main" Requires="p14">
      <p:transition spd="slow" advTm="3000" p14:dur="8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dur="50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nodeType="afterGroup">
                            <p:stCondLst>
                              <p:cond delay="500"/>
                            </p:stCondLst>
                            <p:childTnLst>
                              <p:par>
                                <p:cTn id="9" presetID="12" presetClass="entr" presetSubtype="4" dur="5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ppt_y</p:attrName>
                                        </p:attrNameLst>
                                      </p:cBhvr>
                                      <p:tavLst>
                                        <p:tav tm="0">
                                          <p:val>
                                            <p:strVal val="#ppt_y+#ppt_h*1.125000"/>
                                          </p:val>
                                        </p:tav>
                                        <p:tav tm="100000">
                                          <p:val>
                                            <p:strVal val="#ppt_y"/>
                                          </p:val>
                                        </p:tav>
                                      </p:tavLst>
                                    </p:anim>
                                    <p:animEffect transition="in" filter="wipe(up)">
                                      <p:cBhvr>
                                        <p:cTn id="12" dur="500"/>
                                        <p:tgtEl>
                                          <p:spTgt spid="33"/>
                                        </p:tgtEl>
                                      </p:cBhvr>
                                    </p:animEffect>
                                  </p:childTnLst>
                                </p:cTn>
                              </p:par>
                            </p:childTnLst>
                          </p:cTn>
                        </p:par>
                        <p:par>
                          <p:cTn id="13" fill="hold" nodeType="afterGroup">
                            <p:stCondLst>
                              <p:cond delay="1000"/>
                            </p:stCondLst>
                            <p:childTnLst>
                              <p:par>
                                <p:cTn id="14" presetID="29" presetClass="entr" presetSubtype="0" dur="50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ppt_x</p:attrName>
                                        </p:attrNameLst>
                                      </p:cBhvr>
                                      <p:tavLst>
                                        <p:tav tm="0">
                                          <p:val>
                                            <p:strVal val="#ppt_x-.2"/>
                                          </p:val>
                                        </p:tav>
                                        <p:tav tm="100000">
                                          <p:val>
                                            <p:strVal val="#ppt_x"/>
                                          </p:val>
                                        </p:tav>
                                      </p:tavLst>
                                    </p:anim>
                                    <p:anim calcmode="lin" valueType="num">
                                      <p:cBhvr>
                                        <p:cTn id="17" dur="5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18" dur="500"/>
                                        <p:tgtEl>
                                          <p:spTgt spid="32"/>
                                        </p:tgtEl>
                                      </p:cBhvr>
                                    </p:animEffect>
                                  </p:childTnLst>
                                </p:cTn>
                              </p:par>
                            </p:childTnLst>
                          </p:cTn>
                        </p:par>
                        <p:par>
                          <p:cTn id="19" fill="hold" nodeType="afterGroup">
                            <p:stCondLst>
                              <p:cond delay="1500"/>
                            </p:stCondLst>
                            <p:childTnLst>
                              <p:par>
                                <p:cTn id="20" presetID="22" presetClass="entr" presetSubtype="4" dur="50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par>
                          <p:cTn id="23" fill="hold" nodeType="afterGroup">
                            <p:stCondLst>
                              <p:cond delay="2000"/>
                            </p:stCondLst>
                            <p:childTnLst>
                              <p:par>
                                <p:cTn id="24" presetID="42" presetClass="entr" presetSubtype="0" dur="50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 name="文本框 15">
            <a:extLst>
              <a:ext uri="{FF2B5EF4-FFF2-40B4-BE49-F238E27FC236}">
                <a16:creationId xmlns:a16="http://schemas.microsoft.com/office/drawing/2014/main" id="{64CA2BF7-5EB7-24FB-8D9E-B94B61D63DC0}"/>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波纹管安装好后，严禁焊接作业，以防止烧伤管壁而漏浆。</a:t>
            </a:r>
          </a:p>
        </p:txBody>
      </p:sp>
      <p:sp>
        <p:nvSpPr>
          <p:cNvPr id="15" name="文本框 14">
            <a:extLst>
              <a:ext uri="{FF2B5EF4-FFF2-40B4-BE49-F238E27FC236}">
                <a16:creationId xmlns:a16="http://schemas.microsoft.com/office/drawing/2014/main" id="{3596D873-F5C8-052C-36EA-16A30ACEFBDD}"/>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出露岩性有松散土层、砾岩、</a:t>
            </a:r>
            <a:r>
              <a:rPr lang="en-US" altLang="zh-CN" sz="200"/>
              <a:t>13</a:t>
            </a:r>
            <a:r>
              <a:rPr lang="zh-CN" altLang="en-US" sz="200"/>
              <a:t>砂岩、泥灰岩、灰岩、粘土岩、板岩、变质砂岩等。</a:t>
            </a:r>
          </a:p>
        </p:txBody>
      </p:sp>
      <p:pic>
        <p:nvPicPr>
          <p:cNvPr id="9" name="图片 8" descr="山上的风景&#10;&#10;描述已自动生成">
            <a:extLst>
              <a:ext uri="{FF2B5EF4-FFF2-40B4-BE49-F238E27FC236}">
                <a16:creationId xmlns:a16="http://schemas.microsoft.com/office/drawing/2014/main" id="{D93FBDA0-4B4D-487D-BBFC-039BB02223B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10" name="矩形: 圆角 9">
            <a:extLst>
              <a:ext uri="{FF2B5EF4-FFF2-40B4-BE49-F238E27FC236}">
                <a16:creationId xmlns:a16="http://schemas.microsoft.com/office/drawing/2014/main" id="{0690B4E0-DF01-4711-99C7-4377D5DF4DD1}"/>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11" name="图片 10" descr="黄色的花&#10;&#10;描述已自动生成">
            <a:extLst>
              <a:ext uri="{FF2B5EF4-FFF2-40B4-BE49-F238E27FC236}">
                <a16:creationId xmlns:a16="http://schemas.microsoft.com/office/drawing/2014/main" id="{45ACFE85-3E47-4CB6-BB60-766AD26109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12" name="图片 11" descr="形状&#10;&#10;中度可信度描述已自动生成">
            <a:extLst>
              <a:ext uri="{FF2B5EF4-FFF2-40B4-BE49-F238E27FC236}">
                <a16:creationId xmlns:a16="http://schemas.microsoft.com/office/drawing/2014/main" id="{966E58AF-3FED-4FB4-860B-3EDBDBB50F5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3" name="图片 12" descr="形状&#10;&#10;低可信度描述已自动生成">
            <a:extLst>
              <a:ext uri="{FF2B5EF4-FFF2-40B4-BE49-F238E27FC236}">
                <a16:creationId xmlns:a16="http://schemas.microsoft.com/office/drawing/2014/main" id="{FE3F9B97-2921-4C32-9136-DE4B0385A3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grpSp>
        <p:nvGrpSpPr>
          <p:cNvPr id="3" name="组合 2">
            <a:extLst>
              <a:ext uri="{FF2B5EF4-FFF2-40B4-BE49-F238E27FC236}">
                <a16:creationId xmlns:a16="http://schemas.microsoft.com/office/drawing/2014/main" id="{3D9B55AF-8820-4FB6-BAE3-E32BB16AB486}"/>
              </a:ext>
            </a:extLst>
          </p:cNvPr>
          <p:cNvGrpSpPr/>
          <p:nvPr/>
        </p:nvGrpSpPr>
        <p:grpSpPr>
          <a:xfrm>
            <a:off x="8763635" y="2486148"/>
            <a:ext cx="1880870" cy="2736155"/>
            <a:chOff x="9297035" y="2524248"/>
            <a:chExt cx="1880870" cy="2736155"/>
          </a:xfrm>
        </p:grpSpPr>
        <p:sp>
          <p:nvSpPr>
            <p:cNvPr id="5" name="矩形 4"/>
            <p:cNvSpPr/>
            <p:nvPr/>
          </p:nvSpPr>
          <p:spPr bwMode="auto">
            <a:xfrm>
              <a:off x="9297035" y="2524248"/>
              <a:ext cx="1880870" cy="468000"/>
            </a:xfrm>
            <a:prstGeom prst="rect">
              <a:avLst/>
            </a:prstGeom>
            <a:solidFill>
              <a:srgbClr val="656D20"/>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2000">
                  <a:solidFill>
                    <a:schemeClr val="bg1"/>
                  </a:solidFill>
                  <a:latin typeface="Arial"/>
                  <a:ea typeface="微软雅黑" panose="020b0503020204020204" pitchFamily="34" charset="-122"/>
                  <a:sym typeface="Arial"/>
                </a:rPr>
                <a:t>纪念先烈</a:t>
              </a:r>
            </a:p>
          </p:txBody>
        </p:sp>
        <p:sp>
          <p:nvSpPr>
            <p:cNvPr id="6" name="矩形 5"/>
            <p:cNvSpPr/>
            <p:nvPr/>
          </p:nvSpPr>
          <p:spPr bwMode="auto">
            <a:xfrm>
              <a:off x="9297988" y="3280305"/>
              <a:ext cx="1878965" cy="467995"/>
            </a:xfrm>
            <a:prstGeom prst="rect">
              <a:avLst/>
            </a:prstGeom>
            <a:solidFill>
              <a:schemeClr val="accent3"/>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2000">
                  <a:solidFill>
                    <a:schemeClr val="bg1"/>
                  </a:solidFill>
                  <a:latin typeface="Arial"/>
                  <a:ea typeface="微软雅黑" panose="020b0503020204020204" pitchFamily="34" charset="-122"/>
                  <a:sym typeface="Arial"/>
                </a:rPr>
                <a:t>感恩思源</a:t>
              </a:r>
            </a:p>
          </p:txBody>
        </p:sp>
        <p:sp>
          <p:nvSpPr>
            <p:cNvPr id="7" name="矩形 6"/>
            <p:cNvSpPr/>
            <p:nvPr/>
          </p:nvSpPr>
          <p:spPr bwMode="auto">
            <a:xfrm>
              <a:off x="9297988" y="4036357"/>
              <a:ext cx="1878965" cy="467995"/>
            </a:xfrm>
            <a:prstGeom prst="rect">
              <a:avLst/>
            </a:prstGeom>
            <a:solidFill>
              <a:schemeClr val="accent2"/>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2000">
                  <a:solidFill>
                    <a:schemeClr val="bg1"/>
                  </a:solidFill>
                  <a:latin typeface="Arial"/>
                  <a:ea typeface="微软雅黑" panose="020b0503020204020204" pitchFamily="34" charset="-122"/>
                  <a:sym typeface="Arial"/>
                </a:rPr>
                <a:t>珍惜今天</a:t>
              </a:r>
            </a:p>
          </p:txBody>
        </p:sp>
        <p:sp>
          <p:nvSpPr>
            <p:cNvPr id="8" name="矩形 7"/>
            <p:cNvSpPr/>
            <p:nvPr/>
          </p:nvSpPr>
          <p:spPr bwMode="auto">
            <a:xfrm>
              <a:off x="9297988" y="4792408"/>
              <a:ext cx="1878965" cy="467995"/>
            </a:xfrm>
            <a:prstGeom prst="rect">
              <a:avLst/>
            </a:prstGeom>
            <a:solidFill>
              <a:schemeClr val="accent3"/>
            </a:solidFill>
            <a:effectLst/>
          </p:spPr>
          <p:style>
            <a:lnRef idx="0">
              <a:schemeClr val="accent5"/>
            </a:lnRef>
            <a:fillRef idx="3">
              <a:schemeClr val="accent5"/>
            </a:fillRef>
            <a:effectRef idx="3">
              <a:schemeClr val="accent5"/>
            </a:effectRef>
            <a:fontRef idx="minor">
              <a:schemeClr val="lt1"/>
            </a:fontRef>
          </p:style>
          <p:txBody>
            <a:bodyPr vertOverflow="overflow" horzOverflow="overflow" vert="horz" wrap="non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defRPr/>
              </a:pPr>
              <a:r>
                <a:rPr lang="en-US" altLang="zh-CN" sz="2000">
                  <a:solidFill>
                    <a:schemeClr val="bg1"/>
                  </a:solidFill>
                  <a:latin typeface="Arial"/>
                  <a:ea typeface="微软雅黑" panose="020b0503020204020204" pitchFamily="34" charset="-122"/>
                  <a:sym typeface="Arial"/>
                </a:rPr>
                <a:t>共创明天</a:t>
              </a:r>
            </a:p>
          </p:txBody>
        </p:sp>
      </p:grpSp>
      <p:sp>
        <p:nvSpPr>
          <p:cNvPr id="4" name="内容占位符 4"/>
          <p:cNvSpPr txBox="1">
            <a:spLocks noChangeArrowheads="1"/>
          </p:cNvSpPr>
          <p:nvPr/>
        </p:nvSpPr>
        <p:spPr>
          <a:xfrm>
            <a:off x="1137921" y="2232148"/>
            <a:ext cx="7167879" cy="222432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200000"/>
              </a:lnSpc>
              <a:spcBef>
                <a:spcPct val="0"/>
              </a:spcBef>
              <a:spcAft>
                <a:spcPct val="0"/>
              </a:spcAft>
              <a:buClrTx/>
              <a:buSzTx/>
              <a:buFontTx/>
            </a:pPr>
            <a:r>
              <a:rPr lang="zh-CN" altLang="en-US">
                <a:solidFill>
                  <a:schemeClr val="tx1"/>
                </a:solidFill>
                <a:latin typeface="Arial"/>
                <a:ea typeface="微软雅黑" panose="020b0503020204020204" pitchFamily="34" charset="-122"/>
                <a:cs typeface="思源黑体 CN Normal" panose="020b0400000000000000" charset="-122"/>
                <a:sym typeface="Arial"/>
              </a:rPr>
              <a:t>革命先烈们，为了人民的幸福、民族的解放和国家的富强，英勇战斗，直到流尽最后一滴血，永远长眠于我们脚下的这片热土。他们用殷红的鲜血，书写了爱国主义最壮丽的诗篇！他们是中国的脊梁，是民族的骄傲！</a:t>
            </a:r>
          </a:p>
        </p:txBody>
      </p:sp>
      <p:sp>
        <p:nvSpPr>
          <p:cNvPr id="2" name="竖排文字占位符 2"/>
          <p:cNvSpPr>
            <a:spLocks noChangeArrowheads="1"/>
          </p:cNvSpPr>
          <p:nvPr/>
        </p:nvSpPr>
        <p:spPr>
          <a:xfrm>
            <a:off x="1057275" y="4807458"/>
            <a:ext cx="8244840" cy="45294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buClrTx/>
              <a:buSzTx/>
              <a:buFontTx/>
            </a:pPr>
            <a:r>
              <a:rPr lang="zh-CN" altLang="en-US" sz="2000" b="1" kern="1400">
                <a:ln>
                  <a:noFill/>
                </a:ln>
                <a:effectLst/>
                <a:uFillTx/>
                <a:latin typeface="Arial"/>
                <a:ea typeface="微软雅黑" panose="020b0503020204020204" pitchFamily="34" charset="-122"/>
                <a:cs typeface="+mn-ea"/>
                <a:sym typeface="Arial"/>
              </a:rPr>
              <a:t>下面我们通过回忆烈士们的英勇事迹来缅怀他们来缅怀他们</a:t>
            </a:r>
          </a:p>
        </p:txBody>
      </p:sp>
      <p:sp>
        <p:nvSpPr>
          <p:cNvPr id="14" name="矩形 13">
            <a:extLst>
              <a:ext uri="{FF2B5EF4-FFF2-40B4-BE49-F238E27FC236}">
                <a16:creationId xmlns:a16="http://schemas.microsoft.com/office/drawing/2014/main" id="{E05B648A-CE32-4844-BF66-511EF4EC980B}"/>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18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800"/>
                                        <p:tgtEl>
                                          <p:spTgt spid="4"/>
                                        </p:tgtEl>
                                      </p:cBhvr>
                                    </p:animEffect>
                                  </p:childTnLst>
                                </p:cTn>
                              </p:par>
                            </p:childTnLst>
                          </p:cTn>
                        </p:par>
                        <p:par>
                          <p:cTn id="8" fill="hold" nodeType="afterGroup">
                            <p:stCondLst>
                              <p:cond delay="1800"/>
                            </p:stCondLst>
                            <p:childTnLst>
                              <p:par>
                                <p:cTn id="9" presetID="53" presetClass="entr" presetSubtype="16" dur="5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nodeType="clickPar">
                      <p:stCondLst>
                        <p:cond delay="indefinite"/>
                        <p:cond evt="onBegin" delay="0">
                          <p:tn val="13"/>
                        </p:cond>
                      </p:stCondLst>
                      <p:childTnLst>
                        <p:par>
                          <p:cTn id="15" fill="hold">
                            <p:stCondLst>
                              <p:cond delay="0"/>
                            </p:stCondLst>
                            <p:childTnLst>
                              <p:par>
                                <p:cTn id="16" presetID="22" presetClass="entr" presetSubtype="1" dur="50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a:extLst>
              <a:ext uri="{FF2B5EF4-FFF2-40B4-BE49-F238E27FC236}">
                <a16:creationId xmlns:a16="http://schemas.microsoft.com/office/drawing/2014/main" id="{6997CD9E-EFFF-6425-961D-72F01F1C119E}"/>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整平工作结束后，抹平工作组用木抹子将混凝土表面抹平，混凝土表面稍微收水后，再次用木抹子将混凝土表面进行反复抹压，以提高混凝土表面密实度，减少混凝土塑性收缩变形。</a:t>
            </a:r>
          </a:p>
        </p:txBody>
      </p:sp>
      <p:sp>
        <p:nvSpPr>
          <p:cNvPr id="2" name="文本框 1">
            <a:extLst>
              <a:ext uri="{FF2B5EF4-FFF2-40B4-BE49-F238E27FC236}">
                <a16:creationId xmlns:a16="http://schemas.microsoft.com/office/drawing/2014/main" id="{CA867CF4-D842-EB6B-F5F2-86BA1CE3422D}"/>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7</a:t>
            </a:r>
            <a:r>
              <a:rPr lang="zh-CN" altLang="en-US" sz="200"/>
              <a:t>、钢结构雨棚的施工工艺</a:t>
            </a:r>
          </a:p>
        </p:txBody>
      </p:sp>
      <p:pic>
        <p:nvPicPr>
          <p:cNvPr id="7" name="图片 6" descr="山上的风景&#10;&#10;描述已自动生成">
            <a:extLst>
              <a:ext uri="{FF2B5EF4-FFF2-40B4-BE49-F238E27FC236}">
                <a16:creationId xmlns:a16="http://schemas.microsoft.com/office/drawing/2014/main" id="{FFB43C12-643C-4DEF-8993-428CAB639C5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8" name="矩形: 圆角 7">
            <a:extLst>
              <a:ext uri="{FF2B5EF4-FFF2-40B4-BE49-F238E27FC236}">
                <a16:creationId xmlns:a16="http://schemas.microsoft.com/office/drawing/2014/main" id="{F9CF1F06-716E-49B7-8948-E6662E0382FF}"/>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9" name="图片 8" descr="黄色的花&#10;&#10;描述已自动生成">
            <a:extLst>
              <a:ext uri="{FF2B5EF4-FFF2-40B4-BE49-F238E27FC236}">
                <a16:creationId xmlns:a16="http://schemas.microsoft.com/office/drawing/2014/main" id="{3E071F80-D2D0-49E4-AF04-057D452BFBD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10" name="图片 9" descr="形状&#10;&#10;中度可信度描述已自动生成">
            <a:extLst>
              <a:ext uri="{FF2B5EF4-FFF2-40B4-BE49-F238E27FC236}">
                <a16:creationId xmlns:a16="http://schemas.microsoft.com/office/drawing/2014/main" id="{9BF8326B-44A3-4247-9100-9AEFBBCE18B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1" name="图片 10" descr="形状&#10;&#10;低可信度描述已自动生成">
            <a:extLst>
              <a:ext uri="{FF2B5EF4-FFF2-40B4-BE49-F238E27FC236}">
                <a16:creationId xmlns:a16="http://schemas.microsoft.com/office/drawing/2014/main" id="{6F2EE584-B555-4927-84FB-3F1AB9BBE26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5" name="文本框 4"/>
          <p:cNvSpPr txBox="1"/>
          <p:nvPr/>
        </p:nvSpPr>
        <p:spPr>
          <a:xfrm>
            <a:off x="4974590" y="2807970"/>
            <a:ext cx="6104890" cy="255333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200000"/>
              </a:lnSpc>
              <a:spcBef>
                <a:spcPct val="0"/>
              </a:spcBef>
              <a:spcAft>
                <a:spcPct val="0"/>
              </a:spcAft>
              <a:buClrTx/>
              <a:buSzTx/>
              <a:buFontTx/>
            </a:pPr>
            <a:r>
              <a:rPr lang="zh-CN" altLang="en-US" sz="1600">
                <a:solidFill>
                  <a:schemeClr val="tx1"/>
                </a:solidFill>
                <a:latin typeface="Arial"/>
                <a:ea typeface="微软雅黑" panose="020b0503020204020204" pitchFamily="34" charset="-122"/>
                <a:cs typeface="思源黑体 CN Normal" panose="020b0400000000000000" charset="-122"/>
                <a:sym typeface="Arial"/>
              </a:rPr>
              <a:t>纪念碑总高37.94米，碑座分两层，四周环绕汉白玉栏杆，下层座为海棠形，上层座呈方形，台座上是大小两层须弥座，下层须弥座束腰部四面镶嵌着八块巨大的汉白玉浮雕，分别以“虎门销烟”、“金田起义”、“武昌起义”、“五四运动”、“五卅运动”、“南昌起义”、“抗日游击战争”、“胜利渡长江”为主题。</a:t>
            </a:r>
          </a:p>
        </p:txBody>
      </p:sp>
      <p:sp>
        <p:nvSpPr>
          <p:cNvPr id="3" name="矩形 2"/>
          <p:cNvSpPr/>
          <p:nvPr/>
        </p:nvSpPr>
        <p:spPr>
          <a:xfrm>
            <a:off x="1011238" y="1620520"/>
            <a:ext cx="10169525" cy="435440"/>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buClrTx/>
              <a:buSzTx/>
              <a:buFontTx/>
            </a:pPr>
            <a:r>
              <a:rPr lang="zh-CN" altLang="en-US" sz="1900" b="1" kern="1400" spc="100">
                <a:ln>
                  <a:noFill/>
                </a:ln>
                <a:effectLst/>
                <a:uFillTx/>
                <a:latin typeface="Arial"/>
                <a:ea typeface="微软雅黑" panose="020b0503020204020204" pitchFamily="34" charset="-122"/>
                <a:cs typeface="+mn-ea"/>
                <a:sym typeface="Arial"/>
              </a:rPr>
              <a:t>人民英雄纪念碑是中华人民共和国政府为纪念中国近现代史上的革命烈士而修建的纪念碑。</a:t>
            </a:r>
          </a:p>
        </p:txBody>
      </p:sp>
      <p:pic>
        <p:nvPicPr>
          <p:cNvPr id="6" name="图片 5" descr="有钟表的雕塑&#10;&#10;描述已自动生成">
            <a:extLst>
              <a:ext uri="{FF2B5EF4-FFF2-40B4-BE49-F238E27FC236}">
                <a16:creationId xmlns:a16="http://schemas.microsoft.com/office/drawing/2014/main" id="{9B21090E-BA66-4932-9799-93CAAF68AA3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71594" y="2478084"/>
            <a:ext cx="3213106" cy="3213106"/>
          </a:xfrm>
          <a:prstGeom prst="rect">
            <a:avLst/>
          </a:prstGeom>
        </p:spPr>
      </p:pic>
      <p:sp>
        <p:nvSpPr>
          <p:cNvPr id="12" name="矩形 11">
            <a:extLst>
              <a:ext uri="{FF2B5EF4-FFF2-40B4-BE49-F238E27FC236}">
                <a16:creationId xmlns:a16="http://schemas.microsoft.com/office/drawing/2014/main" id="{575EC7A7-EA22-47F2-8116-3FA52A1143BD}"/>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9" presetClass="entr" presetSubtype="0" dur="1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22" presetClass="entr" presetSubtype="4" dur="50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2" presetClass="entr" presetSubtype="0" dur="1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文本框 11">
            <a:extLst>
              <a:ext uri="{FF2B5EF4-FFF2-40B4-BE49-F238E27FC236}">
                <a16:creationId xmlns:a16="http://schemas.microsoft.com/office/drawing/2014/main" id="{50C965DC-08C2-B90C-8546-30E4105C6093}"/>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c</a:t>
            </a:r>
            <a:r>
              <a:rPr lang="zh-CN" altLang="en-US" sz="200"/>
              <a:t>、板块在进行装车前，均要在地面上放在转运架上，并进行防护和可靠固定，板块与板块间避免相互错动，然后利用汽吊进行吊运装车，装上车后转运架与汽车固定牢靠。</a:t>
            </a:r>
          </a:p>
        </p:txBody>
      </p:sp>
      <p:sp>
        <p:nvSpPr>
          <p:cNvPr id="2" name="文本框 1">
            <a:extLst>
              <a:ext uri="{FF2B5EF4-FFF2-40B4-BE49-F238E27FC236}">
                <a16:creationId xmlns:a16="http://schemas.microsoft.com/office/drawing/2014/main" id="{A50A1658-1FFA-0C38-F175-B9C997D7F321}"/>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b.</a:t>
            </a:r>
            <a:r>
              <a:rPr lang="zh-CN" altLang="en-US" sz="200"/>
              <a:t>检查表面喷涂层的厚度和质量是否符合幕墙施工合同技术要求。</a:t>
            </a:r>
          </a:p>
        </p:txBody>
      </p:sp>
      <p:pic>
        <p:nvPicPr>
          <p:cNvPr id="5" name="图片 4" descr="山上的风景&#10;&#10;描述已自动生成">
            <a:extLst>
              <a:ext uri="{FF2B5EF4-FFF2-40B4-BE49-F238E27FC236}">
                <a16:creationId xmlns:a16="http://schemas.microsoft.com/office/drawing/2014/main" id="{0BCBBEAA-827D-4F8C-9CC4-07F0A27147A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6" name="矩形: 圆角 5">
            <a:extLst>
              <a:ext uri="{FF2B5EF4-FFF2-40B4-BE49-F238E27FC236}">
                <a16:creationId xmlns:a16="http://schemas.microsoft.com/office/drawing/2014/main" id="{63680265-BDC2-457B-AC73-3C8ED6628EC7}"/>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7" name="图片 6" descr="黄色的花&#10;&#10;描述已自动生成">
            <a:extLst>
              <a:ext uri="{FF2B5EF4-FFF2-40B4-BE49-F238E27FC236}">
                <a16:creationId xmlns:a16="http://schemas.microsoft.com/office/drawing/2014/main" id="{5C62068D-5ABB-4524-8450-0FE46566F9F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9" name="图片 8" descr="形状&#10;&#10;中度可信度描述已自动生成">
            <a:extLst>
              <a:ext uri="{FF2B5EF4-FFF2-40B4-BE49-F238E27FC236}">
                <a16:creationId xmlns:a16="http://schemas.microsoft.com/office/drawing/2014/main" id="{57488EBE-E7C3-46BC-9110-DF384D431C6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0" name="图片 9" descr="形状&#10;&#10;低可信度描述已自动生成">
            <a:extLst>
              <a:ext uri="{FF2B5EF4-FFF2-40B4-BE49-F238E27FC236}">
                <a16:creationId xmlns:a16="http://schemas.microsoft.com/office/drawing/2014/main" id="{2CC35155-1856-40DC-A253-47F697934B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4" name="Text Box 7"/>
          <p:cNvSpPr txBox="1"/>
          <p:nvPr/>
        </p:nvSpPr>
        <p:spPr>
          <a:xfrm>
            <a:off x="3895370" y="2524032"/>
            <a:ext cx="6925030" cy="3173048"/>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190000"/>
              </a:lnSpc>
              <a:spcBef>
                <a:spcPct val="0"/>
              </a:spcBef>
              <a:spcAft>
                <a:spcPct val="0"/>
              </a:spcAft>
              <a:buClrTx/>
              <a:buSzTx/>
              <a:buFontTx/>
            </a:pPr>
            <a:r>
              <a:rPr lang="zh-CN" altLang="en-US">
                <a:latin typeface="Arial"/>
                <a:ea typeface="微软雅黑" panose="020b0503020204020204" pitchFamily="34" charset="-122"/>
                <a:cs typeface="思源黑体 CN Normal" panose="020b0400000000000000" charset="-122"/>
                <a:sym typeface="Arial"/>
              </a:rPr>
              <a:t>1948年5月25日，抗美援朝战争中，我军攻打隆化城的战斗打响。董存瑞任爆破组组长，连队突然遭敌猛烈火力的封锁。董存瑞挺身而出，毅然抱起炸药包，冲向暗堡，前进时左腿负伤，顽强坚持冲至桥下。危急关头，他毅然地用左手托起炸药包，右手拉燃导火索，高喊：“为了新中国，冲啊！！”碉堡被炸毁，董存瑞以自己的生命为部队开辟了前进的道路，此时，他年仅19岁。 </a:t>
            </a:r>
          </a:p>
        </p:txBody>
      </p:sp>
      <p:pic>
        <p:nvPicPr>
          <p:cNvPr id="3" name="图片 2" descr="夜晚男人手里拿着球拍&#10;&#10;低可信度描述已自动生成">
            <a:extLst>
              <a:ext uri="{FF2B5EF4-FFF2-40B4-BE49-F238E27FC236}">
                <a16:creationId xmlns:a16="http://schemas.microsoft.com/office/drawing/2014/main" id="{4AA5E069-AC2F-4819-8585-058DFFCB9CA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399340" y="1968500"/>
            <a:ext cx="3728580" cy="3728580"/>
          </a:xfrm>
          <a:prstGeom prst="rect">
            <a:avLst/>
          </a:prstGeom>
        </p:spPr>
      </p:pic>
      <p:sp>
        <p:nvSpPr>
          <p:cNvPr id="8" name="文本框 7">
            <a:extLst>
              <a:ext uri="{FF2B5EF4-FFF2-40B4-BE49-F238E27FC236}">
                <a16:creationId xmlns:a16="http://schemas.microsoft.com/office/drawing/2014/main" id="{01EBC7B6-40AA-4139-8756-1F388B01EC98}"/>
              </a:ext>
            </a:extLst>
          </p:cNvPr>
          <p:cNvSpPr txBox="1"/>
          <p:nvPr/>
        </p:nvSpPr>
        <p:spPr>
          <a:xfrm>
            <a:off x="4001359" y="1727798"/>
            <a:ext cx="4189282" cy="461665"/>
          </a:xfrm>
          <a:prstGeom prst="rect">
            <a:avLst/>
          </a:prstGeom>
          <a:solidFill>
            <a:schemeClr val="accent2"/>
          </a:solidFill>
          <a:ln>
            <a:solidFill>
              <a:srgbClr val="656D2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spc="600">
                <a:solidFill>
                  <a:schemeClr val="bg1"/>
                </a:solidFill>
              </a:rPr>
              <a:t>董存瑞</a:t>
            </a:r>
          </a:p>
        </p:txBody>
      </p:sp>
      <p:sp>
        <p:nvSpPr>
          <p:cNvPr id="11" name="矩形 10">
            <a:extLst>
              <a:ext uri="{FF2B5EF4-FFF2-40B4-BE49-F238E27FC236}">
                <a16:creationId xmlns:a16="http://schemas.microsoft.com/office/drawing/2014/main" id="{A9DE29DB-6078-4E60-A78F-B5E20B2D1352}"/>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3" presetClass="entr" presetSubtype="16"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30" presetClass="entr" presetSubtype="0" dur="1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800" decel="100000"/>
                                        <p:tgtEl>
                                          <p:spTgt spid="4"/>
                                        </p:tgtEl>
                                      </p:cBhvr>
                                    </p:animEffect>
                                    <p:anim calcmode="lin" valueType="num">
                                      <p:cBhvr>
                                        <p:cTn id="20" dur="800" decel="100000" fill="hold"/>
                                        <p:tgtEl>
                                          <p:spTgt spid="4"/>
                                        </p:tgtEl>
                                        <p:attrNameLst>
                                          <p:attrName>style.rotation</p:attrName>
                                        </p:attrNameLst>
                                      </p:cBhvr>
                                      <p:tavLst>
                                        <p:tav tm="0">
                                          <p:val>
                                            <p:fltVal val="-90"/>
                                          </p:val>
                                        </p:tav>
                                        <p:tav tm="100000">
                                          <p:val>
                                            <p:fltVal val="0"/>
                                          </p:val>
                                        </p:tav>
                                      </p:tavLst>
                                    </p:anim>
                                    <p:anim calcmode="lin" valueType="num">
                                      <p:cBhvr>
                                        <p:cTn id="21" dur="800" decel="100000" fill="hold"/>
                                        <p:tgtEl>
                                          <p:spTgt spid="4"/>
                                        </p:tgtEl>
                                        <p:attrNameLst>
                                          <p:attrName>ppt_x</p:attrName>
                                        </p:attrNameLst>
                                      </p:cBhvr>
                                      <p:tavLst>
                                        <p:tav tm="0">
                                          <p:val>
                                            <p:strVal val="#ppt_x+0.4"/>
                                          </p:val>
                                        </p:tav>
                                        <p:tav tm="100000">
                                          <p:val>
                                            <p:strVal val="#ppt_x-0.05"/>
                                          </p:val>
                                        </p:tav>
                                      </p:tavLst>
                                    </p:anim>
                                    <p:anim calcmode="lin" valueType="num">
                                      <p:cBhvr>
                                        <p:cTn id="22" dur="800" decel="100000" fill="hold"/>
                                        <p:tgtEl>
                                          <p:spTgt spid="4"/>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文本框 11">
            <a:extLst>
              <a:ext uri="{FF2B5EF4-FFF2-40B4-BE49-F238E27FC236}">
                <a16:creationId xmlns:a16="http://schemas.microsoft.com/office/drawing/2014/main" id="{F85ED85B-9E6B-C2C1-A02D-1F0E2AE51A94}"/>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M2=1.46×7.5=10.95·m</a:t>
            </a:r>
            <a:endParaRPr lang="zh-CN" altLang="en-US" sz="200"/>
          </a:p>
        </p:txBody>
      </p:sp>
      <p:sp>
        <p:nvSpPr>
          <p:cNvPr id="2" name="文本框 1">
            <a:extLst>
              <a:ext uri="{FF2B5EF4-FFF2-40B4-BE49-F238E27FC236}">
                <a16:creationId xmlns:a16="http://schemas.microsoft.com/office/drawing/2014/main" id="{29B7018F-E26E-778A-6FEE-9BF2807108D0}"/>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检查时要确认量检具的精确度。</a:t>
            </a:r>
          </a:p>
        </p:txBody>
      </p:sp>
      <p:pic>
        <p:nvPicPr>
          <p:cNvPr id="6" name="图片 5" descr="山上的风景&#10;&#10;描述已自动生成">
            <a:extLst>
              <a:ext uri="{FF2B5EF4-FFF2-40B4-BE49-F238E27FC236}">
                <a16:creationId xmlns:a16="http://schemas.microsoft.com/office/drawing/2014/main" id="{CE5998CA-2512-45A1-BF90-EA5CD46269F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7" name="矩形: 圆角 6">
            <a:extLst>
              <a:ext uri="{FF2B5EF4-FFF2-40B4-BE49-F238E27FC236}">
                <a16:creationId xmlns:a16="http://schemas.microsoft.com/office/drawing/2014/main" id="{5C3ED5A6-3B28-4DF4-99AA-255CA523759A}"/>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 name="图片 7" descr="黄色的花&#10;&#10;描述已自动生成">
            <a:extLst>
              <a:ext uri="{FF2B5EF4-FFF2-40B4-BE49-F238E27FC236}">
                <a16:creationId xmlns:a16="http://schemas.microsoft.com/office/drawing/2014/main" id="{9133E0C7-C2AC-4401-ADBE-47E4A9841D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9" name="图片 8" descr="形状&#10;&#10;中度可信度描述已自动生成">
            <a:extLst>
              <a:ext uri="{FF2B5EF4-FFF2-40B4-BE49-F238E27FC236}">
                <a16:creationId xmlns:a16="http://schemas.microsoft.com/office/drawing/2014/main" id="{33852B33-18A9-4ED3-B4B6-1C38A88DAA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0" name="图片 9" descr="形状&#10;&#10;低可信度描述已自动生成">
            <a:extLst>
              <a:ext uri="{FF2B5EF4-FFF2-40B4-BE49-F238E27FC236}">
                <a16:creationId xmlns:a16="http://schemas.microsoft.com/office/drawing/2014/main" id="{AA8C3B2B-C9C7-4816-8192-048F8FDE554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4" name="Text Box 7"/>
          <p:cNvSpPr txBox="1"/>
          <p:nvPr/>
        </p:nvSpPr>
        <p:spPr>
          <a:xfrm>
            <a:off x="3581400" y="2541877"/>
            <a:ext cx="7591425" cy="3346494"/>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168000"/>
              </a:lnSpc>
              <a:spcBef>
                <a:spcPct val="0"/>
              </a:spcBef>
              <a:spcAft>
                <a:spcPct val="0"/>
              </a:spcAft>
              <a:buClrTx/>
              <a:buSzTx/>
              <a:buFontTx/>
            </a:pPr>
            <a:r>
              <a:rPr lang="zh-CN" altLang="en-US" sz="1600">
                <a:latin typeface="Arial"/>
                <a:ea typeface="微软雅黑" panose="020b0503020204020204" pitchFamily="34" charset="-122"/>
                <a:cs typeface="思源黑体 CN Normal" panose="020b0400000000000000" charset="-122"/>
                <a:sym typeface="Arial"/>
              </a:rPr>
              <a:t>云周西村的反动村长石佩怀，为阎锡山军派粮派款、递送情报，成为当地一害。1946年12月的一天，刘胡兰配合武工队员将其处死。阎锡山匪军恼羞成怒，决定实施报复行动。1947年1月12日，刘胡兰因叛徒告密而被捕。她镇静地把奶奶给的银戒指、八路军连长送的手绢和作为入党信物的万金油盒——三件宝贵的纪念品交给继母后，被敌人带走。</a:t>
            </a:r>
            <a:endParaRPr lang="en-US" altLang="zh-CN" sz="1600">
              <a:latin typeface="Arial"/>
              <a:ea typeface="微软雅黑" panose="020b0503020204020204" pitchFamily="34" charset="-122"/>
              <a:cs typeface="思源黑体 CN Normal" panose="020b0400000000000000" charset="-122"/>
              <a:sym typeface="Arial"/>
            </a:endParaRPr>
          </a:p>
          <a:p>
            <a:pPr lvl="0" algn="just" fontAlgn="auto">
              <a:lnSpc>
                <a:spcPct val="168000"/>
              </a:lnSpc>
              <a:spcBef>
                <a:spcPct val="0"/>
              </a:spcBef>
              <a:spcAft>
                <a:spcPct val="0"/>
              </a:spcAft>
              <a:buClrTx/>
              <a:buSzTx/>
              <a:buFontTx/>
            </a:pPr>
            <a:endParaRPr lang="en-US" altLang="zh-CN" sz="1600">
              <a:latin typeface="Arial"/>
              <a:ea typeface="微软雅黑" panose="020b0503020204020204" pitchFamily="34" charset="-122"/>
              <a:cs typeface="思源黑体 CN Normal" panose="020b0400000000000000" charset="-122"/>
              <a:sym typeface="Arial"/>
            </a:endParaRPr>
          </a:p>
          <a:p>
            <a:pPr lvl="0" algn="just" fontAlgn="auto">
              <a:lnSpc>
                <a:spcPct val="168000"/>
              </a:lnSpc>
              <a:spcBef>
                <a:spcPct val="0"/>
              </a:spcBef>
              <a:spcAft>
                <a:spcPct val="0"/>
              </a:spcAft>
              <a:buClrTx/>
              <a:buSzTx/>
              <a:buFontTx/>
            </a:pPr>
            <a:r>
              <a:rPr lang="zh-CN" altLang="en-US" sz="1600">
                <a:latin typeface="Arial"/>
                <a:ea typeface="微软雅黑" panose="020b0503020204020204" pitchFamily="34" charset="-122"/>
                <a:cs typeface="思源黑体 CN Normal" panose="020b0400000000000000" charset="-122"/>
                <a:sym typeface="Arial"/>
              </a:rPr>
              <a:t>刘胡兰在威逼利诱面前不为所动，眼见匪军连铡了几个人，怒问一声：“我咋个死法？”匪军喝叫“一个样”后，她自己坦然躺在刀座上。当时，她尚未满15周岁。 </a:t>
            </a:r>
          </a:p>
        </p:txBody>
      </p:sp>
      <p:sp>
        <p:nvSpPr>
          <p:cNvPr id="5" name="文本框 4">
            <a:extLst>
              <a:ext uri="{FF2B5EF4-FFF2-40B4-BE49-F238E27FC236}">
                <a16:creationId xmlns:a16="http://schemas.microsoft.com/office/drawing/2014/main" id="{C1EF0300-D007-44A9-8670-323DD8F215BF}"/>
              </a:ext>
            </a:extLst>
          </p:cNvPr>
          <p:cNvSpPr txBox="1"/>
          <p:nvPr/>
        </p:nvSpPr>
        <p:spPr>
          <a:xfrm>
            <a:off x="4001359" y="1727798"/>
            <a:ext cx="4189282" cy="461665"/>
          </a:xfrm>
          <a:prstGeom prst="rect">
            <a:avLst/>
          </a:prstGeom>
          <a:solidFill>
            <a:schemeClr val="accent3"/>
          </a:solidFill>
          <a:ln>
            <a:solidFill>
              <a:srgbClr val="656D2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spc="600">
                <a:solidFill>
                  <a:schemeClr val="bg1"/>
                </a:solidFill>
              </a:rPr>
              <a:t>刘胡兰</a:t>
            </a:r>
          </a:p>
        </p:txBody>
      </p:sp>
      <p:pic>
        <p:nvPicPr>
          <p:cNvPr id="3" name="图片 2" descr="人站在黑暗中&#10;&#10;中度可信度描述已自动生成">
            <a:extLst>
              <a:ext uri="{FF2B5EF4-FFF2-40B4-BE49-F238E27FC236}">
                <a16:creationId xmlns:a16="http://schemas.microsoft.com/office/drawing/2014/main" id="{12C268F3-B301-4151-A068-C5B0CFFAEFD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65100" y="2755900"/>
            <a:ext cx="3736630" cy="3736630"/>
          </a:xfrm>
          <a:prstGeom prst="rect">
            <a:avLst/>
          </a:prstGeom>
        </p:spPr>
      </p:pic>
      <p:sp>
        <p:nvSpPr>
          <p:cNvPr id="11" name="矩形 10">
            <a:extLst>
              <a:ext uri="{FF2B5EF4-FFF2-40B4-BE49-F238E27FC236}">
                <a16:creationId xmlns:a16="http://schemas.microsoft.com/office/drawing/2014/main" id="{229A19DF-1E5E-4937-8038-664E2C5BBB37}"/>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42" presetClass="entr" presetSubtype="0" dur="100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文本框 11">
            <a:extLst>
              <a:ext uri="{FF2B5EF4-FFF2-40B4-BE49-F238E27FC236}">
                <a16:creationId xmlns:a16="http://schemas.microsoft.com/office/drawing/2014/main" id="{E6ADCA30-659A-8115-4C27-72DB532E64FE}"/>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
              <a:t>1 </a:t>
            </a:r>
            <a:r>
              <a:rPr lang="zh-CN" altLang="en-US" sz="200"/>
              <a:t>各项设施布置要按照施工总平面图进行规划，并由总包统</a:t>
            </a:r>
          </a:p>
        </p:txBody>
      </p:sp>
      <p:sp>
        <p:nvSpPr>
          <p:cNvPr id="2" name="文本框 1">
            <a:extLst>
              <a:ext uri="{FF2B5EF4-FFF2-40B4-BE49-F238E27FC236}">
                <a16:creationId xmlns:a16="http://schemas.microsoft.com/office/drawing/2014/main" id="{A448C7DB-3A70-020E-B1F8-5E96C70A0696}"/>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，保障</a:t>
            </a:r>
          </a:p>
        </p:txBody>
      </p:sp>
      <p:pic>
        <p:nvPicPr>
          <p:cNvPr id="6" name="图片 5" descr="山上的风景&#10;&#10;描述已自动生成">
            <a:extLst>
              <a:ext uri="{FF2B5EF4-FFF2-40B4-BE49-F238E27FC236}">
                <a16:creationId xmlns:a16="http://schemas.microsoft.com/office/drawing/2014/main" id="{72B440C4-79B7-4838-847D-4CA58F0C499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7" name="矩形: 圆角 6">
            <a:extLst>
              <a:ext uri="{FF2B5EF4-FFF2-40B4-BE49-F238E27FC236}">
                <a16:creationId xmlns:a16="http://schemas.microsoft.com/office/drawing/2014/main" id="{CE4CE524-BBBE-44CC-9DA2-42402AD06E7B}"/>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 name="图片 7" descr="黄色的花&#10;&#10;描述已自动生成">
            <a:extLst>
              <a:ext uri="{FF2B5EF4-FFF2-40B4-BE49-F238E27FC236}">
                <a16:creationId xmlns:a16="http://schemas.microsoft.com/office/drawing/2014/main" id="{BDE4D3BD-E9C6-4DE3-99E9-6EE2E05DF60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9" name="图片 8" descr="形状&#10;&#10;中度可信度描述已自动生成">
            <a:extLst>
              <a:ext uri="{FF2B5EF4-FFF2-40B4-BE49-F238E27FC236}">
                <a16:creationId xmlns:a16="http://schemas.microsoft.com/office/drawing/2014/main" id="{684211D6-453C-4C75-92A7-2D8C46A9E70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0" name="图片 9" descr="形状&#10;&#10;低可信度描述已自动生成">
            <a:extLst>
              <a:ext uri="{FF2B5EF4-FFF2-40B4-BE49-F238E27FC236}">
                <a16:creationId xmlns:a16="http://schemas.microsoft.com/office/drawing/2014/main" id="{B1A1461F-8856-45C0-A12C-8DAD0A87C3D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4" name="Text Box 7"/>
          <p:cNvSpPr txBox="1"/>
          <p:nvPr/>
        </p:nvSpPr>
        <p:spPr>
          <a:xfrm>
            <a:off x="1127125" y="2775921"/>
            <a:ext cx="7063516" cy="236289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190000"/>
              </a:lnSpc>
              <a:spcBef>
                <a:spcPct val="0"/>
              </a:spcBef>
              <a:spcAft>
                <a:spcPct val="0"/>
              </a:spcAft>
              <a:buClrTx/>
              <a:buSzTx/>
              <a:buFontTx/>
            </a:pPr>
            <a:r>
              <a:rPr lang="zh-CN" altLang="en-US" sz="1600">
                <a:latin typeface="Arial"/>
                <a:ea typeface="微软雅黑" panose="020b0503020204020204" pitchFamily="34" charset="-122"/>
                <a:cs typeface="思源黑体 CN Normal" panose="020b0400000000000000" charset="-122"/>
                <a:sym typeface="Arial"/>
              </a:rPr>
              <a:t>雷锋（1940——1962）同志是中国家喻户晓的全心全意为人民服务的楷模，共产主义战士；他作为一名普通的中国人民解放军战士，在他短暂的一生中却助人无数，伟大领袖毛泽东主席于1963年3月5日亲笔为他题词“向雷锋同志学习”，并把3月5日定为学雷锋纪念日；一部可歌可泣的《雷锋日记》令读者无不为之动容。“雷锋精神”激励着一代又一代人学习。</a:t>
            </a:r>
          </a:p>
        </p:txBody>
      </p:sp>
      <p:sp>
        <p:nvSpPr>
          <p:cNvPr id="5" name="文本框 4">
            <a:extLst>
              <a:ext uri="{FF2B5EF4-FFF2-40B4-BE49-F238E27FC236}">
                <a16:creationId xmlns:a16="http://schemas.microsoft.com/office/drawing/2014/main" id="{5B775E35-26BB-4897-B546-B1C0D71FA20E}"/>
              </a:ext>
            </a:extLst>
          </p:cNvPr>
          <p:cNvSpPr txBox="1"/>
          <p:nvPr/>
        </p:nvSpPr>
        <p:spPr>
          <a:xfrm>
            <a:off x="4001359" y="1727798"/>
            <a:ext cx="4189282" cy="461665"/>
          </a:xfrm>
          <a:prstGeom prst="rect">
            <a:avLst/>
          </a:prstGeom>
          <a:solidFill>
            <a:schemeClr val="accent3"/>
          </a:solidFill>
          <a:ln>
            <a:solidFill>
              <a:srgbClr val="656D2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spc="600">
                <a:solidFill>
                  <a:schemeClr val="bg1"/>
                </a:solidFill>
              </a:rPr>
              <a:t>雷 锋</a:t>
            </a:r>
          </a:p>
        </p:txBody>
      </p:sp>
      <p:pic>
        <p:nvPicPr>
          <p:cNvPr id="3" name="图片 2" descr="游戏机里面的人物手上拿着冲浪板&#10;&#10;描述已自动生成">
            <a:extLst>
              <a:ext uri="{FF2B5EF4-FFF2-40B4-BE49-F238E27FC236}">
                <a16:creationId xmlns:a16="http://schemas.microsoft.com/office/drawing/2014/main" id="{2B30C4FF-992B-4CC8-98F0-0B749488DEC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90641" y="2628900"/>
            <a:ext cx="3643927" cy="3643927"/>
          </a:xfrm>
          <a:prstGeom prst="rect">
            <a:avLst/>
          </a:prstGeom>
        </p:spPr>
      </p:pic>
      <p:sp>
        <p:nvSpPr>
          <p:cNvPr id="11" name="矩形 10">
            <a:extLst>
              <a:ext uri="{FF2B5EF4-FFF2-40B4-BE49-F238E27FC236}">
                <a16:creationId xmlns:a16="http://schemas.microsoft.com/office/drawing/2014/main" id="{BB60B0F8-5C20-4C08-9A0B-A0011D18669D}"/>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8" dur="5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a:extLst>
              <a:ext uri="{FF2B5EF4-FFF2-40B4-BE49-F238E27FC236}">
                <a16:creationId xmlns:a16="http://schemas.microsoft.com/office/drawing/2014/main" id="{07998A2E-829C-70A7-6171-E19B149C10B7}"/>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模板安装后要仔细检查各部位构件是否牢固，在浇筑混凝土过程中要随时检查，如发现变形、松动等现象，要及时修整加固。</a:t>
            </a:r>
          </a:p>
        </p:txBody>
      </p:sp>
      <p:sp>
        <p:nvSpPr>
          <p:cNvPr id="2" name="文本框 1">
            <a:extLst>
              <a:ext uri="{FF2B5EF4-FFF2-40B4-BE49-F238E27FC236}">
                <a16:creationId xmlns:a16="http://schemas.microsoft.com/office/drawing/2014/main" id="{88FB1756-472C-D1CB-2A87-D573EEF1ACDE}"/>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制定解决方案及维修服务实施计划；</a:t>
            </a:r>
          </a:p>
        </p:txBody>
      </p:sp>
      <p:pic>
        <p:nvPicPr>
          <p:cNvPr id="6" name="图片 5" descr="山上的风景&#10;&#10;描述已自动生成">
            <a:extLst>
              <a:ext uri="{FF2B5EF4-FFF2-40B4-BE49-F238E27FC236}">
                <a16:creationId xmlns:a16="http://schemas.microsoft.com/office/drawing/2014/main" id="{2E248547-EE91-41C3-8A9A-5F5F5F27EB3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7" name="矩形: 圆角 6">
            <a:extLst>
              <a:ext uri="{FF2B5EF4-FFF2-40B4-BE49-F238E27FC236}">
                <a16:creationId xmlns:a16="http://schemas.microsoft.com/office/drawing/2014/main" id="{EF790ABD-A135-4F23-8431-96A9DFA9CBAC}"/>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 name="图片 7" descr="黄色的花&#10;&#10;描述已自动生成">
            <a:extLst>
              <a:ext uri="{FF2B5EF4-FFF2-40B4-BE49-F238E27FC236}">
                <a16:creationId xmlns:a16="http://schemas.microsoft.com/office/drawing/2014/main" id="{D78DDBEA-1A19-488A-BA0D-9F9D868C7F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10" name="图片 9" descr="形状&#10;&#10;中度可信度描述已自动生成">
            <a:extLst>
              <a:ext uri="{FF2B5EF4-FFF2-40B4-BE49-F238E27FC236}">
                <a16:creationId xmlns:a16="http://schemas.microsoft.com/office/drawing/2014/main" id="{98CC6E42-F3D4-4203-AE69-9B760705C7B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1" name="图片 10" descr="形状&#10;&#10;低可信度描述已自动生成">
            <a:extLst>
              <a:ext uri="{FF2B5EF4-FFF2-40B4-BE49-F238E27FC236}">
                <a16:creationId xmlns:a16="http://schemas.microsoft.com/office/drawing/2014/main" id="{04FF9657-B165-43E4-9B25-79C1FDDA15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4" name="Text Box 7"/>
          <p:cNvSpPr txBox="1"/>
          <p:nvPr/>
        </p:nvSpPr>
        <p:spPr>
          <a:xfrm>
            <a:off x="1049020" y="3012122"/>
            <a:ext cx="5765800" cy="185268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200000"/>
              </a:lnSpc>
              <a:spcBef>
                <a:spcPct val="0"/>
              </a:spcBef>
              <a:spcAft>
                <a:spcPct val="0"/>
              </a:spcAft>
              <a:buClrTx/>
              <a:buSzTx/>
              <a:buFontTx/>
            </a:pPr>
            <a:r>
              <a:rPr lang="zh-CN" altLang="en-US" sz="2000">
                <a:latin typeface="Arial"/>
                <a:ea typeface="微软雅黑" panose="020b0503020204020204" pitchFamily="34" charset="-122"/>
                <a:cs typeface="思源黑体 CN Normal" panose="020b0400000000000000" charset="-122"/>
                <a:sym typeface="Arial"/>
              </a:rPr>
              <a:t>2019年3月30日18时许，四川省凉山州木里县雅砻江镇立尔村发生森林火灾，当地组织力量进行扑救。27名森林消防队员和3名地方干部群众牺牲。</a:t>
            </a:r>
          </a:p>
        </p:txBody>
      </p:sp>
      <p:sp>
        <p:nvSpPr>
          <p:cNvPr id="5" name="文本框 4">
            <a:extLst>
              <a:ext uri="{FF2B5EF4-FFF2-40B4-BE49-F238E27FC236}">
                <a16:creationId xmlns:a16="http://schemas.microsoft.com/office/drawing/2014/main" id="{9B449DBB-ADA0-41CC-9087-AA84B9C6B7B9}"/>
              </a:ext>
            </a:extLst>
          </p:cNvPr>
          <p:cNvSpPr txBox="1"/>
          <p:nvPr/>
        </p:nvSpPr>
        <p:spPr>
          <a:xfrm>
            <a:off x="1127124" y="1700213"/>
            <a:ext cx="4968875" cy="461665"/>
          </a:xfrm>
          <a:prstGeom prst="rect">
            <a:avLst/>
          </a:prstGeom>
          <a:solidFill>
            <a:schemeClr val="accent2"/>
          </a:solidFill>
          <a:ln>
            <a:solidFill>
              <a:srgbClr val="656D2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pc="600">
                <a:solidFill>
                  <a:schemeClr val="bg1"/>
                </a:solidFill>
              </a:rPr>
              <a:t>3·30</a:t>
            </a:r>
            <a:r>
              <a:rPr lang="zh-CN" altLang="en-US" sz="2400" spc="600">
                <a:solidFill>
                  <a:schemeClr val="bg1"/>
                </a:solidFill>
              </a:rPr>
              <a:t>四川木里森林火灾</a:t>
            </a:r>
          </a:p>
        </p:txBody>
      </p:sp>
      <p:pic>
        <p:nvPicPr>
          <p:cNvPr id="9" name="图片 8" descr="图片包含 游戏机, 乐高&#10;&#10;描述已自动生成">
            <a:extLst>
              <a:ext uri="{FF2B5EF4-FFF2-40B4-BE49-F238E27FC236}">
                <a16:creationId xmlns:a16="http://schemas.microsoft.com/office/drawing/2014/main" id="{ADF28C21-7568-45BC-9253-D410CF57B71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14820" y="1842473"/>
            <a:ext cx="4510405" cy="4510405"/>
          </a:xfrm>
          <a:prstGeom prst="rect">
            <a:avLst/>
          </a:prstGeom>
        </p:spPr>
      </p:pic>
      <p:sp>
        <p:nvSpPr>
          <p:cNvPr id="12" name="矩形 11">
            <a:extLst>
              <a:ext uri="{FF2B5EF4-FFF2-40B4-BE49-F238E27FC236}">
                <a16:creationId xmlns:a16="http://schemas.microsoft.com/office/drawing/2014/main" id="{7DEE46E4-3720-43E4-906B-177B107C7B5E}"/>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2" presetClass="entr" presetSubtype="0" dur="10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2" presetClass="entr" presetSubtype="4"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a:extLst>
              <a:ext uri="{FF2B5EF4-FFF2-40B4-BE49-F238E27FC236}">
                <a16:creationId xmlns:a16="http://schemas.microsoft.com/office/drawing/2014/main" id="{1EA797F5-59CC-9CFF-0570-75C852D3BAC5}"/>
              </a:ext>
            </a:extLst>
          </p:cNvPr>
          <p:cNvSpPr txBox="1"/>
          <p:nvPr/>
        </p:nvSpPr>
        <p:spPr>
          <a:xfrm>
            <a:off x="1270000" y="1270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在工程施工全施工过程，施工图将按照安装的先后，与加工安装流水展开。</a:t>
            </a:r>
          </a:p>
        </p:txBody>
      </p:sp>
      <p:sp>
        <p:nvSpPr>
          <p:cNvPr id="3" name="文本框 2">
            <a:extLst>
              <a:ext uri="{FF2B5EF4-FFF2-40B4-BE49-F238E27FC236}">
                <a16:creationId xmlns:a16="http://schemas.microsoft.com/office/drawing/2014/main" id="{60F99129-3D26-DC48-1A98-F63C1AC8BDAE}"/>
              </a:ext>
            </a:extLst>
          </p:cNvPr>
          <p:cNvSpPr txBox="1"/>
          <p:nvPr/>
        </p:nvSpPr>
        <p:spPr>
          <a:xfrm>
            <a:off x="1270000" y="63500"/>
            <a:ext cx="5080000" cy="123111"/>
          </a:xfrm>
          <a:prstGeom prst="rect">
            <a:avLst/>
          </a:prstGeom>
          <a:noFill/>
        </p:spPr>
        <p:txBody>
          <a:bodyPr vert="horz"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
              <a:t>通过各项水土保持措施的实施，因工程建设引起的水土流失将得到有效控制，同时降低了施工场地原地面水土流失，取得良好的生态效益。</a:t>
            </a:r>
          </a:p>
        </p:txBody>
      </p:sp>
      <p:pic>
        <p:nvPicPr>
          <p:cNvPr id="7" name="图片 6" descr="山上的风景&#10;&#10;描述已自动生成">
            <a:extLst>
              <a:ext uri="{FF2B5EF4-FFF2-40B4-BE49-F238E27FC236}">
                <a16:creationId xmlns:a16="http://schemas.microsoft.com/office/drawing/2014/main" id="{2BB08948-DEBB-4F28-8522-66ABA9C920B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26"/>
            <a:ext cx="12192000" cy="6856548"/>
          </a:xfrm>
          <a:prstGeom prst="rect">
            <a:avLst/>
          </a:prstGeom>
        </p:spPr>
      </p:pic>
      <p:sp>
        <p:nvSpPr>
          <p:cNvPr id="8" name="矩形: 圆角 7">
            <a:extLst>
              <a:ext uri="{FF2B5EF4-FFF2-40B4-BE49-F238E27FC236}">
                <a16:creationId xmlns:a16="http://schemas.microsoft.com/office/drawing/2014/main" id="{DAA38A09-CE7D-4CAC-903E-12468B9B6A5A}"/>
              </a:ext>
            </a:extLst>
          </p:cNvPr>
          <p:cNvSpPr/>
          <p:nvPr/>
        </p:nvSpPr>
        <p:spPr>
          <a:xfrm>
            <a:off x="362857" y="371475"/>
            <a:ext cx="11466286" cy="6115050"/>
          </a:xfrm>
          <a:prstGeom prst="roundRect">
            <a:avLst>
              <a:gd name="adj" fmla="val 2577"/>
            </a:avLst>
          </a:prstGeom>
          <a:solidFill>
            <a:schemeClr val="bg1"/>
          </a:solidFill>
          <a:ln>
            <a:solidFill>
              <a:srgbClr val="656D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9" name="图片 8" descr="黄色的花&#10;&#10;描述已自动生成">
            <a:extLst>
              <a:ext uri="{FF2B5EF4-FFF2-40B4-BE49-F238E27FC236}">
                <a16:creationId xmlns:a16="http://schemas.microsoft.com/office/drawing/2014/main" id="{577F213A-F106-49BF-9891-585DDE188E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6"/>
            <a:ext cx="12192000" cy="6856548"/>
          </a:xfrm>
          <a:custGeom>
            <a:gdLst>
              <a:gd name="connsiteX0" fmla="*/ 10833100 w 12192000"/>
              <a:gd name="connsiteY0" fmla="*/ 5088799 h 6856548"/>
              <a:gd name="connsiteX1" fmla="*/ 10337800 w 12192000"/>
              <a:gd name="connsiteY1" fmla="*/ 5787299 h 6856548"/>
              <a:gd name="connsiteX2" fmla="*/ 10833100 w 12192000"/>
              <a:gd name="connsiteY2" fmla="*/ 6485799 h 6856548"/>
              <a:gd name="connsiteX3" fmla="*/ 11328400 w 12192000"/>
              <a:gd name="connsiteY3" fmla="*/ 5787299 h 6856548"/>
              <a:gd name="connsiteX4" fmla="*/ 10833100 w 12192000"/>
              <a:gd name="connsiteY4" fmla="*/ 5088799 h 6856548"/>
              <a:gd name="connsiteX5" fmla="*/ 0 w 12192000"/>
              <a:gd name="connsiteY5" fmla="*/ 0 h 6856548"/>
              <a:gd name="connsiteX6" fmla="*/ 12192000 w 12192000"/>
              <a:gd name="connsiteY6" fmla="*/ 0 h 6856548"/>
              <a:gd name="connsiteX7" fmla="*/ 12192000 w 12192000"/>
              <a:gd name="connsiteY7" fmla="*/ 6856548 h 6856548"/>
              <a:gd name="connsiteX8" fmla="*/ 0 w 12192000"/>
              <a:gd name="connsiteY8" fmla="*/ 6856548 h 6856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8">
                <a:moveTo>
                  <a:pt x="10833100" y="5088799"/>
                </a:moveTo>
                <a:cubicBezTo>
                  <a:pt x="10559553" y="5088799"/>
                  <a:pt x="10337800" y="5401528"/>
                  <a:pt x="10337800" y="5787299"/>
                </a:cubicBezTo>
                <a:cubicBezTo>
                  <a:pt x="10337800" y="6173070"/>
                  <a:pt x="10559553" y="6485799"/>
                  <a:pt x="10833100" y="6485799"/>
                </a:cubicBezTo>
                <a:cubicBezTo>
                  <a:pt x="11106647" y="6485799"/>
                  <a:pt x="11328400" y="6173070"/>
                  <a:pt x="11328400" y="5787299"/>
                </a:cubicBezTo>
                <a:cubicBezTo>
                  <a:pt x="11328400" y="5401528"/>
                  <a:pt x="11106647" y="5088799"/>
                  <a:pt x="10833100" y="5088799"/>
                </a:cubicBezTo>
                <a:close/>
                <a:moveTo>
                  <a:pt x="0" y="0"/>
                </a:moveTo>
                <a:lnTo>
                  <a:pt x="12192000" y="0"/>
                </a:lnTo>
                <a:lnTo>
                  <a:pt x="12192000" y="6856548"/>
                </a:lnTo>
                <a:lnTo>
                  <a:pt x="0" y="6856548"/>
                </a:lnTo>
                <a:close/>
              </a:path>
            </a:pathLst>
          </a:custGeom>
        </p:spPr>
      </p:pic>
      <p:pic>
        <p:nvPicPr>
          <p:cNvPr id="10" name="图片 9" descr="形状&#10;&#10;中度可信度描述已自动生成">
            <a:extLst>
              <a:ext uri="{FF2B5EF4-FFF2-40B4-BE49-F238E27FC236}">
                <a16:creationId xmlns:a16="http://schemas.microsoft.com/office/drawing/2014/main" id="{CB087AB9-A1CE-446F-A387-17E56D20D4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9600" y="726"/>
            <a:ext cx="7772400" cy="4371049"/>
          </a:xfrm>
          <a:prstGeom prst="rect">
            <a:avLst/>
          </a:prstGeom>
        </p:spPr>
      </p:pic>
      <p:pic>
        <p:nvPicPr>
          <p:cNvPr id="11" name="图片 10" descr="形状&#10;&#10;低可信度描述已自动生成">
            <a:extLst>
              <a:ext uri="{FF2B5EF4-FFF2-40B4-BE49-F238E27FC236}">
                <a16:creationId xmlns:a16="http://schemas.microsoft.com/office/drawing/2014/main" id="{03AFB318-5281-4CE4-85DF-7E3182C298B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726"/>
            <a:ext cx="7113688" cy="4164874"/>
          </a:xfrm>
          <a:prstGeom prst="rect">
            <a:avLst/>
          </a:prstGeom>
        </p:spPr>
      </p:pic>
      <p:sp>
        <p:nvSpPr>
          <p:cNvPr id="2" name="Text Box 7"/>
          <p:cNvSpPr txBox="1"/>
          <p:nvPr/>
        </p:nvSpPr>
        <p:spPr>
          <a:xfrm>
            <a:off x="1127125" y="2654617"/>
            <a:ext cx="6816408" cy="3055324"/>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auto">
              <a:lnSpc>
                <a:spcPct val="200000"/>
              </a:lnSpc>
              <a:spcBef>
                <a:spcPct val="0"/>
              </a:spcBef>
              <a:spcAft>
                <a:spcPct val="0"/>
              </a:spcAft>
              <a:buClrTx/>
              <a:buSzTx/>
              <a:buFontTx/>
            </a:pPr>
            <a:r>
              <a:rPr lang="zh-CN" altLang="en-US">
                <a:latin typeface="Arial"/>
                <a:ea typeface="微软雅黑" panose="020b0503020204020204" pitchFamily="34" charset="-122"/>
                <a:cs typeface="思源黑体 CN Normal" panose="020b0400000000000000" charset="-122"/>
                <a:sym typeface="Arial"/>
              </a:rPr>
              <a:t>时隔一年，四川凉山西昌森林再次发生火灾。</a:t>
            </a:r>
            <a:endParaRPr lang="en-US" altLang="zh-CN">
              <a:latin typeface="Arial"/>
              <a:ea typeface="微软雅黑" panose="020b0503020204020204" pitchFamily="34" charset="-122"/>
              <a:cs typeface="思源黑体 CN Normal" panose="020b0400000000000000" charset="-122"/>
              <a:sym typeface="Arial"/>
            </a:endParaRPr>
          </a:p>
          <a:p>
            <a:pPr lvl="0" algn="just" fontAlgn="auto">
              <a:lnSpc>
                <a:spcPct val="200000"/>
              </a:lnSpc>
              <a:spcBef>
                <a:spcPct val="0"/>
              </a:spcBef>
              <a:spcAft>
                <a:spcPct val="0"/>
              </a:spcAft>
              <a:buClrTx/>
              <a:buSzTx/>
              <a:buFontTx/>
            </a:pPr>
            <a:endParaRPr lang="zh-CN" altLang="en-US" sz="900">
              <a:latin typeface="Arial"/>
              <a:ea typeface="微软雅黑" panose="020b0503020204020204" pitchFamily="34" charset="-122"/>
              <a:cs typeface="思源黑体 CN Normal" panose="020b0400000000000000" charset="-122"/>
              <a:sym typeface="Arial"/>
            </a:endParaRPr>
          </a:p>
          <a:p>
            <a:pPr lvl="0" algn="just" fontAlgn="auto">
              <a:lnSpc>
                <a:spcPct val="200000"/>
              </a:lnSpc>
              <a:spcBef>
                <a:spcPct val="0"/>
              </a:spcBef>
              <a:spcAft>
                <a:spcPct val="0"/>
              </a:spcAft>
              <a:buClrTx/>
              <a:buSzTx/>
              <a:buFontTx/>
            </a:pPr>
            <a:r>
              <a:rPr lang="zh-CN" altLang="en-US">
                <a:latin typeface="Arial"/>
                <a:ea typeface="微软雅黑" panose="020b0503020204020204" pitchFamily="34" charset="-122"/>
                <a:cs typeface="思源黑体 CN Normal" panose="020b0400000000000000" charset="-122"/>
                <a:sym typeface="Arial"/>
              </a:rPr>
              <a:t>2020年3月31日，19名牺牲勇士名单公布，年龄最小的不满25 岁。</a:t>
            </a:r>
          </a:p>
          <a:p>
            <a:pPr lvl="0" algn="just" fontAlgn="auto">
              <a:lnSpc>
                <a:spcPct val="200000"/>
              </a:lnSpc>
              <a:spcBef>
                <a:spcPct val="0"/>
              </a:spcBef>
              <a:spcAft>
                <a:spcPct val="0"/>
              </a:spcAft>
              <a:buClrTx/>
              <a:buSzTx/>
              <a:buFontTx/>
            </a:pPr>
            <a:r>
              <a:rPr lang="zh-CN" altLang="en-US">
                <a:latin typeface="Arial"/>
                <a:ea typeface="微软雅黑" panose="020b0503020204020204" pitchFamily="34" charset="-122"/>
                <a:cs typeface="思源黑体 CN Normal" panose="020b0400000000000000" charset="-122"/>
                <a:sym typeface="Arial"/>
              </a:rPr>
              <a:t>19名遇难者中，其中有18人是前来支援救火的宁南县森林草原专业扑火队员，1人是西昌当地带路的林场职工。还有3名宁南县前来支援的扑火队员受伤。</a:t>
            </a:r>
          </a:p>
        </p:txBody>
      </p:sp>
      <p:sp>
        <p:nvSpPr>
          <p:cNvPr id="5" name="文本框 4">
            <a:extLst>
              <a:ext uri="{FF2B5EF4-FFF2-40B4-BE49-F238E27FC236}">
                <a16:creationId xmlns:a16="http://schemas.microsoft.com/office/drawing/2014/main" id="{835A9BE2-4B6F-4E05-817C-F8C23BB53D49}"/>
              </a:ext>
            </a:extLst>
          </p:cNvPr>
          <p:cNvSpPr txBox="1"/>
          <p:nvPr/>
        </p:nvSpPr>
        <p:spPr>
          <a:xfrm>
            <a:off x="1127124" y="1700213"/>
            <a:ext cx="4968875" cy="461665"/>
          </a:xfrm>
          <a:prstGeom prst="rect">
            <a:avLst/>
          </a:prstGeom>
          <a:solidFill>
            <a:schemeClr val="accent3"/>
          </a:solidFill>
          <a:ln>
            <a:solidFill>
              <a:srgbClr val="656D2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spc="600">
                <a:solidFill>
                  <a:schemeClr val="bg1"/>
                </a:solidFill>
              </a:rPr>
              <a:t>逆行英雄，最美男儿</a:t>
            </a:r>
          </a:p>
        </p:txBody>
      </p:sp>
      <p:pic>
        <p:nvPicPr>
          <p:cNvPr id="6" name="图片 5" descr="卡通人物&#10;&#10;描述已自动生成">
            <a:extLst>
              <a:ext uri="{FF2B5EF4-FFF2-40B4-BE49-F238E27FC236}">
                <a16:creationId xmlns:a16="http://schemas.microsoft.com/office/drawing/2014/main" id="{07C2045F-4DC7-4F3F-9987-552AC446C62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624464" y="2161878"/>
            <a:ext cx="4026515" cy="4026515"/>
          </a:xfrm>
          <a:prstGeom prst="rect">
            <a:avLst/>
          </a:prstGeom>
        </p:spPr>
      </p:pic>
      <p:sp>
        <p:nvSpPr>
          <p:cNvPr id="12" name="矩形 11">
            <a:extLst>
              <a:ext uri="{FF2B5EF4-FFF2-40B4-BE49-F238E27FC236}">
                <a16:creationId xmlns:a16="http://schemas.microsoft.com/office/drawing/2014/main" id="{698B4F81-6E8A-4B20-B71E-259F69D6F6EC}"/>
              </a:ext>
            </a:extLst>
          </p:cNvPr>
          <p:cNvSpPr/>
          <p:nvPr/>
        </p:nvSpPr>
        <p:spPr>
          <a:xfrm>
            <a:off x="626110" y="486410"/>
            <a:ext cx="3672205"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gn="l">
              <a:buFont typeface="Wingdings" panose="05000000000000000000" pitchFamily="2" charset="2"/>
              <a:buChar char="l"/>
            </a:pPr>
            <a:r>
              <a:rPr lang="zh-CN" altLang="zh-CN" sz="2400" kern="0" spc="200">
                <a:solidFill>
                  <a:schemeClr val="tx1"/>
                </a:solidFill>
                <a:latin typeface="微软雅黑" panose="020b0503020204020204" pitchFamily="34" charset="-122"/>
                <a:ea typeface="微软雅黑" panose="020b0503020204020204" pitchFamily="34" charset="-122"/>
                <a:cs typeface="+mn-ea"/>
                <a:sym typeface="+mn-lt"/>
              </a:rPr>
              <a:t>革命烈士永垂不朽</a:t>
            </a:r>
          </a:p>
        </p:txBody>
      </p:sp>
    </p:spTree>
  </p:cSld>
  <p:clrMapOvr>
    <a:masterClrMapping/>
  </p:clrMapOvr>
  <mc:AlternateContent>
    <mc:Choice xmlns:p14="http://schemas.microsoft.com/office/powerpoint/2010/main" Requires="p14">
      <p:transition spd="slow" advTm="3000" p14:dur="125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1" dur="5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https://d.book118.com/647150000052006053</a:t>
            </a:r>
          </a:p>
        </p:txBody>
      </p:sp>
    </p:spTree>
  </p:cSld>
  <p:clrMapOvr>
    <a:masterClrMapping/>
  </p:clrMapOvr>
  <p:transition/>
  <p:timing/>
</p:sld>
</file>

<file path=ppt/tags/tag1.xml><?xml version="1.0" encoding="utf-8"?>
<p:tagLst xmlns:p="http://schemas.openxmlformats.org/presentationml/2006/main">
  <p:tag name="ID" val="545841"/>
  <p:tag name="MH" val="20170920151100"/>
  <p:tag name="MH_LIBRARY" val="CONTENTS"/>
  <p:tag name="MH_TYPE" val="OTHERS"/>
</p:tagLst>
</file>

<file path=ppt/tags/tag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1582">
      <a:dk1>
        <a:sysClr val="windowText" lastClr="000000"/>
      </a:dk1>
      <a:lt1>
        <a:sysClr val="window" lastClr="FFFFFF"/>
      </a:lt1>
      <a:dk2>
        <a:srgbClr val="44546A"/>
      </a:dk2>
      <a:lt2>
        <a:srgbClr val="E7E6E6"/>
      </a:lt2>
      <a:accent1>
        <a:srgbClr val="D60000"/>
      </a:accent1>
      <a:accent2>
        <a:srgbClr val="656D20"/>
      </a:accent2>
      <a:accent3>
        <a:srgbClr val="8D9828"/>
      </a:accent3>
      <a:accent4>
        <a:srgbClr val="FFC000"/>
      </a:accent4>
      <a:accent5>
        <a:srgbClr val="5B9BD5"/>
      </a:accent5>
      <a:accent6>
        <a:srgbClr val="70AD47"/>
      </a:accent6>
      <a:hlink>
        <a:srgbClr val="0563C1"/>
      </a:hlink>
      <a:folHlink>
        <a:srgbClr val="954F72"/>
      </a:folHlink>
    </a:clrScheme>
    <a:fontScheme name="ldquxcel">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12</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12</vt:i4>
      </vt:variant>
    </vt:vector>
  </HeadingPairs>
  <TitlesOfParts>
    <vt:vector baseType="lpstr" size="19">
      <vt:lpstr>Arial</vt:lpstr>
      <vt:lpstr>Calibri</vt:lpstr>
      <vt:lpstr>微软雅黑</vt:lpstr>
      <vt:lpstr>三极正极黑简体</vt:lpstr>
      <vt:lpstr>思源黑体 CN Normal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2024-09-27T03:40:29.660</cp:lastPrinted>
  <dcterms:created xsi:type="dcterms:W3CDTF">2024-09-26T19:40:29Z</dcterms:created>
  <dcterms:modified xsi:type="dcterms:W3CDTF">2024-09-26T19:40:31Z</dcterms:modified>
</cp:coreProperties>
</file>