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97D013A-61C6-4F2E-9342-B24C21DB23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CDB43E2-F2F8-4729-ACCB-6E04B66212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34E2C8D-CF70-4CEE-BCCF-6E71DB036C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CB4BCE8-AC53-4D11-8331-A7058D9D7AF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49AC1AA-FEA9-4CB9-B26E-D0A6A023A21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B3998B9-9F60-4CC7-9966-99253FE5285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967E9CA-DDB7-4507-B1DA-C12BF077938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064192E-893C-4AE0-8D6A-4B76020FB95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046DA91-AA59-4D73-AB83-6B7A6F4C567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07AE6CB-5B0C-4603-BCAA-0F7C456D87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84D82A8-ADE7-41FC-B9DB-609C83317D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54">
            <a:extLst>
              <a:ext uri="{FF2B5EF4-FFF2-40B4-BE49-F238E27FC236}">
                <a16:creationId xmlns:a16="http://schemas.microsoft.com/office/drawing/2014/main" id="{B58F51AF-4BC7-9EDC-9BEF-3C05AF1B0A47}"/>
              </a:ext>
            </a:extLst>
          </p:cNvPr>
          <p:cNvGrpSpPr/>
          <p:nvPr userDrawn="1"/>
        </p:nvGrpSpPr>
        <p:grpSpPr>
          <a:xfrm>
            <a:off x="8087710" y="2026920"/>
            <a:ext cx="3443800" cy="3537481"/>
            <a:chOff x="5854675" y="3359758"/>
            <a:chExt cx="305647" cy="305644"/>
          </a:xfrm>
        </p:grpSpPr>
        <p:grpSp>
          <p:nvGrpSpPr>
            <p:cNvPr id="10" name="组合 55">
              <a:extLst>
                <a:ext uri="{FF2B5EF4-FFF2-40B4-BE49-F238E27FC236}">
                  <a16:creationId xmlns:a16="http://schemas.microsoft.com/office/drawing/2014/main" id="{BBC63AEE-C475-2CCC-EC0A-62381AFA407F}"/>
                </a:ext>
              </a:extLst>
            </p:cNvPr>
            <p:cNvGrpSpPr/>
            <p:nvPr/>
          </p:nvGrpSpPr>
          <p:grpSpPr>
            <a:xfrm>
              <a:off x="5854675" y="3359758"/>
              <a:ext cx="305647" cy="305644"/>
              <a:chOff x="1517330" y="1125257"/>
              <a:chExt cx="2204282" cy="2204282"/>
            </a:xfrm>
          </p:grpSpPr>
          <p:sp>
            <p:nvSpPr>
              <p:cNvPr id="12" name="椭圆 57">
                <a:extLst>
                  <a:ext uri="{FF2B5EF4-FFF2-40B4-BE49-F238E27FC236}">
                    <a16:creationId xmlns:a16="http://schemas.microsoft.com/office/drawing/2014/main" id="{96543A38-02E2-B211-7269-53797B4486C9}"/>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3" name="椭圆 59">
                <a:extLst>
                  <a:ext uri="{FF2B5EF4-FFF2-40B4-BE49-F238E27FC236}">
                    <a16:creationId xmlns:a16="http://schemas.microsoft.com/office/drawing/2014/main" id="{0D080517-06EB-F1AC-8549-71DD9B7EB268}"/>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1" name="KSO_Shape">
              <a:extLst>
                <a:ext uri="{FF2B5EF4-FFF2-40B4-BE49-F238E27FC236}">
                  <a16:creationId xmlns:a16="http://schemas.microsoft.com/office/drawing/2014/main" id="{FD60229B-2C9B-30C0-2EC4-CE4E51CB9612}"/>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47163152040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Rectangle 1">
            <a:extLst>
              <a:ext uri="{FF2B5EF4-FFF2-40B4-BE49-F238E27FC236}">
                <a16:creationId xmlns:a16="http://schemas.microsoft.com/office/drawing/2014/main" id="{F3C1DA35-ABDB-4E6C-E630-E3963AD8463F}"/>
              </a:ext>
            </a:extLst>
          </p:cNvPr>
          <p:cNvSpPr/>
          <p:nvPr/>
        </p:nvSpPr>
        <p:spPr>
          <a:xfrm>
            <a:off x="0" y="0"/>
            <a:ext cx="12191999" cy="3449665"/>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lin ang="135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 name="Rectangle 2">
            <a:extLst>
              <a:ext uri="{FF2B5EF4-FFF2-40B4-BE49-F238E27FC236}">
                <a16:creationId xmlns:a16="http://schemas.microsoft.com/office/drawing/2014/main" id="{59FB31E2-8FE5-4A07-7349-007F5891201D}"/>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4" name="Group 3">
            <a:extLst>
              <a:ext uri="{FF2B5EF4-FFF2-40B4-BE49-F238E27FC236}">
                <a16:creationId xmlns:a16="http://schemas.microsoft.com/office/drawing/2014/main" id="{25785195-CB06-5ABC-CB48-F2E03FB12A05}"/>
              </a:ext>
            </a:extLst>
          </p:cNvPr>
          <p:cNvGrpSpPr/>
          <p:nvPr/>
        </p:nvGrpSpPr>
        <p:grpSpPr>
          <a:xfrm>
            <a:off x="497177" y="2340083"/>
            <a:ext cx="3201841" cy="480518"/>
            <a:chOff x="5717435" y="5325094"/>
            <a:chExt cx="2942245" cy="435525"/>
          </a:xfrm>
        </p:grpSpPr>
        <p:grpSp>
          <p:nvGrpSpPr>
            <p:cNvPr id="6" name="组合 33">
              <a:extLst>
                <a:ext uri="{FF2B5EF4-FFF2-40B4-BE49-F238E27FC236}">
                  <a16:creationId xmlns:a16="http://schemas.microsoft.com/office/drawing/2014/main" id="{6FB13F68-8847-C87D-A174-E024DD824A96}"/>
                </a:ext>
              </a:extLst>
            </p:cNvPr>
            <p:cNvGrpSpPr/>
            <p:nvPr/>
          </p:nvGrpSpPr>
          <p:grpSpPr>
            <a:xfrm>
              <a:off x="6978378" y="5330831"/>
              <a:ext cx="429793" cy="429788"/>
              <a:chOff x="5196486" y="5946187"/>
              <a:chExt cx="305647" cy="305644"/>
            </a:xfrm>
          </p:grpSpPr>
          <p:grpSp>
            <p:nvGrpSpPr>
              <p:cNvPr id="33" name="组合 34">
                <a:extLst>
                  <a:ext uri="{FF2B5EF4-FFF2-40B4-BE49-F238E27FC236}">
                    <a16:creationId xmlns:a16="http://schemas.microsoft.com/office/drawing/2014/main" id="{5A1F50A9-2268-5D8E-4F19-AAA9A0016A77}"/>
                  </a:ext>
                </a:extLst>
              </p:cNvPr>
              <p:cNvGrpSpPr/>
              <p:nvPr/>
            </p:nvGrpSpPr>
            <p:grpSpPr>
              <a:xfrm>
                <a:off x="5196486" y="5946187"/>
                <a:ext cx="305647" cy="305644"/>
                <a:chOff x="1517330" y="1125257"/>
                <a:chExt cx="2204282" cy="2204282"/>
              </a:xfrm>
            </p:grpSpPr>
            <p:sp>
              <p:nvSpPr>
                <p:cNvPr id="35" name="椭圆 36">
                  <a:extLst>
                    <a:ext uri="{FF2B5EF4-FFF2-40B4-BE49-F238E27FC236}">
                      <a16:creationId xmlns:a16="http://schemas.microsoft.com/office/drawing/2014/main" id="{5631764A-25A5-6DC5-429E-1A02AB7BD6F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6" name="椭圆 37">
                  <a:extLst>
                    <a:ext uri="{FF2B5EF4-FFF2-40B4-BE49-F238E27FC236}">
                      <a16:creationId xmlns:a16="http://schemas.microsoft.com/office/drawing/2014/main" id="{4B8DAF11-52B0-CA35-4D33-6D87720E082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4" name="Freeform 44">
                <a:extLst>
                  <a:ext uri="{FF2B5EF4-FFF2-40B4-BE49-F238E27FC236}">
                    <a16:creationId xmlns:a16="http://schemas.microsoft.com/office/drawing/2014/main" id="{2D61A911-D06E-0DAB-569D-139DB80DF8E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8" name="组合 38">
              <a:extLst>
                <a:ext uri="{FF2B5EF4-FFF2-40B4-BE49-F238E27FC236}">
                  <a16:creationId xmlns:a16="http://schemas.microsoft.com/office/drawing/2014/main" id="{6AA189ED-00DD-9C1D-E5E6-49E875D5ACA6}"/>
                </a:ext>
              </a:extLst>
            </p:cNvPr>
            <p:cNvGrpSpPr/>
            <p:nvPr/>
          </p:nvGrpSpPr>
          <p:grpSpPr>
            <a:xfrm>
              <a:off x="7600465" y="5330831"/>
              <a:ext cx="429793" cy="429788"/>
              <a:chOff x="5638883" y="5946187"/>
              <a:chExt cx="305647" cy="305644"/>
            </a:xfrm>
          </p:grpSpPr>
          <p:grpSp>
            <p:nvGrpSpPr>
              <p:cNvPr id="29" name="组合 39">
                <a:extLst>
                  <a:ext uri="{FF2B5EF4-FFF2-40B4-BE49-F238E27FC236}">
                    <a16:creationId xmlns:a16="http://schemas.microsoft.com/office/drawing/2014/main" id="{D7EDA1DF-9A9A-F76B-BB79-C7F1121C0C20}"/>
                  </a:ext>
                </a:extLst>
              </p:cNvPr>
              <p:cNvGrpSpPr/>
              <p:nvPr/>
            </p:nvGrpSpPr>
            <p:grpSpPr>
              <a:xfrm>
                <a:off x="5638883" y="5946187"/>
                <a:ext cx="305647" cy="305644"/>
                <a:chOff x="1517330" y="1125257"/>
                <a:chExt cx="2204282" cy="2204282"/>
              </a:xfrm>
            </p:grpSpPr>
            <p:sp>
              <p:nvSpPr>
                <p:cNvPr id="31" name="椭圆 41">
                  <a:extLst>
                    <a:ext uri="{FF2B5EF4-FFF2-40B4-BE49-F238E27FC236}">
                      <a16:creationId xmlns:a16="http://schemas.microsoft.com/office/drawing/2014/main" id="{AE7E70BC-BAB8-D996-6907-E0740A0DE1A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2" name="椭圆 42">
                  <a:extLst>
                    <a:ext uri="{FF2B5EF4-FFF2-40B4-BE49-F238E27FC236}">
                      <a16:creationId xmlns:a16="http://schemas.microsoft.com/office/drawing/2014/main" id="{9AB5EB87-4474-A1A2-D49E-9E27E33B7AE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0" name="Freeform 6">
                <a:extLst>
                  <a:ext uri="{FF2B5EF4-FFF2-40B4-BE49-F238E27FC236}">
                    <a16:creationId xmlns:a16="http://schemas.microsoft.com/office/drawing/2014/main" id="{72F7816A-549D-AB4D-A232-B48714F63AA8}"/>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9" name="组合 43">
              <a:extLst>
                <a:ext uri="{FF2B5EF4-FFF2-40B4-BE49-F238E27FC236}">
                  <a16:creationId xmlns:a16="http://schemas.microsoft.com/office/drawing/2014/main" id="{6E45D2FB-3412-E085-C637-6B280A7220FD}"/>
                </a:ext>
              </a:extLst>
            </p:cNvPr>
            <p:cNvGrpSpPr/>
            <p:nvPr/>
          </p:nvGrpSpPr>
          <p:grpSpPr>
            <a:xfrm>
              <a:off x="5717435" y="5330831"/>
              <a:ext cx="429793" cy="429788"/>
              <a:chOff x="4299766" y="5946187"/>
              <a:chExt cx="305647" cy="305644"/>
            </a:xfrm>
          </p:grpSpPr>
          <p:grpSp>
            <p:nvGrpSpPr>
              <p:cNvPr id="25" name="组合 44">
                <a:extLst>
                  <a:ext uri="{FF2B5EF4-FFF2-40B4-BE49-F238E27FC236}">
                    <a16:creationId xmlns:a16="http://schemas.microsoft.com/office/drawing/2014/main" id="{6980957E-98D8-CCD5-C9C2-6B1479C1260C}"/>
                  </a:ext>
                </a:extLst>
              </p:cNvPr>
              <p:cNvGrpSpPr/>
              <p:nvPr/>
            </p:nvGrpSpPr>
            <p:grpSpPr>
              <a:xfrm>
                <a:off x="4299766" y="5946187"/>
                <a:ext cx="305647" cy="305644"/>
                <a:chOff x="1517330" y="1125257"/>
                <a:chExt cx="2204282" cy="2204282"/>
              </a:xfrm>
            </p:grpSpPr>
            <p:sp>
              <p:nvSpPr>
                <p:cNvPr id="27" name="椭圆 46">
                  <a:extLst>
                    <a:ext uri="{FF2B5EF4-FFF2-40B4-BE49-F238E27FC236}">
                      <a16:creationId xmlns:a16="http://schemas.microsoft.com/office/drawing/2014/main" id="{9365D7EF-64B4-59E4-64B6-944DEB3CC92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8" name="椭圆 47">
                  <a:extLst>
                    <a:ext uri="{FF2B5EF4-FFF2-40B4-BE49-F238E27FC236}">
                      <a16:creationId xmlns:a16="http://schemas.microsoft.com/office/drawing/2014/main" id="{94510835-D351-E81C-89CC-D5CFF12588E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6" name="Freeform 45">
                <a:extLst>
                  <a:ext uri="{FF2B5EF4-FFF2-40B4-BE49-F238E27FC236}">
                    <a16:creationId xmlns:a16="http://schemas.microsoft.com/office/drawing/2014/main" id="{D6ECCD9D-6037-D023-42C3-5D2B6D8228A5}"/>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0" name="组合 48">
              <a:extLst>
                <a:ext uri="{FF2B5EF4-FFF2-40B4-BE49-F238E27FC236}">
                  <a16:creationId xmlns:a16="http://schemas.microsoft.com/office/drawing/2014/main" id="{0619E397-05A3-5C09-CA0F-868F09CC11AE}"/>
                </a:ext>
              </a:extLst>
            </p:cNvPr>
            <p:cNvGrpSpPr/>
            <p:nvPr/>
          </p:nvGrpSpPr>
          <p:grpSpPr>
            <a:xfrm>
              <a:off x="6337028" y="5330831"/>
              <a:ext cx="429793" cy="429788"/>
              <a:chOff x="4740390" y="5946187"/>
              <a:chExt cx="305647" cy="305644"/>
            </a:xfrm>
          </p:grpSpPr>
          <p:grpSp>
            <p:nvGrpSpPr>
              <p:cNvPr id="16" name="组合 49">
                <a:extLst>
                  <a:ext uri="{FF2B5EF4-FFF2-40B4-BE49-F238E27FC236}">
                    <a16:creationId xmlns:a16="http://schemas.microsoft.com/office/drawing/2014/main" id="{2557723A-2E27-DEBE-B895-F8B3C5C802F2}"/>
                  </a:ext>
                </a:extLst>
              </p:cNvPr>
              <p:cNvGrpSpPr/>
              <p:nvPr/>
            </p:nvGrpSpPr>
            <p:grpSpPr>
              <a:xfrm>
                <a:off x="4740390" y="5946187"/>
                <a:ext cx="305647" cy="305644"/>
                <a:chOff x="1517330" y="1125257"/>
                <a:chExt cx="2204282" cy="2204282"/>
              </a:xfrm>
            </p:grpSpPr>
            <p:sp>
              <p:nvSpPr>
                <p:cNvPr id="23" name="椭圆 51">
                  <a:extLst>
                    <a:ext uri="{FF2B5EF4-FFF2-40B4-BE49-F238E27FC236}">
                      <a16:creationId xmlns:a16="http://schemas.microsoft.com/office/drawing/2014/main" id="{5C323B44-3890-D8CC-A379-AAAD8399A06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4" name="椭圆 52">
                  <a:extLst>
                    <a:ext uri="{FF2B5EF4-FFF2-40B4-BE49-F238E27FC236}">
                      <a16:creationId xmlns:a16="http://schemas.microsoft.com/office/drawing/2014/main" id="{EE0AE2D5-97B0-EE02-1EC8-F77B61D52E4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7" name="Freeform 39">
                <a:extLst>
                  <a:ext uri="{FF2B5EF4-FFF2-40B4-BE49-F238E27FC236}">
                    <a16:creationId xmlns:a16="http://schemas.microsoft.com/office/drawing/2014/main" id="{835AE063-5071-3EBC-EC5D-C048247B4C3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1" name="组合 54">
              <a:extLst>
                <a:ext uri="{FF2B5EF4-FFF2-40B4-BE49-F238E27FC236}">
                  <a16:creationId xmlns:a16="http://schemas.microsoft.com/office/drawing/2014/main" id="{9EA03B4A-67E4-C8F7-6010-488D2EF38201}"/>
                </a:ext>
              </a:extLst>
            </p:cNvPr>
            <p:cNvGrpSpPr/>
            <p:nvPr/>
          </p:nvGrpSpPr>
          <p:grpSpPr>
            <a:xfrm>
              <a:off x="8229887" y="5325094"/>
              <a:ext cx="429793" cy="429788"/>
              <a:chOff x="5854675" y="3359758"/>
              <a:chExt cx="305647" cy="305644"/>
            </a:xfrm>
          </p:grpSpPr>
          <p:grpSp>
            <p:nvGrpSpPr>
              <p:cNvPr id="12" name="组合 55">
                <a:extLst>
                  <a:ext uri="{FF2B5EF4-FFF2-40B4-BE49-F238E27FC236}">
                    <a16:creationId xmlns:a16="http://schemas.microsoft.com/office/drawing/2014/main" id="{FCBA4A79-10F0-C36B-882D-842F8E8CE082}"/>
                  </a:ext>
                </a:extLst>
              </p:cNvPr>
              <p:cNvGrpSpPr/>
              <p:nvPr/>
            </p:nvGrpSpPr>
            <p:grpSpPr>
              <a:xfrm>
                <a:off x="5854675" y="3359758"/>
                <a:ext cx="305647" cy="305644"/>
                <a:chOff x="1517330" y="1125257"/>
                <a:chExt cx="2204282" cy="2204282"/>
              </a:xfrm>
            </p:grpSpPr>
            <p:sp>
              <p:nvSpPr>
                <p:cNvPr id="14" name="椭圆 57">
                  <a:extLst>
                    <a:ext uri="{FF2B5EF4-FFF2-40B4-BE49-F238E27FC236}">
                      <a16:creationId xmlns:a16="http://schemas.microsoft.com/office/drawing/2014/main" id="{7381DAFC-BB2A-DD23-D0A3-4BF6A0F422C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5" name="椭圆 59">
                  <a:extLst>
                    <a:ext uri="{FF2B5EF4-FFF2-40B4-BE49-F238E27FC236}">
                      <a16:creationId xmlns:a16="http://schemas.microsoft.com/office/drawing/2014/main" id="{6ADFE2EE-49D0-C8B6-90DB-E3779CC71C7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3" name="KSO_Shape">
                <a:extLst>
                  <a:ext uri="{FF2B5EF4-FFF2-40B4-BE49-F238E27FC236}">
                    <a16:creationId xmlns:a16="http://schemas.microsoft.com/office/drawing/2014/main" id="{CD59BBC1-4E1F-3413-E23F-4C338A4468B5}"/>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37" name="Freeform 5">
            <a:extLst>
              <a:ext uri="{FF2B5EF4-FFF2-40B4-BE49-F238E27FC236}">
                <a16:creationId xmlns:a16="http://schemas.microsoft.com/office/drawing/2014/main" id="{E796EC15-7589-D5C2-A998-A62528A67B5C}"/>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Freeform 6">
            <a:extLst>
              <a:ext uri="{FF2B5EF4-FFF2-40B4-BE49-F238E27FC236}">
                <a16:creationId xmlns:a16="http://schemas.microsoft.com/office/drawing/2014/main" id="{CA41E774-A837-4C04-63AB-16CE257EAB51}"/>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7">
            <a:extLst>
              <a:ext uri="{FF2B5EF4-FFF2-40B4-BE49-F238E27FC236}">
                <a16:creationId xmlns:a16="http://schemas.microsoft.com/office/drawing/2014/main" id="{8F9E42C8-EEEB-99C2-BDE8-D88E9FCEE7A4}"/>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Freeform 8">
            <a:extLst>
              <a:ext uri="{FF2B5EF4-FFF2-40B4-BE49-F238E27FC236}">
                <a16:creationId xmlns:a16="http://schemas.microsoft.com/office/drawing/2014/main" id="{C0154D75-BD44-CC7A-EE15-6DD119E4CC83}"/>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9">
            <a:extLst>
              <a:ext uri="{FF2B5EF4-FFF2-40B4-BE49-F238E27FC236}">
                <a16:creationId xmlns:a16="http://schemas.microsoft.com/office/drawing/2014/main" id="{8BBC6A53-56EB-F316-DCFB-5E82329FECE0}"/>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0">
            <a:extLst>
              <a:ext uri="{FF2B5EF4-FFF2-40B4-BE49-F238E27FC236}">
                <a16:creationId xmlns:a16="http://schemas.microsoft.com/office/drawing/2014/main" id="{1F9D39CB-0602-0BE8-A28A-67C31B6BB70C}"/>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1">
            <a:extLst>
              <a:ext uri="{FF2B5EF4-FFF2-40B4-BE49-F238E27FC236}">
                <a16:creationId xmlns:a16="http://schemas.microsoft.com/office/drawing/2014/main" id="{D673A135-1AB3-EBDD-2FBC-6CE6F8842866}"/>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
            <a:extLst>
              <a:ext uri="{FF2B5EF4-FFF2-40B4-BE49-F238E27FC236}">
                <a16:creationId xmlns:a16="http://schemas.microsoft.com/office/drawing/2014/main" id="{F8EA7B1C-F951-A730-F2E7-B64BC5612EA2}"/>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13">
            <a:extLst>
              <a:ext uri="{FF2B5EF4-FFF2-40B4-BE49-F238E27FC236}">
                <a16:creationId xmlns:a16="http://schemas.microsoft.com/office/drawing/2014/main" id="{9DF64ED7-962A-81AC-80B4-A4644335C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4">
            <a:extLst>
              <a:ext uri="{FF2B5EF4-FFF2-40B4-BE49-F238E27FC236}">
                <a16:creationId xmlns:a16="http://schemas.microsoft.com/office/drawing/2014/main" id="{9AB9F532-F154-B5B7-3D78-C3EB44644F8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15">
            <a:extLst>
              <a:ext uri="{FF2B5EF4-FFF2-40B4-BE49-F238E27FC236}">
                <a16:creationId xmlns:a16="http://schemas.microsoft.com/office/drawing/2014/main" id="{F775B8C1-B24A-515B-BD55-1D29986E8BFE}"/>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6" name="Freeform 16">
            <a:extLst>
              <a:ext uri="{FF2B5EF4-FFF2-40B4-BE49-F238E27FC236}">
                <a16:creationId xmlns:a16="http://schemas.microsoft.com/office/drawing/2014/main" id="{2667DBB5-4C7D-66ED-1DD9-9C403F9D8C7C}"/>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06661" y="3844921"/>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effectLst>
                  <a:outerShdw blurRad="38100" dist="38100" dir="2700000" algn="tl">
                    <a:srgbClr val="000000">
                      <a:alpha val="43137"/>
                    </a:srgbClr>
                  </a:outerShdw>
                </a:effectLst>
                <a:latin typeface="微软雅黑" pitchFamily="34" charset="-122"/>
                <a:ea typeface="微软雅黑" pitchFamily="34" charset="-122"/>
              </a:rPr>
              <a:t>筏板结构稳定性分析</a:t>
            </a:r>
            <a:endParaRPr lang="en-US" altLang="zh-CN" sz="4200" b="1">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筏板结构基本概念与分类
 筏板结构稳定性研究背景与意义
 筏板结构稳定性影响因素分析
 筏板结构稳定性的计算方法
 筏板结构稳定性实验研究与案例分析
 筏板结构稳定性数值模拟技术探讨
 筏板结构稳定性设计优化策略
 筏板结构稳定性未来发展趋势及挑战</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筏板结构基本概念与分类</a:t>
            </a:r>
          </a:p>
        </p:txBody>
      </p:sp>
      <p:sp>
        <p:nvSpPr>
          <p:cNvPr id="3" name="Subtitle 2"/>
          <p:cNvSpPr>
            <a:spLocks noGrp="1"/>
          </p:cNvSpPr>
          <p:nvPr>
            <p:ph type="subTitle" idx="1"/>
          </p:nvPr>
        </p:nvSpPr>
        <p:spPr/>
        <p:txBody>
          <a:bodyPr/>
          <a:lstStyle/>
          <a:p>
            <a:r>
              <a:t>筏板结构稳定性分析</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筏板结构基本概念与分类</a:t>
            </a:r>
          </a:p>
        </p:txBody>
      </p:sp>
      <p:sp>
        <p:nvSpPr>
          <p:cNvPr id="3" name="Text Placeholder 2"/>
          <p:cNvSpPr>
            <a:spLocks noGrp="1"/>
          </p:cNvSpPr>
          <p:nvPr>
            <p:ph type="body" idx="1"/>
          </p:nvPr>
        </p:nvSpPr>
        <p:spPr/>
        <p:txBody>
          <a:bodyPr/>
          <a:lstStyle/>
          <a:p>
            <a:r>
              <a:t>筏板结构基本概念：</a:t>
            </a:r>
          </a:p>
        </p:txBody>
      </p:sp>
      <p:sp>
        <p:nvSpPr>
          <p:cNvPr id="4" name="Content Placeholder 3"/>
          <p:cNvSpPr>
            <a:spLocks noGrp="1"/>
          </p:cNvSpPr>
          <p:nvPr>
            <p:ph sz="half" idx="2"/>
          </p:nvPr>
        </p:nvSpPr>
        <p:spPr/>
        <p:txBody>
          <a:bodyPr/>
          <a:lstStyle/>
          <a:p>
            <a:r>
              <a:t>1. 筏板是一种广泛应用于建筑物地下室和地下空间的结构形式，主要由混凝土制成。</a:t>
            </a:r>
          </a:p>
          <a:p>
            <a:r>
              <a:t>2. 筏板的作用是将建筑物的荷载均匀地分散到地基土层中，从而减少对地基的压力，并防止地基不均匀沉降引起的建筑物变形。</a:t>
            </a:r>
          </a:p>
          <a:p>
            <a:r>
              <a:t>3. 筏板的设计需要考虑多种因素，包括建筑物的用途、基础土质、地下水位等。常见的筏板设计方法有厚度优化法、弹性地基梁法、有限元法等。</a:t>
            </a:r>
          </a:p>
        </p:txBody>
      </p:sp>
      <p:sp>
        <p:nvSpPr>
          <p:cNvPr id="5" name="Text Placeholder 4"/>
          <p:cNvSpPr>
            <a:spLocks noGrp="1"/>
          </p:cNvSpPr>
          <p:nvPr>
            <p:ph type="body" idx="3"/>
          </p:nvPr>
        </p:nvSpPr>
        <p:spPr/>
        <p:txBody>
          <a:bodyPr/>
          <a:lstStyle/>
          <a:p>
            <a:r>
              <a:t>筏板结构分类：</a:t>
            </a:r>
          </a:p>
        </p:txBody>
      </p:sp>
      <p:sp>
        <p:nvSpPr>
          <p:cNvPr id="6" name="Content Placeholder 5"/>
          <p:cNvSpPr>
            <a:spLocks noGrp="1"/>
          </p:cNvSpPr>
          <p:nvPr>
            <p:ph sz="half" idx="4"/>
          </p:nvPr>
        </p:nvSpPr>
        <p:spPr/>
        <p:txBody>
          <a:bodyPr/>
          <a:lstStyle/>
          <a:p>
            <a:r>
              <a:t>1. 按照材料划分，筏板可分为混凝土筏板和预应力混凝土筏板。</a:t>
            </a:r>
          </a:p>
          <a:p>
            <a:r>
              <a:t>2. 按照形状划分，筏板可分为矩形筏板、圆形筏板、椭圆形筏板等。</a:t>
            </a:r>
          </a:p>
          <a:p>
            <a:r>
              <a:t>3. 按照结构形式划分，筏板可分为独立筏板、联合筏板、带柱筏板等。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筏板结构基本概念与分类</a:t>
            </a:r>
          </a:p>
        </p:txBody>
      </p:sp>
      <p:sp>
        <p:nvSpPr>
          <p:cNvPr id="3" name="Text Placeholder 2"/>
          <p:cNvSpPr>
            <a:spLocks noGrp="1"/>
          </p:cNvSpPr>
          <p:nvPr>
            <p:ph type="body" idx="1"/>
          </p:nvPr>
        </p:nvSpPr>
        <p:spPr/>
        <p:txBody>
          <a:bodyPr/>
          <a:lstStyle/>
          <a:p>
            <a:r>
              <a:t>筏板结构应用范围：</a:t>
            </a:r>
          </a:p>
        </p:txBody>
      </p:sp>
      <p:sp>
        <p:nvSpPr>
          <p:cNvPr id="4" name="Content Placeholder 3"/>
          <p:cNvSpPr>
            <a:spLocks noGrp="1"/>
          </p:cNvSpPr>
          <p:nvPr>
            <p:ph sz="half" idx="2"/>
          </p:nvPr>
        </p:nvSpPr>
        <p:spPr/>
        <p:txBody>
          <a:bodyPr/>
          <a:lstStyle/>
          <a:p>
            <a:r>
              <a:t>1. 筏板结构适用于软弱地基、地下水丰富、承载力较低的地区。</a:t>
            </a:r>
          </a:p>
          <a:p>
            <a:r>
              <a:t>2. 在高层建筑、大型公共建筑、工业厂房等工程中，筏板结构被广泛应用。</a:t>
            </a:r>
          </a:p>
          <a:p>
            <a:r>
              <a:t>3. 筏板结构还可以用于桥梁、隧道、码头等工程中的地基处理。</a:t>
            </a:r>
          </a:p>
        </p:txBody>
      </p:sp>
      <p:sp>
        <p:nvSpPr>
          <p:cNvPr id="5" name="Text Placeholder 4"/>
          <p:cNvSpPr>
            <a:spLocks noGrp="1"/>
          </p:cNvSpPr>
          <p:nvPr>
            <p:ph type="body" idx="3"/>
          </p:nvPr>
        </p:nvSpPr>
        <p:spPr/>
        <p:txBody>
          <a:bodyPr/>
          <a:lstStyle/>
          <a:p>
            <a:r>
              <a:t>筏板结构设计原则：</a:t>
            </a:r>
          </a:p>
        </p:txBody>
      </p:sp>
      <p:sp>
        <p:nvSpPr>
          <p:cNvPr id="6" name="Content Placeholder 5"/>
          <p:cNvSpPr>
            <a:spLocks noGrp="1"/>
          </p:cNvSpPr>
          <p:nvPr>
            <p:ph sz="half" idx="4"/>
          </p:nvPr>
        </p:nvSpPr>
        <p:spPr/>
        <p:txBody>
          <a:bodyPr/>
          <a:lstStyle/>
          <a:p>
            <a:r>
              <a:t>1. 筏板结构设计应遵循安全可靠、经济合理的原则。</a:t>
            </a:r>
          </a:p>
          <a:p>
            <a:r>
              <a:t>2. 设计时需要充分考虑建筑物的荷载分布、地基土质、地下水位等因素。</a:t>
            </a:r>
          </a:p>
          <a:p>
            <a:r>
              <a:t>3. 应根据具体工程条件选择合适的设计方法和计算模型，以确保结构的稳定性和耐久性。</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筏板结构基本概念与分类</a:t>
            </a:r>
          </a:p>
        </p:txBody>
      </p:sp>
      <p:sp>
        <p:nvSpPr>
          <p:cNvPr id="3" name="Text Placeholder 2"/>
          <p:cNvSpPr>
            <a:spLocks noGrp="1"/>
          </p:cNvSpPr>
          <p:nvPr>
            <p:ph type="body" idx="1"/>
          </p:nvPr>
        </p:nvSpPr>
        <p:spPr/>
        <p:txBody>
          <a:bodyPr/>
          <a:lstStyle/>
          <a:p>
            <a:r>
              <a:t>筏板结构施工技术：</a:t>
            </a:r>
          </a:p>
        </p:txBody>
      </p:sp>
      <p:sp>
        <p:nvSpPr>
          <p:cNvPr id="4" name="Content Placeholder 3"/>
          <p:cNvSpPr>
            <a:spLocks noGrp="1"/>
          </p:cNvSpPr>
          <p:nvPr>
            <p:ph sz="half" idx="2"/>
          </p:nvPr>
        </p:nvSpPr>
        <p:spPr/>
        <p:txBody>
          <a:bodyPr/>
          <a:lstStyle/>
          <a:p>
            <a:r>
              <a:t>1. 筏板结构施工需要采取有效的防水措施，防止地下水渗入混凝土结构。</a:t>
            </a:r>
          </a:p>
          <a:p>
            <a:r>
              <a:t>2. 施工过程中需要注意控制混凝土浇筑的质量和速度，避免出现裂缝和不平整现象。</a:t>
            </a:r>
          </a:p>
          <a:p>
            <a:r>
              <a:t>3. 为了保证结构的稳定性，施工时还需要进行地基处理和沉降观测等工作。</a:t>
            </a:r>
          </a:p>
        </p:txBody>
      </p:sp>
      <p:sp>
        <p:nvSpPr>
          <p:cNvPr id="5" name="Text Placeholder 4"/>
          <p:cNvSpPr>
            <a:spLocks noGrp="1"/>
          </p:cNvSpPr>
          <p:nvPr>
            <p:ph type="body" idx="3"/>
          </p:nvPr>
        </p:nvSpPr>
        <p:spPr/>
        <p:txBody>
          <a:bodyPr/>
          <a:lstStyle/>
          <a:p>
            <a:r>
              <a:t>筏板结构检验与验收标准：</a:t>
            </a:r>
          </a:p>
        </p:txBody>
      </p:sp>
      <p:sp>
        <p:nvSpPr>
          <p:cNvPr id="6" name="Content Placeholder 5"/>
          <p:cNvSpPr>
            <a:spLocks noGrp="1"/>
          </p:cNvSpPr>
          <p:nvPr>
            <p:ph sz="half" idx="4"/>
          </p:nvPr>
        </p:nvSpPr>
        <p:spPr/>
        <p:txBody>
          <a:bodyPr/>
          <a:lstStyle/>
          <a:p>
            <a:r>
              <a:t>1. 筏板结构检验主要包括混凝土强度检测、结构尺寸检查、沉降观测等项目。</a:t>
            </a:r>
          </a:p>
          <a:p>
            <a:r>
              <a:t>2. 验收标准通常依据国家相关规范和技术规程执行，需满足强度、刚度、稳定性等方面的要求。</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筏板结构稳定性研究背景与意义</a:t>
            </a:r>
          </a:p>
        </p:txBody>
      </p:sp>
      <p:sp>
        <p:nvSpPr>
          <p:cNvPr id="3" name="Subtitle 2"/>
          <p:cNvSpPr>
            <a:spLocks noGrp="1"/>
          </p:cNvSpPr>
          <p:nvPr>
            <p:ph type="subTitle" idx="1"/>
          </p:nvPr>
        </p:nvSpPr>
        <p:spPr/>
        <p:txBody>
          <a:bodyPr/>
          <a:lstStyle/>
          <a:p>
            <a:r>
              <a:t>筏板结构稳定性分析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筏板结构稳定性研究背景与意义</a:t>
            </a:r>
          </a:p>
        </p:txBody>
      </p:sp>
      <p:sp>
        <p:nvSpPr>
          <p:cNvPr id="3" name="Text Placeholder 2"/>
          <p:cNvSpPr>
            <a:spLocks noGrp="1"/>
          </p:cNvSpPr>
          <p:nvPr>
            <p:ph type="body" idx="1"/>
          </p:nvPr>
        </p:nvSpPr>
        <p:spPr/>
        <p:txBody>
          <a:bodyPr/>
          <a:lstStyle/>
          <a:p>
            <a:r>
              <a:t>筏板结构应用的广泛性：</a:t>
            </a:r>
          </a:p>
        </p:txBody>
      </p:sp>
      <p:sp>
        <p:nvSpPr>
          <p:cNvPr id="4" name="Content Placeholder 3"/>
          <p:cNvSpPr>
            <a:spLocks noGrp="1"/>
          </p:cNvSpPr>
          <p:nvPr>
            <p:ph sz="half" idx="2"/>
          </p:nvPr>
        </p:nvSpPr>
        <p:spPr/>
        <p:txBody>
          <a:bodyPr/>
          <a:lstStyle/>
          <a:p>
            <a:r>
              <a:t>1. 筏板结构在高层建筑、大型公共设施以及复杂地质条件下的广泛应用。</a:t>
            </a:r>
          </a:p>
          <a:p>
            <a:r>
              <a:t>2. 筏板结构与地基土体相互作用的研究和设计方法的重要性。</a:t>
            </a:r>
          </a:p>
          <a:p>
            <a:r>
              <a:t>3. 随着城市化进程的加快，筏板结构需求不断增长，稳定性研究的需求增加。</a:t>
            </a:r>
          </a:p>
        </p:txBody>
      </p:sp>
      <p:sp>
        <p:nvSpPr>
          <p:cNvPr id="5" name="Text Placeholder 4"/>
          <p:cNvSpPr>
            <a:spLocks noGrp="1"/>
          </p:cNvSpPr>
          <p:nvPr>
            <p:ph type="body" idx="3"/>
          </p:nvPr>
        </p:nvSpPr>
        <p:spPr/>
        <p:txBody>
          <a:bodyPr/>
          <a:lstStyle/>
          <a:p>
            <a:r>
              <a:t>工程实践中的问题与挑战：</a:t>
            </a:r>
          </a:p>
        </p:txBody>
      </p:sp>
      <p:sp>
        <p:nvSpPr>
          <p:cNvPr id="6" name="Content Placeholder 5"/>
          <p:cNvSpPr>
            <a:spLocks noGrp="1"/>
          </p:cNvSpPr>
          <p:nvPr>
            <p:ph sz="half" idx="4"/>
          </p:nvPr>
        </p:nvSpPr>
        <p:spPr/>
        <p:txBody>
          <a:bodyPr/>
          <a:lstStyle/>
          <a:p>
            <a:r>
              <a:t>1. 实际工程中筏板结构出现裂缝、变形等问题对稳定性的影响。</a:t>
            </a:r>
          </a:p>
          <a:p>
            <a:r>
              <a:t>2. 地质条件变化、施工质量等因素导致的结构安全风险。</a:t>
            </a:r>
          </a:p>
          <a:p>
            <a:r>
              <a:t>3. 当前设计理论与实际工程之间的差距带来的研究挑战。</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筏板结构稳定性研究背景与意义</a:t>
            </a:r>
          </a:p>
        </p:txBody>
      </p:sp>
      <p:sp>
        <p:nvSpPr>
          <p:cNvPr id="3" name="Text Placeholder 2"/>
          <p:cNvSpPr>
            <a:spLocks noGrp="1"/>
          </p:cNvSpPr>
          <p:nvPr>
            <p:ph type="body" idx="1"/>
          </p:nvPr>
        </p:nvSpPr>
        <p:spPr/>
        <p:txBody>
          <a:bodyPr/>
          <a:lstStyle/>
          <a:p>
            <a:r>
              <a:t>现有理论与技术的局限性：</a:t>
            </a:r>
          </a:p>
        </p:txBody>
      </p:sp>
      <p:sp>
        <p:nvSpPr>
          <p:cNvPr id="4" name="Content Placeholder 3"/>
          <p:cNvSpPr>
            <a:spLocks noGrp="1"/>
          </p:cNvSpPr>
          <p:nvPr>
            <p:ph sz="half" idx="2"/>
          </p:nvPr>
        </p:nvSpPr>
        <p:spPr/>
        <p:txBody>
          <a:bodyPr/>
          <a:lstStyle/>
          <a:p>
            <a:r>
              <a:t>1. 传统的稳定分析方法对复杂因素考虑不全面，精度不足。</a:t>
            </a:r>
          </a:p>
          <a:p>
            <a:r>
              <a:t>2. 现有计算模型对材料非线性、几何非线性的处理能力有限。</a:t>
            </a:r>
          </a:p>
          <a:p>
            <a:r>
              <a:t>3. 基于有限元法等数值模拟方法的发展需求和技术挑战。</a:t>
            </a:r>
          </a:p>
        </p:txBody>
      </p:sp>
      <p:sp>
        <p:nvSpPr>
          <p:cNvPr id="5" name="Text Placeholder 4"/>
          <p:cNvSpPr>
            <a:spLocks noGrp="1"/>
          </p:cNvSpPr>
          <p:nvPr>
            <p:ph type="body" idx="3"/>
          </p:nvPr>
        </p:nvSpPr>
        <p:spPr/>
        <p:txBody>
          <a:bodyPr/>
          <a:lstStyle/>
          <a:p>
            <a:r>
              <a:t>结构安全性评估的迫切性：</a:t>
            </a:r>
          </a:p>
        </p:txBody>
      </p:sp>
      <p:sp>
        <p:nvSpPr>
          <p:cNvPr id="6" name="Content Placeholder 5"/>
          <p:cNvSpPr>
            <a:spLocks noGrp="1"/>
          </p:cNvSpPr>
          <p:nvPr>
            <p:ph sz="half" idx="4"/>
          </p:nvPr>
        </p:nvSpPr>
        <p:spPr/>
        <p:txBody>
          <a:bodyPr/>
          <a:lstStyle/>
          <a:p>
            <a:r>
              <a:t>1. 结构稳定性对于保障建筑物安全和使用寿命的重要性。</a:t>
            </a:r>
          </a:p>
          <a:p>
            <a:r>
              <a:t>2. 对于极端环境（地震、风荷载等）下筏板结构的抗灾性能评估需求。</a:t>
            </a:r>
          </a:p>
          <a:p>
            <a:r>
              <a:t>3. 安全监测和预警技术的发展趋势及其对稳定性研究的意义。</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筏板结构稳定性研究背景与意义</a:t>
            </a:r>
          </a:p>
        </p:txBody>
      </p:sp>
      <p:sp>
        <p:nvSpPr>
          <p:cNvPr id="3" name="Text Placeholder 2"/>
          <p:cNvSpPr>
            <a:spLocks noGrp="1"/>
          </p:cNvSpPr>
          <p:nvPr>
            <p:ph type="body" idx="1"/>
          </p:nvPr>
        </p:nvSpPr>
        <p:spPr/>
        <p:txBody>
          <a:bodyPr/>
          <a:lstStyle/>
          <a:p>
            <a:r>
              <a:t>技术创新与理论发展的机遇：</a:t>
            </a:r>
          </a:p>
        </p:txBody>
      </p:sp>
      <p:sp>
        <p:nvSpPr>
          <p:cNvPr id="4" name="Content Placeholder 3"/>
          <p:cNvSpPr>
            <a:spLocks noGrp="1"/>
          </p:cNvSpPr>
          <p:nvPr>
            <p:ph sz="half" idx="2"/>
          </p:nvPr>
        </p:nvSpPr>
        <p:spPr/>
        <p:txBody>
          <a:bodyPr/>
          <a:lstStyle/>
          <a:p>
            <a:r>
              <a:t>1. 新材料、新技术的发展为筏板结构设计优化提供可能性。</a:t>
            </a:r>
          </a:p>
          <a:p>
            <a:r>
              <a:t>2. 大数据分析和人工智能等先进技术在稳定性研究中的应用前景。</a:t>
            </a:r>
          </a:p>
          <a:p>
            <a:r>
              <a:t>3. 国内外科研机构和企业在此领域的合作机遇与挑战。</a:t>
            </a:r>
          </a:p>
        </p:txBody>
      </p:sp>
      <p:sp>
        <p:nvSpPr>
          <p:cNvPr id="5" name="Text Placeholder 4"/>
          <p:cNvSpPr>
            <a:spLocks noGrp="1"/>
          </p:cNvSpPr>
          <p:nvPr>
            <p:ph type="body" idx="3"/>
          </p:nvPr>
        </p:nvSpPr>
        <p:spPr/>
        <p:txBody>
          <a:bodyPr/>
          <a:lstStyle/>
          <a:p>
            <a:r>
              <a:t>政策法规与行业标准的要求：</a:t>
            </a:r>
          </a:p>
        </p:txBody>
      </p:sp>
      <p:sp>
        <p:nvSpPr>
          <p:cNvPr id="6" name="Content Placeholder 5"/>
          <p:cNvSpPr>
            <a:spLocks noGrp="1"/>
          </p:cNvSpPr>
          <p:nvPr>
            <p:ph sz="half" idx="4"/>
          </p:nvPr>
        </p:nvSpPr>
        <p:spPr/>
        <p:txBody>
          <a:bodyPr/>
          <a:lstStyle/>
          <a:p>
            <a:r>
              <a:t>1. 国家和地方关于建筑结构稳定性的法律法规要求。</a:t>
            </a:r>
          </a:p>
          <a:p>
            <a:r>
              <a:t>2. 行业标准对筏板结构设计、施工及验收的具体规定。</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筏板结构稳定性影响因素分析</a:t>
            </a:r>
          </a:p>
        </p:txBody>
      </p:sp>
      <p:sp>
        <p:nvSpPr>
          <p:cNvPr id="3" name="Subtitle 2"/>
          <p:cNvSpPr>
            <a:spLocks noGrp="1"/>
          </p:cNvSpPr>
          <p:nvPr>
            <p:ph type="subTitle" idx="1"/>
          </p:nvPr>
        </p:nvSpPr>
        <p:spPr/>
        <p:txBody>
          <a:bodyPr/>
          <a:lstStyle/>
          <a:p>
            <a:r>
              <a:t>筏板结构稳定性分析</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筏板结构稳定性影响因素分析</a:t>
            </a:r>
          </a:p>
        </p:txBody>
      </p:sp>
      <p:sp>
        <p:nvSpPr>
          <p:cNvPr id="3" name="Text Placeholder 2"/>
          <p:cNvSpPr>
            <a:spLocks noGrp="1"/>
          </p:cNvSpPr>
          <p:nvPr>
            <p:ph type="body" idx="1"/>
          </p:nvPr>
        </p:nvSpPr>
        <p:spPr/>
        <p:txBody>
          <a:bodyPr/>
          <a:lstStyle/>
          <a:p>
            <a:r>
              <a:t>地基土质条件对筏板结构稳定性的影响</a:t>
            </a:r>
          </a:p>
        </p:txBody>
      </p:sp>
      <p:sp>
        <p:nvSpPr>
          <p:cNvPr id="4" name="Content Placeholder 3"/>
          <p:cNvSpPr>
            <a:spLocks noGrp="1"/>
          </p:cNvSpPr>
          <p:nvPr>
            <p:ph sz="half" idx="2"/>
          </p:nvPr>
        </p:nvSpPr>
        <p:spPr/>
        <p:txBody>
          <a:bodyPr/>
          <a:lstStyle/>
          <a:p>
            <a:r>
              <a:t>1. 不同的地基土质对筏板的承载力和变形特性有着不同的影响。例如，软弱地基地段易发生沉降，造成筏板的不均匀变形，从而降低其整体稳定性。</a:t>
            </a:r>
          </a:p>
          <a:p>
            <a:r>
              <a:t>2. 地基土层分布及地下水位的变化也会影响筏板结构的稳定性。地下水位上升会导致地基土体饱和，使得筏板结构承载能力下降，甚至引发基础液化等问题。</a:t>
            </a:r>
          </a:p>
          <a:p>
            <a:r>
              <a:t>3. 在设计阶段需要对地基土质进行详细勘察和分析，并选择合适的处理方法以提高筏板结构在不同地基条件下的稳定性能。</a:t>
            </a:r>
          </a:p>
        </p:txBody>
      </p:sp>
      <p:sp>
        <p:nvSpPr>
          <p:cNvPr id="5" name="Text Placeholder 4"/>
          <p:cNvSpPr>
            <a:spLocks noGrp="1"/>
          </p:cNvSpPr>
          <p:nvPr>
            <p:ph type="body" idx="3"/>
          </p:nvPr>
        </p:nvSpPr>
        <p:spPr/>
        <p:txBody>
          <a:bodyPr/>
          <a:lstStyle/>
          <a:p>
            <a:r>
              <a:t>筏板厚度与结构稳定性关系</a:t>
            </a:r>
          </a:p>
        </p:txBody>
      </p:sp>
      <p:sp>
        <p:nvSpPr>
          <p:cNvPr id="6" name="Content Placeholder 5"/>
          <p:cNvSpPr>
            <a:spLocks noGrp="1"/>
          </p:cNvSpPr>
          <p:nvPr>
            <p:ph sz="half" idx="4"/>
          </p:nvPr>
        </p:nvSpPr>
        <p:spPr/>
        <p:txBody>
          <a:bodyPr/>
          <a:lstStyle/>
          <a:p>
            <a:r>
              <a:t>1. 筏板的厚度是影响其稳定性的关键因素之一。过薄的筏板可能导致局部失稳或开裂，而过厚的筏板则会增加成本且不利于施工。</a:t>
            </a:r>
          </a:p>
          <a:p>
            <a:r>
              <a:t>2. 设计时应根据建筑物的重要性、荷载大小以及地基条件等因素合理选取筏板厚度，确保其在使用过程中具有良好的稳定性和经济性。</a:t>
            </a:r>
          </a:p>
          <a:p>
            <a:r>
              <a:t>3. 结合有限元分析等计算手段评估不同厚度下筏板的受力性能和变形情况，为筏板结构的设计提供科学依据。</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筏板结构稳定性影响因素分析</a:t>
            </a:r>
          </a:p>
        </p:txBody>
      </p:sp>
      <p:sp>
        <p:nvSpPr>
          <p:cNvPr id="3" name="Text Placeholder 2"/>
          <p:cNvSpPr>
            <a:spLocks noGrp="1"/>
          </p:cNvSpPr>
          <p:nvPr>
            <p:ph type="body" idx="1"/>
          </p:nvPr>
        </p:nvSpPr>
        <p:spPr/>
        <p:txBody>
          <a:bodyPr/>
          <a:lstStyle/>
          <a:p>
            <a:r>
              <a:t>筏板配筋量对稳定性的影响</a:t>
            </a:r>
          </a:p>
        </p:txBody>
      </p:sp>
      <p:sp>
        <p:nvSpPr>
          <p:cNvPr id="4" name="Content Placeholder 3"/>
          <p:cNvSpPr>
            <a:spLocks noGrp="1"/>
          </p:cNvSpPr>
          <p:nvPr>
            <p:ph sz="half" idx="2"/>
          </p:nvPr>
        </p:nvSpPr>
        <p:spPr/>
        <p:txBody>
          <a:bodyPr/>
          <a:lstStyle/>
          <a:p>
            <a:r>
              <a:t>1. 筏板中的钢筋配置方式和数量直接影响其抗弯、抗剪强度以及延展性，进而影响到整个结构的稳定性。</a:t>
            </a:r>
          </a:p>
          <a:p>
            <a:r>
              <a:t>2. 配筋不足可能导致筏板在正常使用阶段就出现裂缝，严重影响结构的耐久性和稳定性；配筋过多则会增加工程造价，且可能影响筏板的整体刚度。</a:t>
            </a:r>
          </a:p>
          <a:p>
            <a:r>
              <a:t>3. 应结合设计规范要求和工程实际，通过理论计算、试验研究等方式合理确定筏板配筋量，以实现最优的稳定性和经济效益。</a:t>
            </a:r>
          </a:p>
        </p:txBody>
      </p:sp>
      <p:sp>
        <p:nvSpPr>
          <p:cNvPr id="5" name="Text Placeholder 4"/>
          <p:cNvSpPr>
            <a:spLocks noGrp="1"/>
          </p:cNvSpPr>
          <p:nvPr>
            <p:ph type="body" idx="3"/>
          </p:nvPr>
        </p:nvSpPr>
        <p:spPr/>
        <p:txBody>
          <a:bodyPr/>
          <a:lstStyle/>
          <a:p>
            <a:r>
              <a:t>筏板结构形式对稳定性的影响</a:t>
            </a:r>
          </a:p>
        </p:txBody>
      </p:sp>
      <p:sp>
        <p:nvSpPr>
          <p:cNvPr id="6" name="Content Placeholder 5"/>
          <p:cNvSpPr>
            <a:spLocks noGrp="1"/>
          </p:cNvSpPr>
          <p:nvPr>
            <p:ph sz="half" idx="4"/>
          </p:nvPr>
        </p:nvSpPr>
        <p:spPr/>
        <p:txBody>
          <a:bodyPr/>
          <a:lstStyle/>
          <a:p>
            <a:r>
              <a:t>1. 筏板结构可以分为平板式、梁板式等多种形式，每种结构形式都有其独特的适用场合和稳定性特点。</a:t>
            </a:r>
          </a:p>
          <a:p>
            <a:r>
              <a:t>2. 选择合适的筏板结构形式对于提高建筑的抗震性能、改善地下空间利用等方面具有重要意义。</a:t>
            </a:r>
          </a:p>
          <a:p>
            <a:r>
              <a:t>3. 结合建筑物功能需求、地质条件和经济因素，选用适当的筏板结构形式，以保证结构稳定性并满足使用要求。</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筏板结构稳定性影响因素分析</a:t>
            </a:r>
          </a:p>
        </p:txBody>
      </p:sp>
      <p:sp>
        <p:nvSpPr>
          <p:cNvPr id="3" name="Text Placeholder 2"/>
          <p:cNvSpPr>
            <a:spLocks noGrp="1"/>
          </p:cNvSpPr>
          <p:nvPr>
            <p:ph type="body" idx="1"/>
          </p:nvPr>
        </p:nvSpPr>
        <p:spPr/>
        <p:txBody>
          <a:bodyPr/>
          <a:lstStyle/>
          <a:p>
            <a:r>
              <a:t>温度变化对筏板结构稳定性的影响</a:t>
            </a:r>
          </a:p>
        </p:txBody>
      </p:sp>
      <p:sp>
        <p:nvSpPr>
          <p:cNvPr id="4" name="Content Placeholder 3"/>
          <p:cNvSpPr>
            <a:spLocks noGrp="1"/>
          </p:cNvSpPr>
          <p:nvPr>
            <p:ph sz="half" idx="2"/>
          </p:nvPr>
        </p:nvSpPr>
        <p:spPr/>
        <p:txBody>
          <a:bodyPr/>
          <a:lstStyle/>
          <a:p>
            <a:r>
              <a:t>1. 温度变化会对混凝土筏板产生热胀冷缩效应，导致内部应力集中，从而影响其稳定性。</a:t>
            </a:r>
          </a:p>
          <a:p>
            <a:r>
              <a:t>2. 混凝土材料的线膨胀系数较小，但长期累积的温差作用仍可能引发筏板开裂，影响其使用寿命和安全性能。</a:t>
            </a:r>
          </a:p>
          <a:p>
            <a:r>
              <a:t>3. 采取合理的保温隔热措施以及温度控制策略，减小温度变化对筏板稳定性的影响，保障建筑物的安全运行。</a:t>
            </a:r>
          </a:p>
        </p:txBody>
      </p:sp>
      <p:sp>
        <p:nvSpPr>
          <p:cNvPr id="5" name="Text Placeholder 4"/>
          <p:cNvSpPr>
            <a:spLocks noGrp="1"/>
          </p:cNvSpPr>
          <p:nvPr>
            <p:ph type="body" idx="3"/>
          </p:nvPr>
        </p:nvSpPr>
        <p:spPr/>
        <p:txBody>
          <a:bodyPr/>
          <a:lstStyle/>
          <a:p>
            <a:r>
              <a:t>施工质量对筏板结构稳定性的影响</a:t>
            </a:r>
          </a:p>
        </p:txBody>
      </p:sp>
      <p:sp>
        <p:nvSpPr>
          <p:cNvPr id="6" name="Content Placeholder 5"/>
          <p:cNvSpPr>
            <a:spLocks noGrp="1"/>
          </p:cNvSpPr>
          <p:nvPr>
            <p:ph sz="half" idx="4"/>
          </p:nvPr>
        </p:nvSpPr>
        <p:spPr/>
        <p:txBody>
          <a:bodyPr/>
          <a:lstStyle/>
          <a:p>
            <a:r>
              <a:t>1. 施工过程中的质量问题如混凝土浇筑、养护不当等都会对筏板结构稳定性带来不利影响。</a:t>
            </a:r>
          </a:p>
          <a:p>
            <a:r>
              <a:t>2. 忽视施工细节可能会导致筏板尺寸偏差、混凝土强度不足等缺陷，进一步削弱了结构的稳定性和可靠性。</a:t>
            </a:r>
          </a:p>
          <a:p>
            <a:r>
              <a:t>3. 加强施工质量管理，严格执行相关标准和规程，确保筏板结构的施工质量和整体稳定性。</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筏板结构稳定性的计算方法</a:t>
            </a:r>
          </a:p>
        </p:txBody>
      </p:sp>
      <p:sp>
        <p:nvSpPr>
          <p:cNvPr id="3" name="Subtitle 2"/>
          <p:cNvSpPr>
            <a:spLocks noGrp="1"/>
          </p:cNvSpPr>
          <p:nvPr>
            <p:ph type="subTitle" idx="1"/>
          </p:nvPr>
        </p:nvSpPr>
        <p:spPr/>
        <p:txBody>
          <a:bodyPr/>
          <a:lstStyle/>
          <a:p>
            <a:r>
              <a:t>筏板结构稳定性分析</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https://d.book118.com/647163152040006044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93</Paragraphs>
  <Slides>16</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16</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幼圆</vt:lpstr>
      <vt:lpstr>Agency FB</vt:lpstr>
      <vt:lpstr>Adobe 宋体 Std L</vt:lpstr>
      <vt:lpstr>Office Theme</vt:lpstr>
      <vt:lpstr>PowerPoint Presentation</vt:lpstr>
      <vt:lpstr>PowerPoint Presentation</vt:lpstr>
      <vt:lpstr> 筏板结构基本概念与分类</vt:lpstr>
      <vt:lpstr>#. 筏板结构基本概念与分类</vt:lpstr>
      <vt:lpstr>#. 筏板结构基本概念与分类</vt:lpstr>
      <vt:lpstr>#. 筏板结构基本概念与分类</vt:lpstr>
      <vt:lpstr> 筏板结构稳定性研究背景与意义</vt:lpstr>
      <vt:lpstr>#. 筏板结构稳定性研究背景与意义</vt:lpstr>
      <vt:lpstr>#. 筏板结构稳定性研究背景与意义</vt:lpstr>
      <vt:lpstr>#. 筏板结构稳定性研究背景与意义</vt:lpstr>
      <vt:lpstr> 筏板结构稳定性影响因素分析</vt:lpstr>
      <vt:lpstr> 筏板结构稳定性影响因素分析</vt:lpstr>
      <vt:lpstr> 筏板结构稳定性影响因素分析</vt:lpstr>
      <vt:lpstr> 筏板结构稳定性影响因素分析</vt:lpstr>
      <vt:lpstr> 筏板结构稳定性的计算方法</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2024-09-18T12:54:33.077</cp:lastPrinted>
  <dcterms:created xsi:type="dcterms:W3CDTF">2024-09-18T04:54:33Z</dcterms:created>
  <dcterms:modified xsi:type="dcterms:W3CDTF">2024-09-18T04:54:35Z</dcterms:modified>
</cp:coreProperties>
</file>