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34A9B-ED22-4D10-88D5-B0207AF6E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96349-DDDA-4223-81C3-0EA085DE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29268-0C01-44D5-A132-9A3678923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B598B-D77C-4098-8AD4-1AE78E2D1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D7C537-BFE1-4068-B356-47BD4CC9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AF45B1-5B00-49C2-A424-B297A1397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4A4B0-AA95-40CA-8516-E1EB4A642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4EE04-3E3C-42CA-8CF5-AC691A6C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03BF3-2359-49E7-B91D-0F6A27EDE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1E937-6766-4B0D-95C6-CAF1E496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EB677-8C6E-4135-99C1-6F83E573B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611404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里的知识产权：理解与应用\n## 1.民法典中知识产权的基本概念与分类\n### 1.1知识产权的定义与范围\n### 1.2知识产权的分类：专利、商标、著作权\n### 1.3知识产权的性质与特点\n## 2.民法典中知识产权的权益保护与侵权纠纷\n### 2.1知识产权的权益保护：民事救济与刑事追诉\n### 2.2知识产权侵权纠纷的解决途径：诉讼、仲裁与调解\n### 2.3知识产权侵权的责任承担与损害赔偿\n## 3.民法典中知识产权的许可与转让\n### 3.1知识产权的许可：原则、程序与效力\n### 3.2知识产权的转让：原则、程序与效力\n### 3.3知识产权许可与转让的实践案例分析\n## 4.民法典中知识产权的保护期限与维权策略\n### 4.1知识产权的保护期限：发明专利、实用新型专利、外观设计专利\n### 4.2知识产权的维权策略：预防、监测、诉讼\n### 4.3知识产权维权案例解析与启示\n## 5.民法典中知识产权的国际合作与竞争\n### 5.1知识产权的国际合作：条约、协议与组织\n### 5.2知识产权的国际竞争：优势、挑战与应对\n### 5.3国际知识产权发展趋势与中国的应对策略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民法典里的知识产权：理解与应用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民法典中知识产权的基本概念与分类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组合 16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2" name="组合 161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知识产权是指创造性智力成果的所有权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包括科学、技术、文化等领域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创造性智力成果是指具有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独创性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的成果</a:t>
                </a:r>
                <a:endParaRPr/>
              </a:p>
            </p:txBody>
          </p:sp>
        </p:grpSp>
        <p:grpSp>
          <p:nvGrpSpPr>
            <p:cNvPr id="165" name="组合 164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知识产权的范围包括专利、商标、著作权等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专利：发明、实用新型、外观设计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商标：商品和服务的标识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著作权：文学、艺术、音乐等作品</a:t>
                </a:r>
                <a:endParaRPr/>
              </a:p>
            </p:txBody>
          </p:sp>
        </p:grpSp>
        <p:grpSp>
          <p:nvGrpSpPr>
            <p:cNvPr id="168" name="组合 167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知识产权的权益主体包括自然人、法人和非法人组织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自然人：具有创造力的个人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法人：具有民事权利能力的组织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非法人组织：不具备法人资格的组织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知识产权的定义与范围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组合 17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4" name="组合 17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专利：分为发明专利、实用新型专利和外观设计专利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发明专利：涉及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技术方案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的发明创造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实用新型专利：涉及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的发明创造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外观设计专利：涉及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产品外观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的设计方案</a:t>
                </a:r>
                <a:endParaRPr/>
              </a:p>
            </p:txBody>
          </p:sp>
        </p:grpSp>
        <p:grpSp>
          <p:nvGrpSpPr>
            <p:cNvPr id="177" name="组合 17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商标：分为商品商标和服务商标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商品商标：用于识别商品的标识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服务商标：用于识别服务的标识</a:t>
                </a:r>
                <a:endParaRPr/>
              </a:p>
            </p:txBody>
          </p:sp>
        </p:grpSp>
        <p:grpSp>
          <p:nvGrpSpPr>
            <p:cNvPr id="180" name="组合 17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著作权：分为作品著作权和计算机软件著作权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作品著作权：涉及文学、艺术、音乐等作品的著作权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计算机软件著作权：涉及计算机软件的著作权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知识产权的分类：专利、商标、著作权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无形财产：不同于有形财产，具有非实体性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财产权：具有经济价值，可以转让、许可和继承</a:t>
                </a:r>
                <a:endParaRPr/>
              </a:p>
            </p:txBody>
          </p:sp>
          <p:sp>
            <p:nvSpPr>
              <p:cNvPr id="18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知识产权的性质属于无形财产权</a:t>
                </a:r>
                <a:endParaRPr/>
              </a:p>
            </p:txBody>
          </p:sp>
          <p:sp>
            <p:nvSpPr>
              <p:cNvPr id="18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独占性：知识产权所有人对其成果具有独占权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地域性：知识产权只在一定地域内有效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时间性：知识产权在一定时间内有效，过期后不再保护</a:t>
                </a:r>
                <a:endParaRPr/>
              </a:p>
            </p:txBody>
          </p:sp>
          <p:sp>
            <p:nvSpPr>
              <p:cNvPr id="19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知识产权的特点包括独占性、地域性和时间性</a:t>
                </a:r>
                <a:endParaRPr/>
              </a:p>
            </p:txBody>
          </p:sp>
          <p:sp>
            <p:nvSpPr>
              <p:cNvPr id="19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知识产权的性质与特点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民法典中知识产权的权益保护与侵权纠纷</a:t>
            </a:r>
            <a:endParaRPr/>
          </a:p>
        </p:txBody>
      </p:sp>
      <p:sp>
        <p:nvSpPr>
          <p:cNvPr id="19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民事救济：知识产权所有人可以通过民事诉讼维护权益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要求停止侵权行为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要求赔偿损失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要求消除影响</a:t>
                </a:r>
                <a:endParaRPr/>
              </a:p>
            </p:txBody>
          </p:sp>
        </p:grpSp>
        <p:grpSp>
          <p:nvGrpSpPr>
            <p:cNvPr id="21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刑事追诉：对于严重侵犯知识产权的行为，可以追究刑事责任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侵犯著作权罪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侵犯专利权罪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侵犯商标权罪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知识产权的权益保护：民事救济与刑事追诉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1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0" name="组合 21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诉讼：知识产权所有人可以向人民法院提起诉讼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要求判令侵权人停止侵权行为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要求判令侵权人赔偿损失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要求判令侵权人消除影响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组合 22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仲裁：当事人之间可以通过仲裁机构解决纠纷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仲裁程序相对简便、快捷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仲裁裁决具有法律效力，可以申请法院执行</a:t>
                </a:r>
                <a:endParaRPr/>
              </a:p>
            </p:txBody>
          </p:sp>
          <p:pic>
            <p:nvPicPr>
              <p:cNvPr id="22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0" name="组合 22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调解：当事人之间可以通过调解机构解决纠纷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调解协议具有合同效力，可以作为诉讼证据</a:t>
                </a:r>
                <a:endParaRPr/>
              </a:p>
            </p:txBody>
          </p:sp>
          <p:pic>
            <p:nvPicPr>
              <p:cNvPr id="23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知识产权侵权纠纷的解决途径：诉讼、仲裁与调解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知识产权侵权的责任承担与损害赔偿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38" name="组合 23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39" name="组合 238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4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责任承担：侵犯知识产权的行为人应当承担民事责任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停止侵权行为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消除影响</a:t>
                </a:r>
                <a:endParaRPr/>
              </a:p>
            </p:txBody>
          </p:sp>
          <p:sp>
            <p:nvSpPr>
              <p:cNvPr id="24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3" name="组合 242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4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损害赔偿：知识产权所有人可以要求侵权人赔偿实际损失和合理开支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实际损失：包括直接损失和间接损失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合理开支：包括维权费用和律师费用等</a:t>
                </a:r>
                <a:endParaRPr/>
              </a:p>
            </p:txBody>
          </p:sp>
          <p:sp>
            <p:nvSpPr>
              <p:cNvPr id="24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民法典中知识产权的许可与转让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2" name="Connector 2"/>
          <p:cNvCxnSpPr/>
          <p:nvPr/>
        </p:nvCxnSpPr>
        <p:spPr>
          <a:xfrm flipH="1">
            <a:off x="1209188" y="1653698"/>
            <a:ext cx="0" cy="5250485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" name="Group 7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152036" y="1278744"/>
            <a:ext cx="9189734" cy="5185757"/>
            <a:chOff x="2152036" y="1278744"/>
            <a:chExt cx="9189734" cy="5185757"/>
          </a:xfrm>
        </p:grpSpPr>
        <p:grpSp>
          <p:nvGrpSpPr>
            <p:cNvPr id="15" name="Group 701"/>
            <p:cNvGrpSpPr/>
            <p:nvPr/>
          </p:nvGrpSpPr>
          <p:grpSpPr>
            <a:xfrm>
              <a:off x="2152036" y="1278744"/>
              <a:ext cx="9189734" cy="1690603"/>
              <a:chOff x="2152036" y="1278765"/>
              <a:chExt cx="9189734" cy="1690603"/>
            </a:xfrm>
          </p:grpSpPr>
          <p:sp>
            <p:nvSpPr>
              <p:cNvPr id="16" name="AutoShape 5"/>
              <p:cNvSpPr/>
              <p:nvPr/>
            </p:nvSpPr>
            <p:spPr>
              <a:xfrm>
                <a:off x="2152036" y="1308906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TextBox 11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73184" y="1278765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许可原则：知识产权所有人可以许可他人使用其成果</a:t>
                </a:r>
                <a:endParaRPr/>
              </a:p>
            </p:txBody>
          </p:sp>
          <p:sp>
            <p:nvSpPr>
              <p:cNvPr id="18" name="TextBox 12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2048316"/>
                <a:ext cx="89725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许可可以是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独占性许可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，也可以是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非独占性许可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许可可以是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排他性许可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，也可以是非排他性许可</a:t>
                </a:r>
                <a:endParaRPr/>
              </a:p>
            </p:txBody>
          </p:sp>
        </p:grpSp>
        <p:grpSp>
          <p:nvGrpSpPr>
            <p:cNvPr id="19" name="Group 706"/>
            <p:cNvGrpSpPr/>
            <p:nvPr/>
          </p:nvGrpSpPr>
          <p:grpSpPr>
            <a:xfrm>
              <a:off x="2152036" y="3040683"/>
              <a:ext cx="9189734" cy="1665398"/>
              <a:chOff x="2152036" y="3040683"/>
              <a:chExt cx="9189734" cy="1665398"/>
            </a:xfrm>
          </p:grpSpPr>
          <p:sp>
            <p:nvSpPr>
              <p:cNvPr id="20" name="AutoShape 7"/>
              <p:cNvSpPr/>
              <p:nvPr/>
            </p:nvSpPr>
            <p:spPr>
              <a:xfrm>
                <a:off x="2152036" y="306732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TextBox 13" descr="{&quot;isTemplate&quot;:true,&quot;type&quot;:&quot;title&quot;,&quot;canOmit&quot;:false,&quot;range&quot;:0}"/>
              <p:cNvSpPr txBox="1"/>
              <p:nvPr/>
            </p:nvSpPr>
            <p:spPr>
              <a:xfrm>
                <a:off x="2393609" y="3040683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许可程序：知识产权所有人应当与许可人签订许可合同</a:t>
                </a:r>
                <a:endParaRPr/>
              </a:p>
            </p:txBody>
          </p:sp>
          <p:sp>
            <p:nvSpPr>
              <p:cNvPr id="22" name="TextBox 1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72823" y="3785029"/>
                <a:ext cx="894715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合同应当载明许可的范围、期限、费用等事项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合同应当遵循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</a:t>
                </a:r>
                <a:endParaRPr/>
              </a:p>
            </p:txBody>
          </p:sp>
        </p:grpSp>
        <p:grpSp>
          <p:nvGrpSpPr>
            <p:cNvPr id="23" name="Group 711"/>
            <p:cNvGrpSpPr/>
            <p:nvPr/>
          </p:nvGrpSpPr>
          <p:grpSpPr>
            <a:xfrm>
              <a:off x="2152036" y="4805681"/>
              <a:ext cx="9189734" cy="1658820"/>
              <a:chOff x="2152036" y="4805681"/>
              <a:chExt cx="9189734" cy="1658820"/>
            </a:xfrm>
          </p:grpSpPr>
          <p:sp>
            <p:nvSpPr>
              <p:cNvPr id="24" name="AutoShape 9"/>
              <p:cNvSpPr/>
              <p:nvPr/>
            </p:nvSpPr>
            <p:spPr>
              <a:xfrm>
                <a:off x="2152036" y="4825747"/>
                <a:ext cx="9189734" cy="644550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2430185" y="4805681"/>
                <a:ext cx="7156450" cy="698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ctr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许可效力：许可合同生效后，许可人享有使用权</a:t>
                </a:r>
                <a:endParaRPr/>
              </a:p>
            </p:txBody>
          </p:sp>
          <p:sp>
            <p:nvSpPr>
              <p:cNvPr id="2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2291111" y="5543449"/>
                <a:ext cx="8915400" cy="921052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许可人应当按照合同约定使用知识产权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许可人不得擅自许可他人使用知识产权</a:t>
                </a:r>
                <a:endParaRPr/>
              </a:p>
            </p:txBody>
          </p:sp>
        </p:grpSp>
      </p:grpSp>
      <p:sp>
        <p:nvSpPr>
          <p:cNvPr id="27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知识产权的许可：原则、程序与效力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https://d.book118.com/647166114045006044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民法典里的知识产权：理解与应用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2024-09-18T14:30:14.228</cp:lastPrinted>
  <dcterms:created xsi:type="dcterms:W3CDTF">2024-09-18T06:30:14Z</dcterms:created>
  <dcterms:modified xsi:type="dcterms:W3CDTF">2024-09-18T06:30:16Z</dcterms:modified>
</cp:coreProperties>
</file>