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2" r:id="rId26"/>
    <p:sldId id="325" r:id="rId27"/>
    <p:sldId id="328" r:id="rId28"/>
    <p:sldId id="330" r:id="rId29"/>
  </p:sldIdLst>
  <p:sldSz cx="12192000" cy="6858000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slide" Target="slides/slide24.xml" /><Relationship Id="rId29" Type="http://schemas.openxmlformats.org/officeDocument/2006/relationships/slide" Target="slides/slide25.xml" /><Relationship Id="rId3" Type="http://schemas.openxmlformats.org/officeDocument/2006/relationships/slideMaster" Target="slideMasters/slideMaster3.xml" /><Relationship Id="rId30" Type="http://schemas.openxmlformats.org/officeDocument/2006/relationships/tags" Target="tags/tag1.xml" /><Relationship Id="rId31" Type="http://schemas.openxmlformats.org/officeDocument/2006/relationships/presProps" Target="presProps.xml" /><Relationship Id="rId32" Type="http://schemas.openxmlformats.org/officeDocument/2006/relationships/viewProps" Target="viewProps.xml" /><Relationship Id="rId33" Type="http://schemas.openxmlformats.org/officeDocument/2006/relationships/theme" Target="theme/theme1.xml" /><Relationship Id="rId34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B464DFBC-B0CF-4E7F-B7A9-8999078D54B8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7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72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3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7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75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6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7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78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9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8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81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2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8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84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5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8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87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8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D86680-C9EE-4A6C-AD26-DB732E957C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8A5F9B-279A-4553-AAC3-119549FAF9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B1194A-6CE3-4A9D-ADF5-406528F57E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15E854-6800-4B32-BE7E-048DD4A683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19532D5-DA30-4D13-8F8D-460268A096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D0FB318-0082-4DD2-BC42-5A6C350251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0A23BBA-2E61-4911-B28C-0A39B789C4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7EEE30-3923-466D-8C6B-E8AB3DCA00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5B65AA-E93A-4EB9-9D7B-10E9DCD495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07A4F8-8FA7-44E0-AB02-321D69BFC0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79EA7F-AB0E-4F6D-995B-EBFE07892F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C18BEE2-23ED-44BF-9573-E32C9947A7C3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89A0425E-5C87-4487-A26B-B6F23635EF4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800100201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任意多边形: 形状 18"/>
          <p:cNvSpPr/>
          <p:nvPr/>
        </p:nvSpPr>
        <p:spPr>
          <a:xfrm>
            <a:off x="6073920" y="-2743200"/>
            <a:ext cx="7200720" cy="7200720"/>
          </a:xfrm>
          <a:custGeom>
            <a:gdLst>
              <a:gd name="textAreaLeft" fmla="*/ 0 w 7200720"/>
              <a:gd name="textAreaRight" fmla="*/ 7201080 w 7200720"/>
              <a:gd name="textAreaTop" fmla="*/ 0 h 7200720"/>
              <a:gd name="textAreaBottom" fmla="*/ 7201080 h 72007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984240" y="0"/>
            <a:ext cx="9798840" cy="28900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班主任的教学奉献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35560"/>
            <a:ext cx="472680" cy="227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文本框 3"/>
          <p:cNvSpPr/>
          <p:nvPr/>
        </p:nvSpPr>
        <p:spPr>
          <a:xfrm>
            <a:off x="2902680" y="4439880"/>
            <a:ext cx="5962320" cy="41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 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汇报人：魏老师                                              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6" name="任意多边形: 形状 15"/>
          <p:cNvSpPr/>
          <p:nvPr/>
        </p:nvSpPr>
        <p:spPr>
          <a:xfrm>
            <a:off x="-2549520" y="2349360"/>
            <a:ext cx="7200720" cy="7200720"/>
          </a:xfrm>
          <a:custGeom>
            <a:gdLst>
              <a:gd name="textAreaLeft" fmla="*/ 0 w 7200720"/>
              <a:gd name="textAreaRight" fmla="*/ 7201080 w 7200720"/>
              <a:gd name="textAreaTop" fmla="*/ 0 h 7200720"/>
              <a:gd name="textAreaBottom" fmla="*/ 7201080 h 72007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77" name="任意多边形: 形状 16"/>
          <p:cNvSpPr/>
          <p:nvPr/>
        </p:nvSpPr>
        <p:spPr>
          <a:xfrm>
            <a:off x="10299600" y="-1333440"/>
            <a:ext cx="3784320" cy="3784320"/>
          </a:xfrm>
          <a:custGeom>
            <a:gdLst>
              <a:gd name="textAreaLeft" fmla="*/ 0 w 3784320"/>
              <a:gd name="textAreaRight" fmla="*/ 3784680 w 3784320"/>
              <a:gd name="textAreaTop" fmla="*/ 0 h 3784320"/>
              <a:gd name="textAreaBottom" fmla="*/ 3784680 h 37843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0E3754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78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班主任的教学奉献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班主任的情感关怀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班主任的自我成长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班主任的教育改革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班主任的成就与荣誉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结语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任意多边形: 形状 46"/>
          <p:cNvSpPr/>
          <p:nvPr/>
        </p:nvSpPr>
        <p:spPr>
          <a:xfrm>
            <a:off x="-398520" y="-2743200"/>
            <a:ext cx="7200720" cy="7200720"/>
          </a:xfrm>
          <a:custGeom>
            <a:gdLst>
              <a:gd name="textAreaLeft" fmla="*/ 0 w 7200720"/>
              <a:gd name="textAreaRight" fmla="*/ 7201080 w 7200720"/>
              <a:gd name="textAreaTop" fmla="*/ 0 h 7200720"/>
              <a:gd name="textAreaBottom" fmla="*/ 7201080 h 72007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8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班主任的教学奉献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CD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85" name="title"/>
          <p:cNvSpPr/>
          <p:nvPr/>
        </p:nvSpPr>
        <p:spPr>
          <a:xfrm>
            <a:off x="263520" y="980280"/>
            <a:ext cx="3102840" cy="12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班主任的重要性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"/>
          <p:cNvSpPr/>
          <p:nvPr/>
        </p:nvSpPr>
        <p:spPr>
          <a:xfrm>
            <a:off x="689760" y="2841480"/>
            <a:ext cx="2280600" cy="232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班主任在学生成长中扮演着关键的角色，他们不仅负责学生的学习生活管理，还要承担着对学生心理健康的关注。班主任与学生家长的密切沟通，能够更好地了解学生在家庭环境中的情况，从而更好地指导学生的学习和成长。此外，班主任也是学生的情感支柱，能够给予学生情感上的支持和安慰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8" name="任意多边形: 形状 3"/>
          <p:cNvSpPr/>
          <p:nvPr/>
        </p:nvSpPr>
        <p:spPr>
          <a:xfrm>
            <a:off x="5425560" y="4414680"/>
            <a:ext cx="1340640" cy="1340640"/>
          </a:xfrm>
          <a:custGeom>
            <a:gdLst>
              <a:gd name="textAreaLeft" fmla="*/ 0 w 1340640"/>
              <a:gd name="textAreaRight" fmla="*/ 1341000 w 1340640"/>
              <a:gd name="textAreaTop" fmla="*/ 0 h 1340640"/>
              <a:gd name="textAreaBottom" fmla="*/ 1341000 h 13406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9" name="平行四边形 8"/>
          <p:cNvSpPr/>
          <p:nvPr/>
        </p:nvSpPr>
        <p:spPr>
          <a:xfrm>
            <a:off x="7625880" y="0"/>
            <a:ext cx="2914200" cy="6857640"/>
          </a:xfrm>
          <a:prstGeom prst="parallelogram">
            <a:avLst>
              <a:gd name="adj" fmla="val 618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0" name="任意多边形: 形状 7"/>
          <p:cNvSpPr/>
          <p:nvPr/>
        </p:nvSpPr>
        <p:spPr>
          <a:xfrm>
            <a:off x="9192960" y="1080720"/>
            <a:ext cx="4168440" cy="4168440"/>
          </a:xfrm>
          <a:custGeom>
            <a:gdLst>
              <a:gd name="textAreaLeft" fmla="*/ 0 w 4168440"/>
              <a:gd name="textAreaRight" fmla="*/ 4168800 w 4168440"/>
              <a:gd name="textAreaTop" fmla="*/ 0 h 4168440"/>
              <a:gd name="textAreaBottom" fmla="*/ 4168800 h 41684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" name="任意多边形: 形状 7"/>
          <p:cNvSpPr/>
          <p:nvPr/>
        </p:nvSpPr>
        <p:spPr>
          <a:xfrm>
            <a:off x="1636920" y="1780560"/>
            <a:ext cx="8917920" cy="8917920"/>
          </a:xfrm>
          <a:custGeom>
            <a:gdLst>
              <a:gd name="textAreaLeft" fmla="*/ 0 w 8917920"/>
              <a:gd name="textAreaRight" fmla="*/ 8918280 w 8917920"/>
              <a:gd name="textAreaTop" fmla="*/ 0 h 8917920"/>
              <a:gd name="textAreaBottom" fmla="*/ 8918280 h 89179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2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班主任的教学工作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3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制定教学计划，管理学生学习进度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教学计划和管理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对学生进行综合评估，提供个性化指导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学生评估和指导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组织学生参与各类课外活动，培养学生综合能力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课外活动组织和指导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02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与学校管理人员的配合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2.content"/>
          <p:cNvSpPr/>
          <p:nvPr/>
        </p:nvSpPr>
        <p:spPr>
          <a:xfrm>
            <a:off x="3666960" y="292464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与学校领导共同推动学校教育发展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与各部门协调解决学生问题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05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与社区资源的整合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content.3.content"/>
          <p:cNvSpPr/>
          <p:nvPr/>
        </p:nvSpPr>
        <p:spPr>
          <a:xfrm>
            <a:off x="6424200" y="292536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利用社区资源丰富课堂教学内容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邀请社区专家给学生讲座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08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与家长的合作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4.content"/>
          <p:cNvSpPr/>
          <p:nvPr/>
        </p:nvSpPr>
        <p:spPr>
          <a:xfrm>
            <a:off x="9201240" y="29253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与家长建立良好关系，共同关注学生发展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积极参与家长会，了解学生家庭情况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班主任的团队合作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12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与其他教师的协作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1.content"/>
          <p:cNvSpPr/>
          <p:nvPr/>
        </p:nvSpPr>
        <p:spPr>
          <a:xfrm>
            <a:off x="872640" y="292464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与科任老师共同制定教学计划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与班级其他教师共同关注班级整体表现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4" name="矩形 9"/>
          <p:cNvSpPr/>
          <p:nvPr/>
        </p:nvSpPr>
        <p:spPr>
          <a:xfrm>
            <a:off x="0" y="0"/>
            <a:ext cx="12191760" cy="6857640"/>
          </a:xfrm>
          <a:custGeom>
            <a:gdLst>
              <a:gd name="textAreaLeft" fmla="*/ 0 w 12191760"/>
              <a:gd name="textAreaRight" fmla="*/ 12192120 w 12191760"/>
              <a:gd name="textAreaTop" fmla="*/ 0 h 6857640"/>
              <a:gd name="textAreaBottom" fmla="*/ 6858000 h 6857640"/>
            </a:gdLst>
            <a:rect l="textAreaLeft" t="textAreaTop" r="textAreaRight" b="textAreaBottom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cubicBezTo>
                  <a:pt x="12189041" y="1025371"/>
                  <a:pt x="12186081" y="2050741"/>
                  <a:pt x="12183122" y="3076112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1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班主任的教学创新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6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运用多种教学方式满足不同学生需求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多元教学方法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9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不断调整课程，符合学生发展需求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课程设计和更新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2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利用现代科技手段提升教学效率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技术应用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椭圆 1"/>
          <p:cNvSpPr/>
          <p:nvPr/>
        </p:nvSpPr>
        <p:spPr>
          <a:xfrm>
            <a:off x="669240" y="47948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CD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content"/>
          <p:cNvSpPr/>
          <p:nvPr/>
        </p:nvSpPr>
        <p:spPr>
          <a:xfrm>
            <a:off x="246960" y="1633320"/>
            <a:ext cx="5336640" cy="39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通过班主任的教学奉献，学生成长得到全方位的关注和支持。班主任在教学工作中起着不可或缺的作用，他们不仅是学生的老师，更是朋友和引路人。班主任的付出和奉献，为学生健康成长奠定坚实的基础。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任意多边形: 形状 3"/>
          <p:cNvSpPr/>
          <p:nvPr/>
        </p:nvSpPr>
        <p:spPr>
          <a:xfrm>
            <a:off x="5425560" y="4414680"/>
            <a:ext cx="1340640" cy="1340640"/>
          </a:xfrm>
          <a:custGeom>
            <a:gdLst>
              <a:gd name="textAreaLeft" fmla="*/ 0 w 1340640"/>
              <a:gd name="textAreaRight" fmla="*/ 1341000 w 1340640"/>
              <a:gd name="textAreaTop" fmla="*/ 0 h 1340640"/>
              <a:gd name="textAreaBottom" fmla="*/ 1341000 h 13406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8" name="平行四边形 1"/>
          <p:cNvSpPr/>
          <p:nvPr/>
        </p:nvSpPr>
        <p:spPr>
          <a:xfrm>
            <a:off x="7625880" y="0"/>
            <a:ext cx="2914200" cy="6857640"/>
          </a:xfrm>
          <a:prstGeom prst="parallelogram">
            <a:avLst>
              <a:gd name="adj" fmla="val 618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9" name="任意多边形: 形状 7"/>
          <p:cNvSpPr/>
          <p:nvPr/>
        </p:nvSpPr>
        <p:spPr>
          <a:xfrm>
            <a:off x="9192960" y="1080720"/>
            <a:ext cx="4168440" cy="4168440"/>
          </a:xfrm>
          <a:custGeom>
            <a:gdLst>
              <a:gd name="textAreaLeft" fmla="*/ 0 w 4168440"/>
              <a:gd name="textAreaRight" fmla="*/ 4168800 w 4168440"/>
              <a:gd name="textAreaTop" fmla="*/ 0 h 4168440"/>
              <a:gd name="textAreaBottom" fmla="*/ 4168800 h 41684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0" name="任意多边形: 形状 46"/>
          <p:cNvSpPr/>
          <p:nvPr/>
        </p:nvSpPr>
        <p:spPr>
          <a:xfrm>
            <a:off x="-398520" y="-2743200"/>
            <a:ext cx="7200720" cy="7200720"/>
          </a:xfrm>
          <a:custGeom>
            <a:gdLst>
              <a:gd name="textAreaLeft" fmla="*/ 0 w 7200720"/>
              <a:gd name="textAreaRight" fmla="*/ 7201080 w 7200720"/>
              <a:gd name="textAreaTop" fmla="*/ 0 h 7200720"/>
              <a:gd name="textAreaBottom" fmla="*/ 7201080 h 72007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3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第二章 班主任的情感关怀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CD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班主任的倾听与支持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5" name="content"/>
          <p:cNvSpPr/>
          <p:nvPr/>
        </p:nvSpPr>
        <p:spPr>
          <a:xfrm>
            <a:off x="246960" y="1633320"/>
            <a:ext cx="5336640" cy="39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班主任在教学过程中需要具备良好的倾听技巧，倾听是理解学生内心真实想法的重要途径。此外，班主任的情感支持也至关重要，通过情感支持可以帮助学生建立自信心和正确的人生观。同时，班主任还应该提供充分的鼓励与关怀，让每个学生感受到班主任的关爱和支持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任意多边形: 形状 3"/>
          <p:cNvSpPr/>
          <p:nvPr/>
        </p:nvSpPr>
        <p:spPr>
          <a:xfrm>
            <a:off x="5425560" y="4414680"/>
            <a:ext cx="1340640" cy="1340640"/>
          </a:xfrm>
          <a:custGeom>
            <a:gdLst>
              <a:gd name="textAreaLeft" fmla="*/ 0 w 1340640"/>
              <a:gd name="textAreaRight" fmla="*/ 1341000 w 1340640"/>
              <a:gd name="textAreaTop" fmla="*/ 0 h 1340640"/>
              <a:gd name="textAreaBottom" fmla="*/ 1341000 h 13406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7" name="平行四边形 1"/>
          <p:cNvSpPr/>
          <p:nvPr/>
        </p:nvSpPr>
        <p:spPr>
          <a:xfrm>
            <a:off x="7625880" y="0"/>
            <a:ext cx="2914200" cy="6857640"/>
          </a:xfrm>
          <a:prstGeom prst="parallelogram">
            <a:avLst>
              <a:gd name="adj" fmla="val 618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8" name="任意多边形: 形状 7"/>
          <p:cNvSpPr/>
          <p:nvPr/>
        </p:nvSpPr>
        <p:spPr>
          <a:xfrm>
            <a:off x="9192960" y="1080720"/>
            <a:ext cx="4168440" cy="4168440"/>
          </a:xfrm>
          <a:custGeom>
            <a:gdLst>
              <a:gd name="textAreaLeft" fmla="*/ 0 w 4168440"/>
              <a:gd name="textAreaRight" fmla="*/ 4168800 w 4168440"/>
              <a:gd name="textAreaTop" fmla="*/ 0 h 4168440"/>
              <a:gd name="textAreaBottom" fmla="*/ 4168800 h 41684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CD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40" name="title"/>
          <p:cNvSpPr/>
          <p:nvPr/>
        </p:nvSpPr>
        <p:spPr>
          <a:xfrm>
            <a:off x="263520" y="980280"/>
            <a:ext cx="3102840" cy="12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心理辅导与团队建设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"/>
          <p:cNvSpPr/>
          <p:nvPr/>
        </p:nvSpPr>
        <p:spPr>
          <a:xfrm>
            <a:off x="689760" y="2841480"/>
            <a:ext cx="2280600" cy="232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班主任的心理辅导技巧可以帮助学生化解心理问题，促进健康成长。团队建设活动则可以培养学生的团队意识和协作能力，增强班级凝聚力。此外，班主任的个性化关怀也是重要的，了解每个学生的需求，给予个性化的关心和指导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3" name="任意多边形: 形状 3"/>
          <p:cNvSpPr/>
          <p:nvPr/>
        </p:nvSpPr>
        <p:spPr>
          <a:xfrm>
            <a:off x="5425560" y="4414680"/>
            <a:ext cx="1340640" cy="1340640"/>
          </a:xfrm>
          <a:custGeom>
            <a:gdLst>
              <a:gd name="textAreaLeft" fmla="*/ 0 w 1340640"/>
              <a:gd name="textAreaRight" fmla="*/ 1341000 w 1340640"/>
              <a:gd name="textAreaTop" fmla="*/ 0 h 1340640"/>
              <a:gd name="textAreaBottom" fmla="*/ 1341000 h 13406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4" name="平行四边形 8"/>
          <p:cNvSpPr/>
          <p:nvPr/>
        </p:nvSpPr>
        <p:spPr>
          <a:xfrm>
            <a:off x="7625880" y="0"/>
            <a:ext cx="2914200" cy="6857640"/>
          </a:xfrm>
          <a:prstGeom prst="parallelogram">
            <a:avLst>
              <a:gd name="adj" fmla="val 618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5" name="任意多边形: 形状 7"/>
          <p:cNvSpPr/>
          <p:nvPr/>
        </p:nvSpPr>
        <p:spPr>
          <a:xfrm>
            <a:off x="9192960" y="1080720"/>
            <a:ext cx="4168440" cy="4168440"/>
          </a:xfrm>
          <a:custGeom>
            <a:gdLst>
              <a:gd name="textAreaLeft" fmla="*/ 0 w 4168440"/>
              <a:gd name="textAreaRight" fmla="*/ 4168800 w 4168440"/>
              <a:gd name="textAreaTop" fmla="*/ 0 h 4168440"/>
              <a:gd name="textAreaBottom" fmla="*/ 4168800 h 41684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6" name="任意多边形: 形状 7"/>
          <p:cNvSpPr/>
          <p:nvPr/>
        </p:nvSpPr>
        <p:spPr>
          <a:xfrm>
            <a:off x="1636920" y="1780560"/>
            <a:ext cx="8917920" cy="8917920"/>
          </a:xfrm>
          <a:custGeom>
            <a:gdLst>
              <a:gd name="textAreaLeft" fmla="*/ 0 w 8917920"/>
              <a:gd name="textAreaRight" fmla="*/ 8918280 w 8917920"/>
              <a:gd name="textAreaTop" fmla="*/ 0 h 8917920"/>
              <a:gd name="textAreaBottom" fmla="*/ 8918280 h 89179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7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基于学生需求的服务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8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了解学生的需求和困难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学生需求分析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根据学生个体差异提供服务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个性化服务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通过心理辅导帮助学生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学生心理辅导技巧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6" name="矩形 9"/>
          <p:cNvSpPr/>
          <p:nvPr/>
        </p:nvSpPr>
        <p:spPr>
          <a:xfrm>
            <a:off x="0" y="0"/>
            <a:ext cx="12191760" cy="6857640"/>
          </a:xfrm>
          <a:custGeom>
            <a:gdLst>
              <a:gd name="textAreaLeft" fmla="*/ 0 w 12191760"/>
              <a:gd name="textAreaRight" fmla="*/ 12192120 w 12191760"/>
              <a:gd name="textAreaTop" fmla="*/ 0 h 6857640"/>
              <a:gd name="textAreaBottom" fmla="*/ 6858000 h 6857640"/>
            </a:gdLst>
            <a:rect l="textAreaLeft" t="textAreaTop" r="textAreaRight" b="textAreaBottom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cubicBezTo>
                  <a:pt x="12189041" y="1025371"/>
                  <a:pt x="12186081" y="2050741"/>
                  <a:pt x="12183122" y="3076112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5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班主任的教育情感表达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8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有效沟通表达情感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情感沟通技巧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1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管理情感，保持专业性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情感管理技巧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4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及时激励学生并表扬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激励和表扬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椭圆 1"/>
          <p:cNvSpPr/>
          <p:nvPr/>
        </p:nvSpPr>
        <p:spPr>
          <a:xfrm>
            <a:off x="669240" y="47948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7" name="任意多边形: 形状 7"/>
          <p:cNvSpPr/>
          <p:nvPr/>
        </p:nvSpPr>
        <p:spPr>
          <a:xfrm>
            <a:off x="1636920" y="1780560"/>
            <a:ext cx="8917920" cy="8917920"/>
          </a:xfrm>
          <a:custGeom>
            <a:gdLst>
              <a:gd name="textAreaLeft" fmla="*/ 0 w 8917920"/>
              <a:gd name="textAreaRight" fmla="*/ 8918280 w 8917920"/>
              <a:gd name="textAreaTop" fmla="*/ 0 h 8917920"/>
              <a:gd name="textAreaBottom" fmla="*/ 8918280 h 89179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8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教师与学生的情感沟通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9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保持真诚和信任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诚信沟通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用情感形成教学氛围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情感化管理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尊重学生并给予关怀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尊重关怀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CD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78" name="title"/>
          <p:cNvSpPr/>
          <p:nvPr/>
        </p:nvSpPr>
        <p:spPr>
          <a:xfrm>
            <a:off x="263520" y="980280"/>
            <a:ext cx="3102840" cy="12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心理健康教育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"/>
          <p:cNvSpPr/>
          <p:nvPr/>
        </p:nvSpPr>
        <p:spPr>
          <a:xfrm>
            <a:off x="689760" y="2841480"/>
            <a:ext cx="2280600" cy="232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班主任在教学中要关注学生的心理健康，关爱学生、引导学生正确认识自己、认识现实、面对困难、主动适应生活，提高学生的自我保护意识和自我调节能力。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1" name="任意多边形: 形状 3"/>
          <p:cNvSpPr/>
          <p:nvPr/>
        </p:nvSpPr>
        <p:spPr>
          <a:xfrm>
            <a:off x="5425560" y="4414680"/>
            <a:ext cx="1340640" cy="1340640"/>
          </a:xfrm>
          <a:custGeom>
            <a:gdLst>
              <a:gd name="textAreaLeft" fmla="*/ 0 w 1340640"/>
              <a:gd name="textAreaRight" fmla="*/ 1341000 w 1340640"/>
              <a:gd name="textAreaTop" fmla="*/ 0 h 1340640"/>
              <a:gd name="textAreaBottom" fmla="*/ 1341000 h 13406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2" name="平行四边形 8"/>
          <p:cNvSpPr/>
          <p:nvPr/>
        </p:nvSpPr>
        <p:spPr>
          <a:xfrm>
            <a:off x="7625880" y="0"/>
            <a:ext cx="2914200" cy="6857640"/>
          </a:xfrm>
          <a:prstGeom prst="parallelogram">
            <a:avLst>
              <a:gd name="adj" fmla="val 618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3" name="任意多边形: 形状 7"/>
          <p:cNvSpPr/>
          <p:nvPr/>
        </p:nvSpPr>
        <p:spPr>
          <a:xfrm>
            <a:off x="9192960" y="1080720"/>
            <a:ext cx="4168440" cy="4168440"/>
          </a:xfrm>
          <a:custGeom>
            <a:gdLst>
              <a:gd name="textAreaLeft" fmla="*/ 0 w 4168440"/>
              <a:gd name="textAreaRight" fmla="*/ 4168800 w 4168440"/>
              <a:gd name="textAreaTop" fmla="*/ 0 h 4168440"/>
              <a:gd name="textAreaBottom" fmla="*/ 4168800 h 41684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" name="任意多边形: 形状 7"/>
          <p:cNvSpPr/>
          <p:nvPr/>
        </p:nvSpPr>
        <p:spPr>
          <a:xfrm>
            <a:off x="1636920" y="1780560"/>
            <a:ext cx="8917920" cy="8917920"/>
          </a:xfrm>
          <a:custGeom>
            <a:gdLst>
              <a:gd name="textAreaLeft" fmla="*/ 0 w 8917920"/>
              <a:gd name="textAreaRight" fmla="*/ 8918280 w 8917920"/>
              <a:gd name="textAreaTop" fmla="*/ 0 h 8917920"/>
              <a:gd name="textAreaBottom" fmla="*/ 8918280 h 89179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5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情感教育与价值观引导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6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培养学生的情感体验和情感表达能力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情感教育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引导学生树立正确的人生观和价值观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价值观引导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关注学生心理健康，提升抗压能力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心理健康教育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" name="任意多边形: 形状 46"/>
          <p:cNvSpPr/>
          <p:nvPr/>
        </p:nvSpPr>
        <p:spPr>
          <a:xfrm>
            <a:off x="-398520" y="-2743200"/>
            <a:ext cx="7200720" cy="7200720"/>
          </a:xfrm>
          <a:custGeom>
            <a:gdLst>
              <a:gd name="textAreaLeft" fmla="*/ 0 w 7200720"/>
              <a:gd name="textAreaRight" fmla="*/ 7201080 w 7200720"/>
              <a:gd name="textAreaTop" fmla="*/ 0 h 7200720"/>
              <a:gd name="textAreaBottom" fmla="*/ 7201080 h 72007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9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班主任的自我成长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CD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99" name="title"/>
          <p:cNvSpPr/>
          <p:nvPr/>
        </p:nvSpPr>
        <p:spPr>
          <a:xfrm>
            <a:off x="263520" y="980280"/>
            <a:ext cx="3102840" cy="12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班主任的自我学习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content"/>
          <p:cNvSpPr/>
          <p:nvPr/>
        </p:nvSpPr>
        <p:spPr>
          <a:xfrm>
            <a:off x="689760" y="2841480"/>
            <a:ext cx="2280600" cy="232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班主任应不断学习新知识和教育理念，提高专业素养，以更好地指导学生成长。持续学习有助于拓展视野，增加解决问题的能力。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2" name="任意多边形: 形状 3"/>
          <p:cNvSpPr/>
          <p:nvPr/>
        </p:nvSpPr>
        <p:spPr>
          <a:xfrm>
            <a:off x="5425560" y="4414680"/>
            <a:ext cx="1340640" cy="1340640"/>
          </a:xfrm>
          <a:custGeom>
            <a:gdLst>
              <a:gd name="textAreaLeft" fmla="*/ 0 w 1340640"/>
              <a:gd name="textAreaRight" fmla="*/ 1341000 w 1340640"/>
              <a:gd name="textAreaTop" fmla="*/ 0 h 1340640"/>
              <a:gd name="textAreaBottom" fmla="*/ 1341000 h 13406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3" name="平行四边形 8"/>
          <p:cNvSpPr/>
          <p:nvPr/>
        </p:nvSpPr>
        <p:spPr>
          <a:xfrm>
            <a:off x="7625880" y="0"/>
            <a:ext cx="2914200" cy="6857640"/>
          </a:xfrm>
          <a:prstGeom prst="parallelogram">
            <a:avLst>
              <a:gd name="adj" fmla="val 618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4" name="任意多边形: 形状 7"/>
          <p:cNvSpPr/>
          <p:nvPr/>
        </p:nvSpPr>
        <p:spPr>
          <a:xfrm>
            <a:off x="9192960" y="1080720"/>
            <a:ext cx="4168440" cy="4168440"/>
          </a:xfrm>
          <a:custGeom>
            <a:gdLst>
              <a:gd name="textAreaLeft" fmla="*/ 0 w 4168440"/>
              <a:gd name="textAreaRight" fmla="*/ 4168800 w 4168440"/>
              <a:gd name="textAreaTop" fmla="*/ 0 h 4168440"/>
              <a:gd name="textAreaBottom" fmla="*/ 4168800 h 41684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" name="任意多边形: 形状 7"/>
          <p:cNvSpPr/>
          <p:nvPr/>
        </p:nvSpPr>
        <p:spPr>
          <a:xfrm>
            <a:off x="1636920" y="1780560"/>
            <a:ext cx="8917920" cy="8917920"/>
          </a:xfrm>
          <a:custGeom>
            <a:gdLst>
              <a:gd name="textAreaLeft" fmla="*/ 0 w 8917920"/>
              <a:gd name="textAreaRight" fmla="*/ 8918280 w 8917920"/>
              <a:gd name="textAreaTop" fmla="*/ 0 h 8917920"/>
              <a:gd name="textAreaBottom" fmla="*/ 8918280 h 89179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6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班主任的自我反思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7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反思工作中的亮点和不足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每日思考所做之事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改进自身的不足之处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接受同事和学生的建议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总结成功教学案例和失败经验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定期总结教学经验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" name="任意多边形: 形状 7"/>
          <p:cNvSpPr/>
          <p:nvPr/>
        </p:nvSpPr>
        <p:spPr>
          <a:xfrm>
            <a:off x="1636920" y="1780560"/>
            <a:ext cx="8917920" cy="8917920"/>
          </a:xfrm>
          <a:custGeom>
            <a:gdLst>
              <a:gd name="textAreaLeft" fmla="*/ 0 w 8917920"/>
              <a:gd name="textAreaRight" fmla="*/ 8918280 w 8917920"/>
              <a:gd name="textAreaTop" fmla="*/ 0 h 8917920"/>
              <a:gd name="textAreaBottom" fmla="*/ 8918280 h 89179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6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班主任的成长计划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7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明确每个学年成长计划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设定明确目标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及时调整成长计划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持续跟进学生进步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检视成长计划执行情况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定期评估个人成长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5" name="任意多边形: 形状 7"/>
          <p:cNvSpPr/>
          <p:nvPr/>
        </p:nvSpPr>
        <p:spPr>
          <a:xfrm>
            <a:off x="1636920" y="1780560"/>
            <a:ext cx="8917920" cy="8917920"/>
          </a:xfrm>
          <a:custGeom>
            <a:gdLst>
              <a:gd name="textAreaLeft" fmla="*/ 0 w 8917920"/>
              <a:gd name="textAreaRight" fmla="*/ 8918280 w 8917920"/>
              <a:gd name="textAreaTop" fmla="*/ 0 h 8917920"/>
              <a:gd name="textAreaBottom" fmla="*/ 8918280 h 89179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6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班主任的专业发展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27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提高专业技能水平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参加教育培训课程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探索新颖的教学方式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拓展教学方法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了解最新教育理念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关注教育前沿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CD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36" name="title"/>
          <p:cNvSpPr/>
          <p:nvPr/>
        </p:nvSpPr>
        <p:spPr>
          <a:xfrm>
            <a:off x="263520" y="980280"/>
            <a:ext cx="3102840" cy="12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班主任的教学创新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content"/>
          <p:cNvSpPr/>
          <p:nvPr/>
        </p:nvSpPr>
        <p:spPr>
          <a:xfrm>
            <a:off x="689760" y="2841480"/>
            <a:ext cx="2280600" cy="232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教学创新是提升教学质量的重要途径，班主任可以探索引入新技术、新方法，激发学生学习兴趣，促进教学效果的提升。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9" name="任意多边形: 形状 3"/>
          <p:cNvSpPr/>
          <p:nvPr/>
        </p:nvSpPr>
        <p:spPr>
          <a:xfrm>
            <a:off x="5425560" y="4414680"/>
            <a:ext cx="1340640" cy="1340640"/>
          </a:xfrm>
          <a:custGeom>
            <a:gdLst>
              <a:gd name="textAreaLeft" fmla="*/ 0 w 1340640"/>
              <a:gd name="textAreaRight" fmla="*/ 1341000 w 1340640"/>
              <a:gd name="textAreaTop" fmla="*/ 0 h 1340640"/>
              <a:gd name="textAreaBottom" fmla="*/ 1341000 h 13406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0" name="平行四边形 8"/>
          <p:cNvSpPr/>
          <p:nvPr/>
        </p:nvSpPr>
        <p:spPr>
          <a:xfrm>
            <a:off x="7625880" y="0"/>
            <a:ext cx="2914200" cy="6857640"/>
          </a:xfrm>
          <a:prstGeom prst="parallelogram">
            <a:avLst>
              <a:gd name="adj" fmla="val 618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1" name="任意多边形: 形状 7"/>
          <p:cNvSpPr/>
          <p:nvPr/>
        </p:nvSpPr>
        <p:spPr>
          <a:xfrm>
            <a:off x="9192960" y="1080720"/>
            <a:ext cx="4168440" cy="4168440"/>
          </a:xfrm>
          <a:custGeom>
            <a:gdLst>
              <a:gd name="textAreaLeft" fmla="*/ 0 w 4168440"/>
              <a:gd name="textAreaRight" fmla="*/ 4168800 w 4168440"/>
              <a:gd name="textAreaTop" fmla="*/ 0 h 4168440"/>
              <a:gd name="textAreaBottom" fmla="*/ 4168800 h 41684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2" name="任意多边形: 形状 7"/>
          <p:cNvSpPr/>
          <p:nvPr/>
        </p:nvSpPr>
        <p:spPr>
          <a:xfrm>
            <a:off x="1636920" y="1780560"/>
            <a:ext cx="8917920" cy="8917920"/>
          </a:xfrm>
          <a:custGeom>
            <a:gdLst>
              <a:gd name="textAreaLeft" fmla="*/ 0 w 8917920"/>
              <a:gd name="textAreaRight" fmla="*/ 8918280 w 8917920"/>
              <a:gd name="textAreaTop" fmla="*/ 0 h 8917920"/>
              <a:gd name="textAreaBottom" fmla="*/ 8918280 h 89179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3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班主任的自我提升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44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与同行交流经验与心得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定期参加教研活动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提升综合素质和公关能力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积极参与学校活动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培养自身兴趣爱好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开展个性发展计划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53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定期运动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content.2.content"/>
          <p:cNvSpPr/>
          <p:nvPr/>
        </p:nvSpPr>
        <p:spPr>
          <a:xfrm>
            <a:off x="3666960" y="292464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增强体魄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释放压力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56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规律作息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content.3.content"/>
          <p:cNvSpPr/>
          <p:nvPr/>
        </p:nvSpPr>
        <p:spPr>
          <a:xfrm>
            <a:off x="6424200" y="292536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有助身心健康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保持良好状态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59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心理调适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content.4.content"/>
          <p:cNvSpPr/>
          <p:nvPr/>
        </p:nvSpPr>
        <p:spPr>
          <a:xfrm>
            <a:off x="9201240" y="29253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定期放松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减缓压力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班主任的身心健康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6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63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均衡饮食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content.1.content"/>
          <p:cNvSpPr/>
          <p:nvPr/>
        </p:nvSpPr>
        <p:spPr>
          <a:xfrm>
            <a:off x="872640" y="292464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合理搭配营养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保持健康体态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https://d.book118.com/648001002011006050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157</Paragraphs>
  <Slides>25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baseType="lpstr" size="33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班主任的教学奉献</vt:lpstr>
      <vt:lpstr>目录</vt:lpstr>
      <vt:lpstr>第1章 班主任的教学奉献</vt:lpstr>
      <vt:lpstr> </vt:lpstr>
      <vt:lpstr>班主任的教学工作</vt:lpstr>
      <vt:lpstr>班主任的团队合作</vt:lpstr>
      <vt:lpstr>班主任的教学创新</vt:lpstr>
      <vt:lpstr>总结</vt:lpstr>
      <vt:lpstr>第二章 班主任的情感关怀</vt:lpstr>
      <vt:lpstr>班主任的倾听与支持</vt:lpstr>
      <vt:lpstr> </vt:lpstr>
      <vt:lpstr>基于学生需求的服务</vt:lpstr>
      <vt:lpstr>班主任的教育情感表达</vt:lpstr>
      <vt:lpstr>教师与学生的情感沟通</vt:lpstr>
      <vt:lpstr> </vt:lpstr>
      <vt:lpstr>情感教育与价值观引导</vt:lpstr>
      <vt:lpstr>第3章 班主任的自我成长</vt:lpstr>
      <vt:lpstr> </vt:lpstr>
      <vt:lpstr>班主任的自我反思</vt:lpstr>
      <vt:lpstr>班主任的成长计划</vt:lpstr>
      <vt:lpstr>班主任的专业发展</vt:lpstr>
      <vt:lpstr> </vt:lpstr>
      <vt:lpstr>班主任的自我提升</vt:lpstr>
      <vt:lpstr>班主任的身心健康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2024-09-29T14:45:12.406</cp:lastPrinted>
  <dcterms:created xsi:type="dcterms:W3CDTF">2024-09-29T06:45:12Z</dcterms:created>
  <dcterms:modified xsi:type="dcterms:W3CDTF">2024-09-29T06:45:15Z</dcterms:modified>
</cp:coreProperties>
</file>