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46F6A-64DC-4AE9-96C7-950F6F74F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3CF1C-FBDC-4EB9-8F32-DB9CDA77B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E3C8A-50E4-4E1E-9037-72208D244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39047-7E37-4368-A492-9F8DF5E2D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593DF2-9376-489F-9374-7938EE95A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1DA8C2-3C65-4161-A0A6-B7069E741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577B4D-0E53-4D90-99D2-3F3F85A67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549A3-7DE3-4816-9CB6-FB69B4E4B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2C430-EAD6-4055-B9CE-7092AD2FE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89607-53A4-4A88-AD9E-2EDF077AD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2D569-3C19-4501-8CBA-886B4A14E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1"/>
        </a:solidFill>
      </p:bgPr>
    </p:bg>
    <p:spTree>
      <p:nvGrpSpPr>
        <p:cNvPr id="1" name=""/>
        <p:cNvGrpSpPr/>
        <p:nvPr/>
      </p:nvGrpSpPr>
      <p:grpSpPr/>
      <p:sp>
        <p:nvSpPr>
          <p:cNvPr id="2050" name="Rectangle 2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Rectangle 3"/>
          <p:cNvSpPr/>
          <p:nvPr>
            <p:ph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4572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9144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3716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18288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>
          <a:solidFill>
            <a:schemeClr val="tx1"/>
          </a:solidFill>
          <a:latin typeface="Arial" pitchFamily="34" charset="0"/>
          <a:ea typeface="宋体" pitchFamily="2" charset="-122"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12.jpeg" /><Relationship Id="rId7" Type="http://schemas.openxmlformats.org/officeDocument/2006/relationships/image" Target="../media/image13.jpeg" /><Relationship Id="rId8" Type="http://schemas.openxmlformats.org/officeDocument/2006/relationships/image" Target="../media/image14.png" /><Relationship Id="rId9" Type="http://schemas.openxmlformats.org/officeDocument/2006/relationships/audio" Target="NUL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0604114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62" name="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194563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94564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94566" name="TextBox 19456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5589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468312" y="-41275"/>
            <a:ext cx="7684148" cy="617454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95590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95592" name="TextBox 19559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610" name="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196611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pic>
        <p:nvPicPr>
          <p:cNvPr id="196613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79388" y="0"/>
            <a:ext cx="8505223" cy="6372001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96614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96616" name="TextBox 19661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7637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042988" y="1557338"/>
            <a:ext cx="5839500" cy="4404914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97638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97640" name="TextBox 19763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8661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55575" y="46038"/>
            <a:ext cx="7407782" cy="6009563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98662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98664" name="TextBox 19866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682" name="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199683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pic>
        <p:nvPicPr>
          <p:cNvPr id="199685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79388" y="0"/>
            <a:ext cx="8529951" cy="5744537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99686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99688" name="TextBox 19968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0708" name="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0" y="1600200"/>
            <a:ext cx="6556399" cy="4370421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00709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200711" name="TextBox 20071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1733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55575" y="46038"/>
            <a:ext cx="7297780" cy="547333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01734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201736" name="TextBox 20173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366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539750" y="260350"/>
            <a:ext cx="1262239" cy="1856233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3667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6156325" y="0"/>
            <a:ext cx="2561035" cy="367158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3668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2411412" y="1125538"/>
            <a:ext cx="3548262" cy="475024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3669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7235825" y="3860800"/>
            <a:ext cx="1574967" cy="2135394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3670" name=""/>
          <p:cNvPicPr/>
          <p:nvPr/>
        </p:nvPicPr>
        <p:blipFill>
          <a:blip r:embed="rId6"/>
          <a:stretch>
            <a:fillRect/>
          </a:stretch>
        </p:blipFill>
        <p:spPr>
          <a:xfrm>
            <a:off x="179388" y="3644900"/>
            <a:ext cx="2029286" cy="27815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3671" name=""/>
          <p:cNvPicPr/>
          <p:nvPr/>
        </p:nvPicPr>
        <p:blipFill>
          <a:blip r:embed="rId7"/>
          <a:stretch>
            <a:fillRect/>
          </a:stretch>
        </p:blipFill>
        <p:spPr>
          <a:xfrm>
            <a:off x="5940425" y="4941888"/>
            <a:ext cx="1214305" cy="1659396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3672" name=""/>
          <p:cNvSpPr/>
          <p:nvPr/>
        </p:nvSpPr>
        <p:spPr>
          <a:xfrm>
            <a:off x="971550" y="620712"/>
            <a:ext cx="7056438" cy="2303462"/>
          </a:xfrm>
          <a:gradFill rotWithShape="0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0" scaled="1"/>
          </a:gradFill>
          <a:ln w="12700">
            <a:solidFill>
              <a:srgbClr val="EAEAEA"/>
            </a:solidFill>
            <a:miter lim="800000"/>
          </a:ln>
          <a:effectLst>
            <a:outerShdw dist="35921" dir="2700000" sy="50000" kx="2115830" algn="bl">
              <a:srgbClr val="C0C0C0">
                <a:alpha val="80000"/>
              </a:srgbClr>
            </a:outerShdw>
          </a:effectLst>
        </p:spPr>
        <p:txBody>
          <a:bodyPr fromWordArt="1">
            <a:prstTxWarp prst="textCanUp">
              <a:avLst/>
            </a:prstTxWarp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4400" b="1" kern="10">
                <a:ln w="12700">
                  <a:solidFill>
                    <a:srgbClr val="EAEAEA"/>
                  </a:solidFill>
                </a:ln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>
                    <a:srgbClr val="C0C0C0">
                      <a:alpha val="80000"/>
                    </a:srgbClr>
                  </a:outerShdw>
                </a:effectLst>
                <a:latin typeface="华文行楷"/>
              </a:rPr>
              <a:t>谱写昆虫生命旳诗篇</a:t>
            </a:r>
          </a:p>
        </p:txBody>
      </p:sp>
      <p:pic>
        <p:nvPicPr>
          <p:cNvPr id="113674" name="">
            <a:hlinkClick action="ppaction://media"/>
          </p:cNvPr>
          <p:cNvPicPr>
            <a:picLocks noRot="1" noChangeAspect="1"/>
          </p:cNvPicPr>
          <p:nvPr>
            <a:audioFile r:link="rId9"/>
            <p:extLst/>
          </p:nvPr>
        </p:nvPicPr>
        <p:blipFill>
          <a:blip r:embed="rId8"/>
          <a:stretch>
            <a:fillRect/>
          </a:stretch>
        </p:blipFill>
        <p:spPr>
          <a:xfrm>
            <a:off x="8604250" y="6381750"/>
            <a:ext cx="295254" cy="295254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3675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13677" name="TextBox 11367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1136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36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cmd="playFrom(0.0)">
                                      <p:cBhvr additive="base">
                                        <p:cTn id="12" dur="193618" fill="hold"/>
                                        <p:tgtEl>
                                          <p:spTgt spid="11367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674"/>
                  </p:tgtEl>
                </p:cond>
              </p:nextCondLst>
            </p:seq>
            <p:audio>
              <p:cMediaNode>
                <p:cTn id="15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11367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5" name=""/>
          <p:cNvSpPr/>
          <p:nvPr>
            <p:ph type="body" idx="4294967295"/>
          </p:nvPr>
        </p:nvSpPr>
        <p:spPr>
          <a:xfrm>
            <a:off x="0" y="908050"/>
            <a:ext cx="84963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latin typeface="楷体_GB2312" pitchFamily="49" charset="-122"/>
                <a:ea typeface="楷体_GB2312" pitchFamily="49" charset="-122"/>
              </a:rPr>
              <a:t>    一种人花费毕生光阴来观测、研究“虫子”，已经算是奇迹了；</a:t>
            </a:r>
          </a:p>
          <a:p>
            <a:pPr lvl="0"/>
            <a:r>
              <a:rPr sz="2800" b="1">
                <a:latin typeface="楷体_GB2312" pitchFamily="49" charset="-122"/>
                <a:ea typeface="楷体_GB2312" pitchFamily="49" charset="-122"/>
              </a:rPr>
              <a:t>    一种人毕生专为“虫子”写出十卷大部头书，更不能不说是奇迹；</a:t>
            </a:r>
          </a:p>
          <a:p>
            <a:pPr lvl="0"/>
            <a:r>
              <a:rPr sz="2800" b="1">
                <a:latin typeface="楷体_GB2312" pitchFamily="49" charset="-122"/>
                <a:ea typeface="楷体_GB2312" pitchFamily="49" charset="-122"/>
              </a:rPr>
              <a:t>    而这些写“虫子”书居然一版再版，先后被翻译成50多种文字，直到百年之后还会在读书界一次又一次引起轰动，更是奇迹中奇迹。</a:t>
            </a:r>
          </a:p>
          <a:p>
            <a:pPr lvl="0"/>
            <a:r>
              <a:rPr sz="2800" b="1">
                <a:latin typeface="楷体_GB2312" pitchFamily="49" charset="-122"/>
                <a:ea typeface="楷体_GB2312" pitchFamily="49" charset="-122"/>
              </a:rPr>
              <a:t>   这些奇迹发明者就是《昆虫记》作者—— </a:t>
            </a:r>
          </a:p>
        </p:txBody>
      </p:sp>
      <p:pic>
        <p:nvPicPr>
          <p:cNvPr id="74758" name="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804025" y="4365625"/>
            <a:ext cx="2277609" cy="2425947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74759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088170" cy="108817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4760" name=""/>
          <p:cNvSpPr/>
          <p:nvPr/>
        </p:nvSpPr>
        <p:spPr>
          <a:xfrm>
            <a:off x="2916238" y="4868862"/>
            <a:ext cx="2049462" cy="863600"/>
          </a:xfrm>
          <a:gradFill rotWithShape="0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0" scaled="1"/>
          </a:gradFill>
          <a:ln w="12700">
            <a:solidFill>
              <a:srgbClr val="EAEAEA"/>
            </a:solidFill>
            <a:miter lim="800000"/>
          </a:ln>
          <a:effectLst>
            <a:outerShdw dist="35921" dir="2700000" sy="50000" kx="2115830" algn="bl">
              <a:srgbClr val="C0C0C0">
                <a:alpha val="80000"/>
              </a:srgbClr>
            </a:outerShdw>
          </a:effectLst>
        </p:spPr>
        <p:txBody>
          <a:bodyPr fromWordArt="1">
            <a:prstTxWarp prst="textCanUp">
              <a:avLst/>
            </a:prstTxWarp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b="1" kern="10">
                <a:ln w="12700">
                  <a:solidFill>
                    <a:srgbClr val="EAEAEA"/>
                  </a:solidFill>
                </a:ln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>
                    <a:srgbClr val="C0C0C0">
                      <a:alpha val="80000"/>
                    </a:srgbClr>
                  </a:outerShdw>
                </a:effectLst>
                <a:latin typeface="华文行楷"/>
              </a:rPr>
              <a:t>法布尔</a:t>
            </a:r>
          </a:p>
        </p:txBody>
      </p:sp>
      <p:sp>
        <p:nvSpPr>
          <p:cNvPr id="74761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74763" name="TextBox 7476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74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74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741" name=""/>
          <p:cNvSpPr/>
          <p:nvPr/>
        </p:nvSpPr>
        <p:spPr>
          <a:xfrm>
            <a:off x="3779838" y="1844675"/>
            <a:ext cx="4895850" cy="2808288"/>
          </a:xfrm>
          <a:gradFill rotWithShape="0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0" scaled="1"/>
          </a:gradFill>
          <a:ln w="12700">
            <a:solidFill>
              <a:srgbClr val="EAEAEA"/>
            </a:solidFill>
            <a:miter lim="800000"/>
          </a:ln>
          <a:effectLst>
            <a:outerShdw dist="35921" dir="2700000" sy="50000" kx="2115830" algn="bl">
              <a:srgbClr val="C0C0C0">
                <a:alpha val="80000"/>
              </a:srgbClr>
            </a:outerShdw>
          </a:effectLst>
        </p:spPr>
        <p:txBody>
          <a:bodyPr fromWordArt="1">
            <a:prstTxWarp prst="textCanUp">
              <a:avLst/>
            </a:prstTxWarp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b="1" kern="10">
                <a:ln w="12700">
                  <a:solidFill>
                    <a:srgbClr val="EAEAEA"/>
                  </a:solidFill>
                </a:ln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>
                    <a:srgbClr val="C0C0C0">
                      <a:alpha val="80000"/>
                    </a:srgbClr>
                  </a:outerShdw>
                </a:effectLst>
                <a:latin typeface="华文行楷"/>
              </a:rPr>
              <a:t>走进法布尔</a:t>
            </a:r>
          </a:p>
        </p:txBody>
      </p:sp>
      <p:pic>
        <p:nvPicPr>
          <p:cNvPr id="11674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908050"/>
            <a:ext cx="3156513" cy="4300444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6744" name=""/>
          <p:cNvPicPr/>
          <p:nvPr/>
        </p:nvPicPr>
        <p:blipFill>
          <a:blip r:embed="rId3">
            <a:clrChange>
              <a:clrFrom>
                <a:srgbClr val="FFFEFF"/>
              </a:clrFrom>
              <a:clrTo>
                <a:srgbClr val="FFFE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173912" y="4770438"/>
            <a:ext cx="1889446" cy="20021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6745" name=""/>
          <p:cNvSpPr/>
          <p:nvPr/>
        </p:nvSpPr>
        <p:spPr>
          <a:xfrm>
            <a:off x="0" y="5229225"/>
            <a:ext cx="5761038" cy="8540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000" b="1">
                <a:solidFill>
                  <a:schemeClr val="accent2"/>
                </a:solidFill>
                <a:latin typeface="黑体" pitchFamily="49" charset="-122"/>
                <a:ea typeface="黑体" pitchFamily="49" charset="-122"/>
              </a:rPr>
              <a:t>   让·亨利·卡西米尔·法布尔</a:t>
            </a:r>
          </a:p>
          <a:p>
            <a:pPr lvl="0">
              <a:spcBef>
                <a:spcPct val="50000"/>
              </a:spcBef>
            </a:pPr>
            <a:r>
              <a:rPr sz="2000" b="1">
                <a:solidFill>
                  <a:schemeClr val="accent2"/>
                </a:solidFill>
                <a:latin typeface="黑体" pitchFamily="49" charset="-122"/>
                <a:ea typeface="黑体" pitchFamily="49" charset="-122"/>
              </a:rPr>
              <a:t>(Jean-Henri Casimir Fabre )</a:t>
            </a:r>
            <a:endParaRPr sz="2000"/>
          </a:p>
        </p:txBody>
      </p:sp>
      <p:pic>
        <p:nvPicPr>
          <p:cNvPr id="116747" name="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211638" y="908050"/>
            <a:ext cx="4297466" cy="106366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6748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16750" name="TextBox 11674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第11页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451" name=""/>
          <p:cNvSpPr/>
          <p:nvPr>
            <p:ph type="body" idx="4294967295"/>
          </p:nvPr>
        </p:nvSpPr>
        <p:spPr>
          <a:xfrm>
            <a:off x="0" y="0"/>
            <a:ext cx="8893175" cy="685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sz="2400" b="1"/>
              <a:t>  法布尔（1823～1915）,法国著名昆虫学家、动物行为学家，作家。</a:t>
            </a:r>
          </a:p>
          <a:p>
            <a:pPr lvl="0">
              <a:lnSpc>
                <a:spcPct val="90000"/>
              </a:lnSpc>
              <a:buNone/>
            </a:pPr>
            <a:r>
              <a:rPr sz="2400" b="1"/>
              <a:t>1823年12月22日出生在法国南方阿韦龙省圣雷翁村一户贫穷农民家中。</a:t>
            </a:r>
          </a:p>
          <a:p>
            <a:pPr lvl="0">
              <a:lnSpc>
                <a:spcPct val="90000"/>
              </a:lnSpc>
              <a:buNone/>
            </a:pPr>
            <a:r>
              <a:rPr sz="2400" b="1"/>
              <a:t>法布尔于1833年中学毕业，1839年当工人。然而，勤奋好学法布尔抓紧一切时间自学。</a:t>
            </a:r>
          </a:p>
          <a:p>
            <a:pPr lvl="0">
              <a:lnSpc>
                <a:spcPct val="90000"/>
              </a:lnSpc>
              <a:buNone/>
            </a:pPr>
            <a:r>
              <a:rPr sz="2400" b="1"/>
              <a:t>1840年，法布尔考取了沃克吕兹省阿维尼翁史师范学校，毕业后谋得一份教师职位，从此开始了长达20余年中学教师生涯。</a:t>
            </a:r>
          </a:p>
          <a:p>
            <a:pPr lvl="0">
              <a:lnSpc>
                <a:spcPct val="90000"/>
              </a:lnSpc>
              <a:buNone/>
            </a:pPr>
            <a:r>
              <a:rPr sz="2400" b="1"/>
              <a:t>1844年与教师威拉德结婚。法布尔一面努力任教，一面运用业余时间不知疲惫做动植物观测记录，立志做一种为虫子书写历史人。</a:t>
            </a:r>
          </a:p>
          <a:p>
            <a:pPr lvl="0">
              <a:lnSpc>
                <a:spcPct val="90000"/>
              </a:lnSpc>
              <a:buNone/>
            </a:pPr>
            <a:r>
              <a:rPr sz="2400" b="1"/>
              <a:t>30岁那一年，法布尔靠自学获得自然科学学士学位。又过一年，法布尔获得自然科学博士学位。就在同一年，他在《自然科年鉴》刊登了长期积累成果——《节腹泥蜂习俗观测记》。他不仅纠正了以往权威学者错误，并且阐发了独到见解，开始引起科学界人士注意。英国生物学家达尔文格外关注这位法国年轻人，称他是“无与伦比观测家”。</a:t>
            </a:r>
          </a:p>
        </p:txBody>
      </p:sp>
      <p:sp>
        <p:nvSpPr>
          <p:cNvPr id="104452" name=""/>
          <p:cNvSpPr/>
          <p:nvPr/>
        </p:nvSpPr>
        <p:spPr>
          <a:xfrm>
            <a:off x="6084888" y="6135688"/>
            <a:ext cx="2743200" cy="533400"/>
          </a:xfrm>
          <a:solidFill>
            <a:srgbClr val="000000"/>
          </a:solidFill>
          <a:ln>
            <a:solidFill>
              <a:prstClr val="black"/>
            </a:solidFill>
            <a:miter lim="800000"/>
          </a:ln>
          <a:effectLst/>
        </p:spPr>
        <p:txBody>
          <a:bodyPr fromWordArt="1">
            <a:prstTxWarp prst="textCanDown">
              <a:avLst>
                <a:gd name="adj" fmla="val 33333"/>
              </a:avLst>
            </a:prstTxWarp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>
                <a:ln>
                  <a:solidFill>
                    <a:prstClr val="black"/>
                  </a:solidFill>
                </a:ln>
                <a:solidFill>
                  <a:srgbClr val="000000"/>
                </a:solidFill>
                <a:effectLst/>
                <a:latin typeface="宋体" charset="-122"/>
              </a:rPr>
              <a:t>【走进作者】</a:t>
            </a:r>
          </a:p>
        </p:txBody>
      </p:sp>
      <p:sp>
        <p:nvSpPr>
          <p:cNvPr id="104453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04455" name="TextBox 10445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第12页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474" name=""/>
          <p:cNvSpPr/>
          <p:nvPr>
            <p:ph type="body" idx="4294967295"/>
          </p:nvPr>
        </p:nvSpPr>
        <p:spPr>
          <a:xfrm>
            <a:off x="0" y="0"/>
            <a:ext cx="8893175" cy="685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r>
              <a:t>    1875年，法布尔决定远离都市喧嚣，专心实现自己昆虫学研究。他带领家人，前去乡间小镇塞里尼昂。在这里，他通过四年努力，1879年，终于把20数年观测资料编撰成《昆虫记》第一卷出版。</a:t>
            </a:r>
          </a:p>
          <a:p>
            <a:r>
              <a:t>1880年，法布尔用积攒下一小笔钱，在小镇附近购得一处坐落在荒地上破旧民宅。他用当地普罗旺斯语给这处居所取了个风趣雅号——荒石园。此后，法布尔守着心爱“荒石园”，开足生命马力，年复一年，不知疲惫从事昆虫学研究，把劳动成果汇成一卷又一卷《昆虫记》。</a:t>
            </a:r>
          </a:p>
          <a:p>
            <a:r>
              <a:t>19，《昆虫记》第十卷问世了，这时法布尔已是86岁高龄老人了。法国文学界以“昆虫世界维吉尔”为称号，推荐他为诺贝尔文学奖候选人。可惜诺奖委员们还没来得及做最终决定，便传来法布尔离世消息。</a:t>
            </a:r>
          </a:p>
          <a:p>
            <a:r>
              <a:t>1910月11日，这位“以昆虫为琴拨响人类命运颤音巨人”与世长辞。</a:t>
            </a:r>
          </a:p>
        </p:txBody>
      </p:sp>
      <p:sp>
        <p:nvSpPr>
          <p:cNvPr id="105475" name=""/>
          <p:cNvSpPr/>
          <p:nvPr/>
        </p:nvSpPr>
        <p:spPr>
          <a:xfrm>
            <a:off x="6084888" y="6324600"/>
            <a:ext cx="2743200" cy="533400"/>
          </a:xfrm>
          <a:solidFill>
            <a:srgbClr val="000000"/>
          </a:solidFill>
          <a:ln>
            <a:solidFill>
              <a:prstClr val="black"/>
            </a:solidFill>
            <a:miter lim="800000"/>
          </a:ln>
          <a:effectLst/>
        </p:spPr>
        <p:txBody>
          <a:bodyPr fromWordArt="1">
            <a:prstTxWarp prst="textCanDown">
              <a:avLst>
                <a:gd name="adj" fmla="val 33333"/>
              </a:avLst>
            </a:prstTxWarp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>
                <a:ln>
                  <a:solidFill>
                    <a:prstClr val="black"/>
                  </a:solidFill>
                </a:ln>
                <a:solidFill>
                  <a:srgbClr val="000000"/>
                </a:solidFill>
                <a:effectLst/>
                <a:latin typeface="宋体" charset="-122"/>
              </a:rPr>
              <a:t>【走进作者】</a:t>
            </a:r>
          </a:p>
        </p:txBody>
      </p:sp>
      <p:sp>
        <p:nvSpPr>
          <p:cNvPr id="105476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05478" name="TextBox 10547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第13页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786" name=""/>
          <p:cNvSpPr/>
          <p:nvPr>
            <p:ph type="body" idx="4294967295"/>
          </p:nvPr>
        </p:nvSpPr>
        <p:spPr>
          <a:xfrm>
            <a:off x="0" y="1052512"/>
            <a:ext cx="9144000" cy="58054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b="1"/>
              <a:t>法布尔是第一位在自然环境中研究昆虫科学家，他穷毕生之力深入昆虫世界，在自然环境对昆虫进行观测与试验，真实地记录下昆虫本能与习性，著称了《昆虫记》这部昆虫学巨著。法布尔心中充斥了对生命关爱之情和对自然万物赞美之情，他以人性观照虫性，昆虫本能、习性、劳动、婚恋、繁衍和死亡无不渗透着人文关怀；并以虫性反观社会人生，睿智哲思跃然纸上。在其朴素笔下，一部严厉学术著作如优美散文，人们不仅能从中获得知识和思想，阅读自身就是一次独特审美过程。</a:t>
            </a:r>
          </a:p>
        </p:txBody>
      </p:sp>
      <p:sp>
        <p:nvSpPr>
          <p:cNvPr id="118787" name=""/>
          <p:cNvSpPr/>
          <p:nvPr/>
        </p:nvSpPr>
        <p:spPr>
          <a:xfrm>
            <a:off x="323850" y="260350"/>
            <a:ext cx="2743200" cy="647700"/>
          </a:xfrm>
          <a:solidFill>
            <a:srgbClr val="000000"/>
          </a:solidFill>
          <a:ln>
            <a:solidFill>
              <a:prstClr val="black"/>
            </a:solidFill>
            <a:miter lim="800000"/>
          </a:ln>
          <a:effectLst/>
        </p:spPr>
        <p:txBody>
          <a:bodyPr fromWordArt="1">
            <a:prstTxWarp prst="textPlain">
              <a:avLst/>
            </a:prstTxWarp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>
                <a:ln>
                  <a:solidFill>
                    <a:prstClr val="black"/>
                  </a:solidFill>
                </a:ln>
                <a:solidFill>
                  <a:srgbClr val="000000"/>
                </a:solidFill>
                <a:effectLst/>
                <a:latin typeface="宋体" charset="-122"/>
              </a:rPr>
              <a:t>【搜索背景】</a:t>
            </a:r>
          </a:p>
        </p:txBody>
      </p:sp>
      <p:sp>
        <p:nvSpPr>
          <p:cNvPr id="118788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18790" name="TextBox 11878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第14页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299" name=""/>
          <p:cNvSpPr/>
          <p:nvPr>
            <p:ph type="body" idx="4294967295"/>
          </p:nvPr>
        </p:nvSpPr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4800" b="1">
                <a:latin typeface="黑体" pitchFamily="49" charset="-122"/>
                <a:ea typeface="黑体" pitchFamily="49" charset="-122"/>
              </a:rPr>
              <a:t>一、《昆虫记》，又译《昆虫物语》、《昆虫学札记》和《昆虫世界》，是法国杰出昆虫学家法布尔传世佳作，亦是一部不朽著作。它不仅是一部文学巨著，也是一部科学百科。被誉为“昆虫史诗”。</a:t>
            </a:r>
          </a:p>
        </p:txBody>
      </p:sp>
      <p:sp>
        <p:nvSpPr>
          <p:cNvPr id="183300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83302" name="TextBox 18330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第15页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371" name=""/>
          <p:cNvSpPr/>
          <p:nvPr>
            <p:ph type="body" idx="4294967295"/>
          </p:nvPr>
        </p:nvSpPr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b="1"/>
              <a:t>二、经典情节或昆虫生活和习性：</a:t>
            </a:r>
          </a:p>
          <a:p>
            <a:pPr lvl="0">
              <a:buNone/>
            </a:pPr>
            <a:r>
              <a:rPr b="1"/>
              <a:t>1、蝉在地下“潜伏”四年，才钻出地面，在阳光下歌唱五个星期； </a:t>
            </a:r>
          </a:p>
          <a:p>
            <a:pPr lvl="0">
              <a:buNone/>
            </a:pPr>
            <a:r>
              <a:rPr b="1"/>
              <a:t>2、蟋蟀善于建造巢穴，管理家务；</a:t>
            </a:r>
          </a:p>
          <a:p>
            <a:pPr lvl="0">
              <a:buNone/>
            </a:pPr>
            <a:r>
              <a:rPr b="1"/>
              <a:t>3、蜘蛛在捕捉食物、编制“罗网”方面独具才能；</a:t>
            </a:r>
          </a:p>
          <a:p>
            <a:pPr lvl="0">
              <a:buNone/>
            </a:pPr>
            <a:r>
              <a:rPr b="1"/>
              <a:t>4、螳螂善于运用“心理战术”制服敌人；</a:t>
            </a:r>
          </a:p>
          <a:p>
            <a:pPr lvl="0">
              <a:buNone/>
            </a:pPr>
            <a:r>
              <a:rPr b="1"/>
              <a:t>5、樵叶蜂可以不凭借任何工具“剪”下精确圆叶片来做巢穴盖子。</a:t>
            </a:r>
          </a:p>
          <a:p>
            <a:pPr lvl="0">
              <a:buNone/>
            </a:pPr>
            <a:r>
              <a:rPr b="1"/>
              <a:t>6、两只塔蓝图拉毒蛛惊心动魄厮杀；</a:t>
            </a:r>
          </a:p>
        </p:txBody>
      </p:sp>
      <p:sp>
        <p:nvSpPr>
          <p:cNvPr id="186372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86374" name="TextBox 18637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第16页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347" name=""/>
          <p:cNvSpPr/>
          <p:nvPr>
            <p:ph type="body" idx="4294967295"/>
          </p:nvPr>
        </p:nvSpPr>
        <p:spPr>
          <a:xfrm>
            <a:off x="0" y="188912"/>
            <a:ext cx="8964612" cy="66690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3600" b="1"/>
              <a:t>三、艺术特色：</a:t>
            </a:r>
          </a:p>
          <a:p>
            <a:pPr lvl="0"/>
            <a:r>
              <a:rPr sz="3600" b="1"/>
              <a:t>①既是科普著作，同步也是文学经典，全文生动活泼，语气轻松诙谐，充斥了盎然情趣。如：杨柳天牛像个吝啬鬼，身穿一件似乎“缺了布料”短身燕尾礼服；小甲虫“为它后裔作出无私奉献，为子女操碎了心”；被毒蜘蛛咬伤小麻雀，会“快乐地进食，假如我们进食动作慢了，它甚至会像婴儿般哭闹”。</a:t>
            </a:r>
          </a:p>
          <a:p>
            <a:pPr lvl="0"/>
            <a:r>
              <a:rPr sz="3600" b="1"/>
              <a:t>②透过昆虫世界折射社会人生，充斥着睿智哲思。 </a:t>
            </a:r>
          </a:p>
        </p:txBody>
      </p:sp>
      <p:sp>
        <p:nvSpPr>
          <p:cNvPr id="185348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85350" name="TextBox 18534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第17页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251" name=""/>
          <p:cNvSpPr/>
          <p:nvPr>
            <p:ph type="body" idx="4294967295"/>
          </p:nvPr>
        </p:nvSpPr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4800"/>
              <a:t>四、填空：法布尔写《昆虫记》除了真实记录昆虫生活，还透过昆虫世界折射出社会人生。昆虫本能、习性、劳动、婚恋、繁衍和死亡，无不渗透着作者对人类思索,睿智哲思跃然纸上。全书充斥了对生命关爱之情，充斥了对自然万物赞美之情。</a:t>
            </a:r>
          </a:p>
        </p:txBody>
      </p:sp>
      <p:sp>
        <p:nvSpPr>
          <p:cNvPr id="181252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81254" name="TextBox 18125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第18页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23" name=""/>
          <p:cNvSpPr/>
          <p:nvPr>
            <p:ph type="body" idx="4294967295"/>
          </p:nvPr>
        </p:nvSpPr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4400" b="1"/>
              <a:t>五、重要内容和主题思想：</a:t>
            </a:r>
          </a:p>
          <a:p>
            <a:pPr lvl="0">
              <a:lnSpc>
                <a:spcPct val="90000"/>
              </a:lnSpc>
            </a:pPr>
            <a:r>
              <a:rPr sz="4400" b="1"/>
              <a:t>重要内容：揭示昆虫鲜为人知生活和习性，使人们得以理解昆虫本能、习性、劳动、婚恋、繁衍和死亡等生活情景。</a:t>
            </a:r>
          </a:p>
          <a:p>
            <a:pPr lvl="0">
              <a:lnSpc>
                <a:spcPct val="90000"/>
              </a:lnSpc>
            </a:pPr>
            <a:r>
              <a:rPr sz="4400" b="1"/>
              <a:t>主题思想：表达了作者对生命关爱之情，充斥了对自然万物赞美之情。</a:t>
            </a:r>
          </a:p>
          <a:p>
            <a:pPr lvl="0">
              <a:lnSpc>
                <a:spcPct val="90000"/>
              </a:lnSpc>
            </a:pPr>
            <a:r>
              <a:rPr sz="4400" b="1"/>
              <a:t>六、一句话评价：</a:t>
            </a:r>
          </a:p>
          <a:p>
            <a:pPr lvl="0">
              <a:lnSpc>
                <a:spcPct val="90000"/>
              </a:lnSpc>
            </a:pPr>
            <a:r>
              <a:rPr sz="4400" b="1"/>
              <a:t>谱写昆虫生命诗篇。 </a:t>
            </a:r>
          </a:p>
        </p:txBody>
      </p:sp>
      <p:sp>
        <p:nvSpPr>
          <p:cNvPr id="184324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84326" name="TextBox 18432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第19页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419" name=""/>
          <p:cNvSpPr/>
          <p:nvPr>
            <p:ph type="body" idx="4294967295"/>
          </p:nvPr>
        </p:nvSpPr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FF00FF"/>
                </a:solidFill>
                <a:latin typeface="黑体" pitchFamily="49" charset="-122"/>
                <a:ea typeface="黑体" pitchFamily="49" charset="-122"/>
              </a:rPr>
              <a:t>[阅读练习]：</a:t>
            </a:r>
          </a:p>
          <a:p>
            <a:pPr lvl="0"/>
            <a:r>
              <a:rPr sz="2800" b="1">
                <a:solidFill>
                  <a:srgbClr val="FF00FF"/>
                </a:solidFill>
                <a:latin typeface="黑体" pitchFamily="49" charset="-122"/>
                <a:ea typeface="黑体" pitchFamily="49" charset="-122"/>
              </a:rPr>
              <a:t>1、《昆虫记》作者是 法 国 法布尔 。他这部著作被誉为“ 昆虫史诗”。</a:t>
            </a:r>
          </a:p>
          <a:p>
            <a:pPr lvl="0"/>
            <a:r>
              <a:rPr sz="2800" b="1">
                <a:solidFill>
                  <a:srgbClr val="FF00FF"/>
                </a:solidFill>
                <a:latin typeface="黑体" pitchFamily="49" charset="-122"/>
                <a:ea typeface="黑体" pitchFamily="49" charset="-122"/>
              </a:rPr>
              <a:t>2、请列举出《昆虫记》中所观测昆虫，不少于五种。   蝉、蜜蜂、蚂蚁、螳螂、蜘蛛、蜣螂 等等   。</a:t>
            </a:r>
          </a:p>
          <a:p>
            <a:pPr lvl="0"/>
            <a:r>
              <a:rPr sz="2800" b="1">
                <a:solidFill>
                  <a:srgbClr val="FF00FF"/>
                </a:solidFill>
                <a:latin typeface="黑体" pitchFamily="49" charset="-122"/>
                <a:ea typeface="黑体" pitchFamily="49" charset="-122"/>
              </a:rPr>
              <a:t>3、请举出一种动物，并说出它生活习性。</a:t>
            </a:r>
          </a:p>
          <a:p>
            <a:pPr lvl="0"/>
            <a:r>
              <a:rPr sz="2800" b="1">
                <a:solidFill>
                  <a:srgbClr val="FF00FF"/>
                </a:solidFill>
                <a:latin typeface="黑体" pitchFamily="49" charset="-122"/>
                <a:ea typeface="黑体" pitchFamily="49" charset="-122"/>
              </a:rPr>
              <a:t>    蝉。生活习性：每三到四年繁殖一次；附在树干上，吸取树汁液；天气炎热时，发出鸣叫声。          。</a:t>
            </a:r>
          </a:p>
        </p:txBody>
      </p:sp>
      <p:sp>
        <p:nvSpPr>
          <p:cNvPr id="188420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88422" name="TextBox 18842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第20页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539" name=""/>
          <p:cNvSpPr/>
          <p:nvPr>
            <p:ph type="body" idx="4294967295"/>
          </p:nvPr>
        </p:nvSpPr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t>精彩片段点评填空：</a:t>
            </a:r>
          </a:p>
          <a:p>
            <a:pPr lvl="0">
              <a:lnSpc>
                <a:spcPct val="90000"/>
              </a:lnSpc>
            </a:pPr>
            <a:r>
              <a:t>        这里记述了黄翅飞蝗泥蜂捕食蟋蟀过程。作者先是精心设计了试验，继而细致、专注地进行观测，最终运用自己丰富生物学知识，对泥蜂特殊捕食动作——“螫针三刺”，做出了科学解释。本来，泥蜂这样做，是在“麻醉”自己猎物。昆虫世界是多么神奇啊！</a:t>
            </a:r>
          </a:p>
        </p:txBody>
      </p:sp>
      <p:sp>
        <p:nvSpPr>
          <p:cNvPr id="193540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93542" name="TextBox 19354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第21页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https://d.book118.com/648006041141006026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2母版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 charset="-122"/>
        <a:cs typeface="Arial"/>
      </a:majorFont>
      <a:minorFont>
        <a:latin typeface="Arial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9">
      <vt:lpstr>Arial</vt:lpstr>
      <vt:lpstr>Calibri</vt:lpstr>
      <vt:lpstr>宋体</vt:lpstr>
      <vt:lpstr>华文行楷</vt:lpstr>
      <vt:lpstr>楷体_GB2312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2024-09-04T11:26:21.877</cp:lastPrinted>
  <dcterms:created xsi:type="dcterms:W3CDTF">2024-09-04T03:26:21Z</dcterms:created>
  <dcterms:modified xsi:type="dcterms:W3CDTF">2024-09-04T03:26:23Z</dcterms:modified>
</cp:coreProperties>
</file>