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1"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tags" Target="tags/tag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3998E940-E7B8-4A99-B2DF-0895B918391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2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7" name="PlaceHolder 1"/>
          <p:cNvSpPr>
            <a:spLocks noGrp="1"/>
          </p:cNvSpPr>
          <p:nvPr>
            <p:ph type="sldImg"/>
          </p:nvPr>
        </p:nvSpPr>
        <p:spPr>
          <a:xfrm>
            <a:off x="685800" y="1143000"/>
            <a:ext cx="5486040" cy="3085920"/>
          </a:xfrm>
          <a:prstGeom prst="rect">
            <a:avLst/>
          </a:prstGeom>
          <a:ln w="0">
            <a:noFill/>
          </a:ln>
        </p:spPr>
      </p:sp>
      <p:sp>
        <p:nvSpPr>
          <p:cNvPr id="35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0" name="PlaceHolder 1"/>
          <p:cNvSpPr>
            <a:spLocks noGrp="1"/>
          </p:cNvSpPr>
          <p:nvPr>
            <p:ph type="sldImg"/>
          </p:nvPr>
        </p:nvSpPr>
        <p:spPr>
          <a:xfrm>
            <a:off x="685800" y="1143000"/>
            <a:ext cx="5486040" cy="3085920"/>
          </a:xfrm>
          <a:prstGeom prst="rect">
            <a:avLst/>
          </a:prstGeom>
          <a:ln w="0">
            <a:noFill/>
          </a:ln>
        </p:spPr>
      </p:sp>
      <p:sp>
        <p:nvSpPr>
          <p:cNvPr id="36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3" name="PlaceHolder 1"/>
          <p:cNvSpPr>
            <a:spLocks noGrp="1"/>
          </p:cNvSpPr>
          <p:nvPr>
            <p:ph type="sldImg"/>
          </p:nvPr>
        </p:nvSpPr>
        <p:spPr>
          <a:xfrm>
            <a:off x="685800" y="1143000"/>
            <a:ext cx="5486040" cy="3085920"/>
          </a:xfrm>
          <a:prstGeom prst="rect">
            <a:avLst/>
          </a:prstGeom>
          <a:ln w="0">
            <a:noFill/>
          </a:ln>
        </p:spPr>
      </p:sp>
      <p:sp>
        <p:nvSpPr>
          <p:cNvPr id="36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6" name="PlaceHolder 1"/>
          <p:cNvSpPr>
            <a:spLocks noGrp="1"/>
          </p:cNvSpPr>
          <p:nvPr>
            <p:ph type="sldImg"/>
          </p:nvPr>
        </p:nvSpPr>
        <p:spPr>
          <a:xfrm>
            <a:off x="685800" y="1143000"/>
            <a:ext cx="5486040" cy="3085920"/>
          </a:xfrm>
          <a:prstGeom prst="rect">
            <a:avLst/>
          </a:prstGeom>
          <a:ln w="0">
            <a:noFill/>
          </a:ln>
        </p:spPr>
      </p:sp>
      <p:sp>
        <p:nvSpPr>
          <p:cNvPr id="36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6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69" name="PlaceHolder 1"/>
          <p:cNvSpPr>
            <a:spLocks noGrp="1"/>
          </p:cNvSpPr>
          <p:nvPr>
            <p:ph type="sldImg"/>
          </p:nvPr>
        </p:nvSpPr>
        <p:spPr>
          <a:xfrm>
            <a:off x="685800" y="1143000"/>
            <a:ext cx="5486040" cy="3085920"/>
          </a:xfrm>
          <a:prstGeom prst="rect">
            <a:avLst/>
          </a:prstGeom>
          <a:ln w="0">
            <a:noFill/>
          </a:ln>
        </p:spPr>
      </p:sp>
      <p:sp>
        <p:nvSpPr>
          <p:cNvPr id="37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2" name="PlaceHolder 1"/>
          <p:cNvSpPr>
            <a:spLocks noGrp="1"/>
          </p:cNvSpPr>
          <p:nvPr>
            <p:ph type="sldImg"/>
          </p:nvPr>
        </p:nvSpPr>
        <p:spPr>
          <a:xfrm>
            <a:off x="685800" y="1143000"/>
            <a:ext cx="5486040" cy="3085920"/>
          </a:xfrm>
          <a:prstGeom prst="rect">
            <a:avLst/>
          </a:prstGeom>
          <a:ln w="0">
            <a:noFill/>
          </a:ln>
        </p:spPr>
      </p:sp>
      <p:sp>
        <p:nvSpPr>
          <p:cNvPr id="373"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4"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5" name="PlaceHolder 1"/>
          <p:cNvSpPr>
            <a:spLocks noGrp="1"/>
          </p:cNvSpPr>
          <p:nvPr>
            <p:ph type="sldImg"/>
          </p:nvPr>
        </p:nvSpPr>
        <p:spPr>
          <a:xfrm>
            <a:off x="685800" y="1143000"/>
            <a:ext cx="5486040" cy="3085920"/>
          </a:xfrm>
          <a:prstGeom prst="rect">
            <a:avLst/>
          </a:prstGeom>
          <a:ln w="0">
            <a:noFill/>
          </a:ln>
        </p:spPr>
      </p:sp>
      <p:sp>
        <p:nvSpPr>
          <p:cNvPr id="376"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77"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78" name="PlaceHolder 1"/>
          <p:cNvSpPr>
            <a:spLocks noGrp="1"/>
          </p:cNvSpPr>
          <p:nvPr>
            <p:ph type="sldImg"/>
          </p:nvPr>
        </p:nvSpPr>
        <p:spPr>
          <a:xfrm>
            <a:off x="685800" y="1143000"/>
            <a:ext cx="5486040" cy="3085920"/>
          </a:xfrm>
          <a:prstGeom prst="rect">
            <a:avLst/>
          </a:prstGeom>
          <a:ln w="0">
            <a:noFill/>
          </a:ln>
        </p:spPr>
      </p:sp>
      <p:sp>
        <p:nvSpPr>
          <p:cNvPr id="379" name="PlaceHolder 2"/>
          <p:cNvSpPr>
            <a:spLocks noGrp="1"/>
          </p:cNvSpPr>
          <p:nvPr>
            <p:ph type="body" idx="45"/>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0" name="PlaceHolder 3"/>
          <p:cNvSpPr>
            <a:spLocks noGrp="1"/>
          </p:cNvSpPr>
          <p:nvPr>
            <p:ph type="sldNum" idx="44"/>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10D218-7D00-49BF-8CC4-AF9DAF822F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41D2AC-F4E8-44F7-82B0-C1B985E962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004DF1D-C4AE-484D-95C6-E53069F2B4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D254A4F-27BD-4D02-AB7C-94CCE991888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616E8ED-677F-4C9A-8035-61552563FB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6C2F68A-32CB-4FA6-ADB6-D06E78722D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1352B0-BA66-415F-815F-E803948E304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B42E4F-EECC-429A-9D90-C8749E0C0B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C18E6C-41F8-4A44-A5CF-99025B7E40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258306-7D0C-4BD8-997A-ECF68ACB1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4062DD-D0E7-4351-992D-471810DB3D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D26B5BAF-3201-40C7-A1EA-D612685E77D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F042224-49AB-4740-9044-C38FE6792844}"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2.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8.xml" /><Relationship Id="rId3" Type="http://schemas.openxmlformats.org/officeDocument/2006/relationships/image" Target="../media/image2.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010116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安全生产规章制度培训的一体化发展</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安全生产规章制度培训的重要性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安全生产规章制度培训的现状分析</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安全生产规章制度培训的前沿技术应用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安全生产规章制度培训的一体化发展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安全生产规章制度培训的效果评估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安全生产规章制度培训的未来展望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安全生产规章制度培训的重要性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安全生产规章制度的定义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安全生产规章制度是企业为了保障生产过程中人身安全和财产安全而制定的一系列规范和标准。这些规章制度是为了规范员工在工作中的行为，确保工作过程中不会发生意外和危险情况，保障员工的安全。</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安全生产规章制度的作用</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安全第一</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保障员工的生命和财产安全</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减少事故停工时间</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提高生产效率</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预防事故发生</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增强企业的风险防范能力</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增强遵守能力</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通过培训，员工可以掌握正确的安全操作方法，提高遵守规章制度的能力。</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加强安全意识</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培训可以帮助员工形成安全第一的意识，时刻注意安全问题。</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提高预防意识</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通过培训，员工可以学习如何预防事故和危险情况，减少安全风险。</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安全生产规章制度的培训</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提高遵守的意识</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培训可以帮助员工更加深入地了解企业的安全规章制度，增强他们遵守规定的意识。</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安全生产规章制度的培训是企业实现安全生产的基础，必不可少。</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培训必不可少</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lumMod val="85000"/>
                    <a:lumOff val="15000"/>
                  </a:schemeClr>
                </a:solidFill>
                <a:latin typeface="微软雅黑"/>
                <a:ea typeface="微软雅黑"/>
              </a:rPr>
              <a:t> </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15"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第二章 安全生产规章制度培训的现状分析</a:t>
            </a:r>
            <a:endParaRPr lang="en-US" sz="3600" b="0" strike="noStrike" spc="-1">
              <a:solidFill>
                <a:schemeClr val="dk1"/>
              </a:solidFill>
              <a:latin typeface="Arial"/>
            </a:endParaRPr>
          </a:p>
        </p:txBody>
      </p:sp>
      <p:sp>
        <p:nvSpPr>
          <p:cNvPr id="11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企业安全生产规章制度的现状</a:t>
            </a:r>
            <a:endParaRPr lang="en-US" sz="3500" b="0" strike="noStrike" spc="-1">
              <a:solidFill>
                <a:srgbClr val="000000"/>
              </a:solidFill>
              <a:latin typeface="Arial"/>
            </a:endParaRPr>
          </a:p>
        </p:txBody>
      </p:sp>
      <p:sp>
        <p:nvSpPr>
          <p:cNvPr id="12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在企业中，安全生产规章制度存在着不完善、培训不到位等问题。这些问题在一定程度上影响了企业的安全生产水平和员工的安全意识。要提高安全生产规章制度的执行力，必须解决这些问题。</a:t>
            </a:r>
            <a:endParaRPr lang="en-US" sz="2500" b="0" strike="noStrike" spc="-1">
              <a:solidFill>
                <a:srgbClr val="000000"/>
              </a:solidFill>
              <a:latin typeface="Arial"/>
            </a:endParaRPr>
          </a:p>
        </p:txBody>
      </p:sp>
      <p:sp>
        <p:nvSpPr>
          <p:cNvPr id="12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安全生产规章制度培训人员素质分析</a:t>
            </a:r>
            <a:endParaRPr lang="en-US" sz="3600" b="0" strike="noStrike" spc="-1">
              <a:solidFill>
                <a:schemeClr val="dk1"/>
              </a:solidFill>
              <a:latin typeface="Arial"/>
            </a:endParaRPr>
          </a:p>
        </p:txBody>
      </p:sp>
      <p:sp>
        <p:nvSpPr>
          <p:cNvPr id="12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培训人员的专业水平直接影响培训效果</a:t>
            </a:r>
            <a:endParaRPr lang="en-US" sz="2000" b="0" strike="noStrike" spc="-1">
              <a:solidFill>
                <a:srgbClr val="000000"/>
              </a:solidFill>
              <a:latin typeface="Arial"/>
            </a:endParaRPr>
          </a:p>
        </p:txBody>
      </p:sp>
      <p:sp>
        <p:nvSpPr>
          <p:cNvPr id="12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专业水平</a:t>
            </a:r>
            <a:endParaRPr lang="en-US" sz="3000" b="0" strike="noStrike" spc="-1">
              <a:solidFill>
                <a:srgbClr val="000000"/>
              </a:solidFill>
              <a:latin typeface="Arial"/>
            </a:endParaRPr>
          </a:p>
        </p:txBody>
      </p:sp>
      <p:sp>
        <p:nvSpPr>
          <p:cNvPr id="12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合理的教学方法可以提高培训效果</a:t>
            </a:r>
            <a:endParaRPr lang="en-US" sz="2000" b="0" strike="noStrike" spc="-1">
              <a:solidFill>
                <a:srgbClr val="000000"/>
              </a:solidFill>
              <a:latin typeface="Arial"/>
            </a:endParaRPr>
          </a:p>
        </p:txBody>
      </p:sp>
      <p:sp>
        <p:nvSpPr>
          <p:cNvPr id="12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教学方法</a:t>
            </a:r>
            <a:endParaRPr lang="en-US" sz="3000" b="0" strike="noStrike" spc="-1">
              <a:solidFill>
                <a:srgbClr val="000000"/>
              </a:solidFill>
              <a:latin typeface="Arial"/>
            </a:endParaRPr>
          </a:p>
        </p:txBody>
      </p:sp>
      <p:sp>
        <p:nvSpPr>
          <p:cNvPr id="12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培训人员需要具备良好的沟通能力，与员工有效对话</a:t>
            </a:r>
            <a:endParaRPr lang="en-US" sz="2000" b="0" strike="noStrike" spc="-1">
              <a:solidFill>
                <a:srgbClr val="000000"/>
              </a:solidFill>
              <a:latin typeface="Arial"/>
            </a:endParaRPr>
          </a:p>
        </p:txBody>
      </p:sp>
      <p:sp>
        <p:nvSpPr>
          <p:cNvPr id="13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沟通能力</a:t>
            </a:r>
            <a:endParaRPr lang="en-US" sz="3000" b="0" strike="noStrike" spc="-1">
              <a:solidFill>
                <a:srgbClr val="000000"/>
              </a:solidFill>
              <a:latin typeface="Arial"/>
            </a:endParaRPr>
          </a:p>
        </p:txBody>
      </p:sp>
      <p:sp>
        <p:nvSpPr>
          <p:cNvPr id="13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安全生产规章制度培训手段分析</a:t>
            </a:r>
            <a:endParaRPr lang="en-US" sz="3600" b="0" strike="noStrike" spc="-1">
              <a:solidFill>
                <a:schemeClr val="dk1"/>
              </a:solidFill>
              <a:latin typeface="Arial"/>
            </a:endParaRPr>
          </a:p>
        </p:txBody>
      </p:sp>
      <p:sp>
        <p:nvSpPr>
          <p:cNvPr id="13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随时随地进行学习，提高培训效率</a:t>
            </a:r>
            <a:endParaRPr lang="en-US" sz="1500" b="0" strike="noStrike" spc="-1">
              <a:solidFill>
                <a:srgbClr val="000000"/>
              </a:solidFill>
              <a:latin typeface="Arial"/>
            </a:endParaRPr>
          </a:p>
        </p:txBody>
      </p:sp>
      <p:sp>
        <p:nvSpPr>
          <p:cNvPr id="13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在线培训</a:t>
            </a:r>
            <a:endParaRPr lang="en-US" sz="2200" b="0" strike="noStrike" spc="-1">
              <a:solidFill>
                <a:srgbClr val="000000"/>
              </a:solidFill>
              <a:latin typeface="Arial"/>
            </a:endParaRPr>
          </a:p>
        </p:txBody>
      </p:sp>
      <p:sp>
        <p:nvSpPr>
          <p:cNvPr id="13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通过实际操作，加深员工对规章制度的理解</a:t>
            </a:r>
            <a:endParaRPr lang="en-US" sz="1500" b="0" strike="noStrike" spc="-1">
              <a:solidFill>
                <a:srgbClr val="000000"/>
              </a:solidFill>
              <a:latin typeface="Arial"/>
            </a:endParaRPr>
          </a:p>
        </p:txBody>
      </p:sp>
      <p:sp>
        <p:nvSpPr>
          <p:cNvPr id="13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模拟演练</a:t>
            </a:r>
            <a:endParaRPr lang="en-US" sz="2200" b="0" strike="noStrike" spc="-1">
              <a:solidFill>
                <a:srgbClr val="000000"/>
              </a:solidFill>
              <a:latin typeface="Arial"/>
            </a:endParaRPr>
          </a:p>
        </p:txBody>
      </p:sp>
      <p:sp>
        <p:nvSpPr>
          <p:cNvPr id="13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专家讲解，使员工对规章制度有更深入的了解</a:t>
            </a:r>
            <a:endParaRPr lang="en-US" sz="1500" b="0" strike="noStrike" spc="-1">
              <a:solidFill>
                <a:srgbClr val="000000"/>
              </a:solidFill>
              <a:latin typeface="Arial"/>
            </a:endParaRPr>
          </a:p>
        </p:txBody>
      </p:sp>
      <p:sp>
        <p:nvSpPr>
          <p:cNvPr id="13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讲座讲解</a:t>
            </a:r>
            <a:endParaRPr lang="en-US" sz="2200" b="0" strike="noStrike" spc="-1">
              <a:solidFill>
                <a:srgbClr val="000000"/>
              </a:solidFill>
              <a:latin typeface="Arial"/>
            </a:endParaRPr>
          </a:p>
        </p:txBody>
      </p:sp>
      <p:sp>
        <p:nvSpPr>
          <p:cNvPr id="14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遵守</a:t>
            </a:r>
            <a:endParaRPr lang="en-US" sz="2200" b="0" strike="noStrike" spc="-1">
              <a:solidFill>
                <a:srgbClr val="000000"/>
              </a:solidFill>
              <a:latin typeface="Arial"/>
            </a:endParaRPr>
          </a:p>
        </p:txBody>
      </p:sp>
      <p:sp>
        <p:nvSpPr>
          <p:cNvPr id="14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如何确保员工能够遵守规章制度并真正执行</a:t>
            </a:r>
            <a:endParaRPr lang="en-US" sz="15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监督</a:t>
            </a:r>
            <a:endParaRPr lang="en-US" sz="2200" b="0" strike="noStrike" spc="-1">
              <a:solidFill>
                <a:srgbClr val="000000"/>
              </a:solidFill>
              <a:latin typeface="Arial"/>
            </a:endParaRPr>
          </a:p>
        </p:txBody>
      </p:sp>
      <p:sp>
        <p:nvSpPr>
          <p:cNvPr id="14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如何建立有效的监督机制，防止违规行为发生</a:t>
            </a:r>
            <a:endParaRPr lang="en-US" sz="15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安全生产规章制度培训的难点</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理解</a:t>
            </a:r>
            <a:endParaRPr lang="en-US" sz="2200" b="0" strike="noStrike" spc="-1">
              <a:solidFill>
                <a:srgbClr val="000000"/>
              </a:solidFill>
              <a:latin typeface="Arial"/>
            </a:endParaRPr>
          </a:p>
        </p:txBody>
      </p:sp>
      <p:sp>
        <p:nvSpPr>
          <p:cNvPr id="15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如何让员工真正理解规章制度的重要性</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6"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对安全生产规章制度培训现状的分析，可以看出存在着一些问题和挑战。为了提高规章制度的执行力和员工的安全意识，企业需要采取有效的培训手段和措施，不断完善规章制度，提高培训人员的素质，使安全生产成为企业的一项长期稳定发展战略。</a:t>
            </a:r>
            <a:endParaRPr lang="en-US" sz="2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安全生产规章制度培训的前沿技术应用</a:t>
            </a:r>
            <a:endParaRPr lang="en-US" sz="3600" b="0" strike="noStrike" spc="-1">
              <a:solidFill>
                <a:schemeClr val="dk1"/>
              </a:solidFill>
              <a:latin typeface="Arial"/>
            </a:endParaRPr>
          </a:p>
        </p:txBody>
      </p:sp>
      <p:sp>
        <p:nvSpPr>
          <p:cNvPr id="1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虚拟现实</a:t>
            </a:r>
            <a:r>
              <a:rPr lang="en-US" sz="3500" b="1" strike="noStrike" spc="299">
                <a:solidFill>
                  <a:schemeClr val="dk1"/>
                </a:solidFill>
                <a:latin typeface="Arial"/>
                <a:ea typeface="微软雅黑"/>
              </a:rPr>
              <a:t>(VR)</a:t>
            </a:r>
            <a:r>
              <a:rPr lang="zh-CN" sz="3500" b="1" strike="noStrike" spc="299">
                <a:solidFill>
                  <a:schemeClr val="dk1"/>
                </a:solidFill>
                <a:latin typeface="Arial"/>
                <a:ea typeface="微软雅黑"/>
              </a:rPr>
              <a:t>技术在安全生产规章制度培训中的应用</a:t>
            </a:r>
            <a:endParaRPr lang="en-US" sz="3500" b="0" strike="noStrike" spc="-1">
              <a:solidFill>
                <a:srgbClr val="000000"/>
              </a:solidFill>
              <a:latin typeface="Arial"/>
            </a:endParaRPr>
          </a:p>
        </p:txBody>
      </p:sp>
      <p:sp>
        <p:nvSpPr>
          <p:cNvPr id="16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通过虚拟现实技术，员工可以在模拟环境中体验危险情况，提高遵守规章制度的能力。虚拟现实技术为员工提供了更加直观和实践的学习方式，使他们能够更好地理解安全生产规章制度的重要性。</a:t>
            </a:r>
            <a:endParaRPr lang="en-US" sz="2500" b="0" strike="noStrike" spc="-1">
              <a:solidFill>
                <a:srgbClr val="000000"/>
              </a:solidFill>
              <a:latin typeface="Arial"/>
            </a:endParaRPr>
          </a:p>
        </p:txBody>
      </p:sp>
      <p:sp>
        <p:nvSpPr>
          <p:cNvPr id="16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人工智能</a:t>
            </a:r>
            <a:r>
              <a:rPr lang="en-US" sz="3600" b="1" strike="noStrike" spc="299">
                <a:solidFill>
                  <a:schemeClr val="dk1"/>
                </a:solidFill>
                <a:latin typeface="微软雅黑"/>
                <a:ea typeface="微软雅黑"/>
              </a:rPr>
              <a:t>(AI)</a:t>
            </a:r>
            <a:r>
              <a:rPr lang="zh-CN" sz="3600" b="1" strike="noStrike" spc="299">
                <a:solidFill>
                  <a:schemeClr val="dk1"/>
                </a:solidFill>
                <a:latin typeface="微软雅黑"/>
                <a:ea typeface="微软雅黑"/>
              </a:rPr>
              <a:t>技术在安全生产规章制度培训中的应用</a:t>
            </a:r>
            <a:endParaRPr lang="en-US" sz="3600" b="0" strike="noStrike" spc="-1">
              <a:solidFill>
                <a:schemeClr val="dk1"/>
              </a:solidFill>
              <a:latin typeface="Arial"/>
            </a:endParaRPr>
          </a:p>
        </p:txBody>
      </p:sp>
      <p:sp>
        <p:nvSpPr>
          <p:cNvPr id="16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根据员工的学习情况生成定制化培训计划</a:t>
            </a:r>
            <a:endParaRPr lang="en-US" sz="1500" b="0" strike="noStrike" spc="-1">
              <a:solidFill>
                <a:srgbClr val="000000"/>
              </a:solidFill>
              <a:latin typeface="Arial"/>
            </a:endParaRPr>
          </a:p>
        </p:txBody>
      </p:sp>
      <p:sp>
        <p:nvSpPr>
          <p:cNvPr id="16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个性化培训</a:t>
            </a:r>
            <a:endParaRPr lang="en-US" sz="2200" b="0" strike="noStrike" spc="-1">
              <a:solidFill>
                <a:srgbClr val="000000"/>
              </a:solidFill>
              <a:latin typeface="Arial"/>
            </a:endParaRPr>
          </a:p>
        </p:txBody>
      </p:sp>
      <p:sp>
        <p:nvSpPr>
          <p:cNvPr id="16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AI</a:t>
            </a:r>
            <a:r>
              <a:rPr lang="zh-CN" sz="1500" b="0" strike="noStrike" spc="-1">
                <a:solidFill>
                  <a:schemeClr val="dk1">
                    <a:lumMod val="85000"/>
                    <a:lumOff val="15000"/>
                  </a:schemeClr>
                </a:solidFill>
                <a:latin typeface="微软雅黑"/>
                <a:ea typeface="微软雅黑"/>
              </a:rPr>
              <a:t>技术可以智能评估员工的学习效果，帮助企业进行调整</a:t>
            </a:r>
            <a:endParaRPr lang="en-US" sz="1500" b="0" strike="noStrike" spc="-1">
              <a:solidFill>
                <a:srgbClr val="000000"/>
              </a:solidFill>
              <a:latin typeface="Arial"/>
            </a:endParaRPr>
          </a:p>
        </p:txBody>
      </p:sp>
      <p:sp>
        <p:nvSpPr>
          <p:cNvPr id="16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智能评估</a:t>
            </a:r>
            <a:endParaRPr lang="en-US" sz="2200" b="0" strike="noStrike" spc="-1">
              <a:solidFill>
                <a:srgbClr val="000000"/>
              </a:solidFill>
              <a:latin typeface="Arial"/>
            </a:endParaRPr>
          </a:p>
        </p:txBody>
      </p:sp>
      <p:sp>
        <p:nvSpPr>
          <p:cNvPr id="16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提供实时反馈，帮助员工及时调整学习进度</a:t>
            </a:r>
            <a:endParaRPr lang="en-US" sz="1500" b="0" strike="noStrike" spc="-1">
              <a:solidFill>
                <a:srgbClr val="000000"/>
              </a:solidFill>
              <a:latin typeface="Arial"/>
            </a:endParaRPr>
          </a:p>
        </p:txBody>
      </p:sp>
      <p:sp>
        <p:nvSpPr>
          <p:cNvPr id="17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实时反馈</a:t>
            </a:r>
            <a:endParaRPr lang="en-US" sz="2200" b="0" strike="noStrike" spc="-1">
              <a:solidFill>
                <a:srgbClr val="000000"/>
              </a:solidFill>
              <a:latin typeface="Arial"/>
            </a:endParaRPr>
          </a:p>
        </p:txBody>
      </p:sp>
      <p:sp>
        <p:nvSpPr>
          <p:cNvPr id="17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深度学习技术在安全生产规章制度培训中的应用</a:t>
            </a:r>
            <a:endParaRPr lang="en-US" sz="3600" b="0" strike="noStrike" spc="-1">
              <a:solidFill>
                <a:schemeClr val="dk1"/>
              </a:solidFill>
              <a:latin typeface="Arial"/>
            </a:endParaRPr>
          </a:p>
        </p:txBody>
      </p:sp>
      <p:sp>
        <p:nvSpPr>
          <p:cNvPr id="17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根据员工学习情况调整学习路径</a:t>
            </a:r>
            <a:endParaRPr lang="en-US" sz="2000" b="0" strike="noStrike" spc="-1">
              <a:solidFill>
                <a:srgbClr val="000000"/>
              </a:solidFill>
              <a:latin typeface="Arial"/>
            </a:endParaRPr>
          </a:p>
        </p:txBody>
      </p:sp>
      <p:sp>
        <p:nvSpPr>
          <p:cNvPr id="17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个性化学习路径</a:t>
            </a:r>
            <a:endParaRPr lang="en-US" sz="3000" b="0" strike="noStrike" spc="-1">
              <a:solidFill>
                <a:srgbClr val="000000"/>
              </a:solidFill>
              <a:latin typeface="Arial"/>
            </a:endParaRPr>
          </a:p>
        </p:txBody>
      </p:sp>
      <p:sp>
        <p:nvSpPr>
          <p:cNvPr id="17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帮助企业优化培训效果，提高员工规章制度遵守率</a:t>
            </a:r>
            <a:endParaRPr lang="en-US" sz="2000" b="0" strike="noStrike" spc="-1">
              <a:solidFill>
                <a:srgbClr val="000000"/>
              </a:solidFill>
              <a:latin typeface="Arial"/>
            </a:endParaRPr>
          </a:p>
        </p:txBody>
      </p:sp>
      <p:sp>
        <p:nvSpPr>
          <p:cNvPr id="17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培训效果优化</a:t>
            </a:r>
            <a:endParaRPr lang="en-US" sz="3000" b="0" strike="noStrike" spc="-1">
              <a:solidFill>
                <a:srgbClr val="000000"/>
              </a:solidFill>
              <a:latin typeface="Arial"/>
            </a:endParaRPr>
          </a:p>
        </p:txBody>
      </p:sp>
      <p:sp>
        <p:nvSpPr>
          <p:cNvPr id="17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8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通过深度学习技术对员工学习情况进行实时分析</a:t>
            </a:r>
            <a:endParaRPr lang="en-US" sz="2000" b="0" strike="noStrike" spc="-1">
              <a:solidFill>
                <a:srgbClr val="000000"/>
              </a:solidFill>
              <a:latin typeface="Arial"/>
            </a:endParaRPr>
          </a:p>
        </p:txBody>
      </p:sp>
      <p:sp>
        <p:nvSpPr>
          <p:cNvPr id="18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实时数据分析</a:t>
            </a:r>
            <a:endParaRPr lang="en-US" sz="3000" b="0" strike="noStrike" spc="-1">
              <a:solidFill>
                <a:srgbClr val="000000"/>
              </a:solidFill>
              <a:latin typeface="Arial"/>
            </a:endParaRPr>
          </a:p>
        </p:txBody>
      </p:sp>
      <p:sp>
        <p:nvSpPr>
          <p:cNvPr id="182" name="椭圆 1"/>
          <p:cNvSpPr/>
          <p:nvPr/>
        </p:nvSpPr>
        <p:spPr>
          <a:xfrm>
            <a:off x="669240" y="50036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人工智能</a:t>
            </a:r>
            <a:r>
              <a:rPr lang="en-US" sz="2200" b="1" strike="noStrike" spc="-1">
                <a:solidFill>
                  <a:schemeClr val="dk1"/>
                </a:solidFill>
                <a:latin typeface="微软雅黑"/>
                <a:ea typeface="微软雅黑"/>
              </a:rPr>
              <a:t>(AI)</a:t>
            </a:r>
            <a:r>
              <a:rPr lang="zh-CN" sz="2200" b="1" strike="noStrike" spc="-1">
                <a:solidFill>
                  <a:schemeClr val="dk1"/>
                </a:solidFill>
                <a:latin typeface="微软雅黑"/>
                <a:ea typeface="微软雅黑"/>
              </a:rPr>
              <a:t>技术</a:t>
            </a:r>
            <a:endParaRPr lang="en-US" sz="2200" b="0" strike="noStrike" spc="-1">
              <a:solidFill>
                <a:srgbClr val="000000"/>
              </a:solidFill>
              <a:latin typeface="Arial"/>
            </a:endParaRPr>
          </a:p>
        </p:txBody>
      </p:sp>
      <p:sp>
        <p:nvSpPr>
          <p:cNvPr id="18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个性化培训计划</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智能评估学习效果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实时反馈调整学习进度</a:t>
            </a:r>
            <a:endParaRPr lang="en-US" sz="1500" b="0" strike="noStrike" spc="-1">
              <a:solidFill>
                <a:srgbClr val="000000"/>
              </a:solidFill>
              <a:latin typeface="Arial"/>
            </a:endParaRPr>
          </a:p>
        </p:txBody>
      </p:sp>
      <p:sp>
        <p:nvSpPr>
          <p:cNvPr id="18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深度学习技术</a:t>
            </a:r>
            <a:endParaRPr lang="en-US" sz="2200" b="0" strike="noStrike" spc="-1">
              <a:solidFill>
                <a:srgbClr val="000000"/>
              </a:solidFill>
              <a:latin typeface="Arial"/>
            </a:endParaRPr>
          </a:p>
        </p:txBody>
      </p:sp>
      <p:sp>
        <p:nvSpPr>
          <p:cNvPr id="18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个性化学习路径调整</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实时数据分析</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培训效果优化</a:t>
            </a:r>
            <a:endParaRPr lang="en-US" sz="1500" b="0" strike="noStrike" spc="-1">
              <a:solidFill>
                <a:srgbClr val="000000"/>
              </a:solidFill>
              <a:latin typeface="Arial"/>
            </a:endParaRPr>
          </a:p>
        </p:txBody>
      </p:sp>
      <p:sp>
        <p:nvSpPr>
          <p:cNvPr id="18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9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虚拟现实</a:t>
            </a:r>
            <a:r>
              <a:rPr lang="en-US" sz="2200" b="1" strike="noStrike" spc="-1">
                <a:solidFill>
                  <a:schemeClr val="dk1"/>
                </a:solidFill>
                <a:latin typeface="微软雅黑"/>
                <a:ea typeface="微软雅黑"/>
              </a:rPr>
              <a:t>(VR)</a:t>
            </a:r>
            <a:r>
              <a:rPr lang="zh-CN" sz="2200" b="1" strike="noStrike" spc="-1">
                <a:solidFill>
                  <a:schemeClr val="dk1"/>
                </a:solidFill>
                <a:latin typeface="微软雅黑"/>
                <a:ea typeface="微软雅黑"/>
              </a:rPr>
              <a:t>技术</a:t>
            </a:r>
            <a:endParaRPr lang="en-US" sz="2200" b="0" strike="noStrike" spc="-1">
              <a:solidFill>
                <a:srgbClr val="000000"/>
              </a:solidFill>
              <a:latin typeface="Arial"/>
            </a:endParaRPr>
          </a:p>
        </p:txBody>
      </p:sp>
      <p:sp>
        <p:nvSpPr>
          <p:cNvPr id="19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提高员工遵守规章制度能力</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结语</a:t>
            </a:r>
            <a:endParaRPr lang="en-US" sz="3600" b="0" strike="noStrike" spc="-1">
              <a:solidFill>
                <a:schemeClr val="dk1"/>
              </a:solidFill>
              <a:latin typeface="Arial"/>
            </a:endParaRPr>
          </a:p>
        </p:txBody>
      </p:sp>
      <p:sp>
        <p:nvSpPr>
          <p:cNvPr id="19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前沿技术的应用为安全生产规章制度培训开辟了新的可能性，企业可以借助虚拟现实、人工智能和深度学习等技术，提高员工的遵守规章制度的能力，进一步加强企业的安全生产管理。</a:t>
            </a:r>
            <a:endParaRPr lang="en-US" sz="2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9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19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4</a:t>
            </a:r>
            <a:r>
              <a:rPr lang="zh-CN" sz="3600" b="1" strike="noStrike" spc="299">
                <a:solidFill>
                  <a:schemeClr val="dk1">
                    <a:lumMod val="85000"/>
                    <a:lumOff val="15000"/>
                  </a:schemeClr>
                </a:solidFill>
                <a:latin typeface="Arial"/>
                <a:ea typeface="微软雅黑"/>
              </a:rPr>
              <a:t>章 安全生产规章制度培训的一体化发展</a:t>
            </a:r>
            <a:endParaRPr lang="en-US" sz="3600" b="0" strike="noStrike" spc="-1">
              <a:solidFill>
                <a:schemeClr val="dk1"/>
              </a:solidFill>
              <a:latin typeface="Arial"/>
            </a:endParaRPr>
          </a:p>
        </p:txBody>
      </p:sp>
      <p:sp>
        <p:nvSpPr>
          <p:cNvPr id="20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01"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安全生产规章制度培训与企业文化建设的结合</a:t>
            </a:r>
            <a:endParaRPr lang="en-US" sz="3600" b="0" strike="noStrike" spc="-1">
              <a:solidFill>
                <a:schemeClr val="dk1"/>
              </a:solidFill>
              <a:latin typeface="Arial"/>
            </a:endParaRPr>
          </a:p>
        </p:txBody>
      </p:sp>
      <p:sp>
        <p:nvSpPr>
          <p:cNvPr id="202"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通过将培训纳入企业文化建设中，可以提高员工对规章制度的认同度。培训不再是简单的传授知识，而是融入了企业的核心文化价值观，使员工在参与培训的过程中更加认同安全规章制度的重要性。</a:t>
            </a:r>
            <a:endParaRPr lang="en-US" sz="25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https://d.book118.com/648010116011006050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22</Slides>
  <Notes>8</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22</vt:i4>
      </vt:variant>
    </vt:vector>
  </HeadingPairs>
  <TitlesOfParts>
    <vt:vector baseType="lpstr" size="30">
      <vt:lpstr>Arial</vt:lpstr>
      <vt:lpstr>Calibri</vt:lpstr>
      <vt:lpstr>微软雅黑</vt:lpstr>
      <vt:lpstr>Times New Roman</vt:lpstr>
      <vt:lpstr>Wingdings</vt:lpstr>
      <vt:lpstr>Symbol</vt:lpstr>
      <vt:lpstr>DejaVu Sans</vt:lpstr>
      <vt:lpstr>Office Theme</vt:lpstr>
      <vt:lpstr>安全生产规章制度培训的一体化发展</vt:lpstr>
      <vt:lpstr>目录</vt:lpstr>
      <vt:lpstr>第1章 安全生产规章制度培训的重要性</vt:lpstr>
      <vt:lpstr> </vt:lpstr>
      <vt:lpstr>安全生产规章制度的作用</vt:lpstr>
      <vt:lpstr>安全生产规章制度的培训</vt:lpstr>
      <vt:lpstr>总结</vt:lpstr>
      <vt:lpstr>第二章 安全生产规章制度培训的现状分析</vt:lpstr>
      <vt:lpstr> </vt:lpstr>
      <vt:lpstr>安全生产规章制度培训人员素质分析</vt:lpstr>
      <vt:lpstr>安全生产规章制度培训手段分析</vt:lpstr>
      <vt:lpstr>安全生产规章制度培训的难点</vt:lpstr>
      <vt:lpstr>总结</vt:lpstr>
      <vt:lpstr>第3章 安全生产规章制度培训的前沿技术应用</vt:lpstr>
      <vt:lpstr> </vt:lpstr>
      <vt:lpstr>人工智能(AI)技术在安全生产规章制度培训中的应用</vt:lpstr>
      <vt:lpstr>深度学习技术在安全生产规章制度培训中的应用</vt:lpstr>
      <vt:lpstr>总结</vt:lpstr>
      <vt:lpstr>结语</vt:lpstr>
      <vt:lpstr>第4章 安全生产规章制度培训的一体化发展</vt:lpstr>
      <vt:lpstr>安全生产规章制度培训与企业文化建设的结合</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2024-09-29T14:50:11.766</cp:lastPrinted>
  <dcterms:created xsi:type="dcterms:W3CDTF">2024-09-29T06:50:11Z</dcterms:created>
  <dcterms:modified xsi:type="dcterms:W3CDTF">2024-09-29T06:50:13Z</dcterms:modified>
</cp:coreProperties>
</file>