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1D10E56-6D70-44D0-A41B-EED9AD111DF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6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7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7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7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8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8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86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87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BAEEBB-DFED-4CC8-9466-19AE1796C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ECA264-AB21-4191-BD69-AE19032FB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B5B2F5-A2DB-4D8A-8FD6-AE4069D6C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0B72E4-E0A5-4027-8A8C-6A57B2507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EB6037-F07B-4A66-BE61-94FA53734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755334-CD7D-4206-A553-5F9CFD60E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F2993A-B8FC-4093-A11A-5E4891F88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F8B90E-E3E5-47C5-81E8-FAF42A281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5E2073-08E5-4B52-9D0C-3C31165DF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7B34A9-9DD0-498E-A9C7-AE4B244D9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CEE4BE-9005-48E5-83BB-AB7A4F40B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3EF565A-3749-42D6-9F7B-E434F1AD5AA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EF3CDCE-9514-4DF1-9784-23B84F085A8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9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9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10123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图片 17"/>
          <p:cNvSpPr/>
          <p:nvPr/>
        </p:nvSpPr>
        <p:spPr>
          <a:xfrm>
            <a:off x="7546680" y="-5400"/>
            <a:ext cx="4643280" cy="3200760"/>
          </a:xfrm>
          <a:custGeom>
            <a:gdLst>
              <a:gd name="textAreaLeft" fmla="*/ 0 w 4643280"/>
              <a:gd name="textAreaRight" fmla="*/ 4643640 w 4643280"/>
              <a:gd name="textAreaTop" fmla="*/ 0 h 3200760"/>
              <a:gd name="textAreaBottom" fmla="*/ 3201120 h 3200760"/>
            </a:gdLst>
            <a:rect l="textAreaLeft" t="textAreaTop" r="textAreaRight" b="textAreaBottom"/>
            <a:pathLst>
              <a:path w="4643760" h="3201124">
                <a:moveTo>
                  <a:pt x="4643760" y="0"/>
                </a:moveTo>
                <a:lnTo>
                  <a:pt x="4643760" y="3201124"/>
                </a:lnTo>
                <a:lnTo>
                  <a:pt x="0" y="2703413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" name="图片 14"/>
          <p:cNvSpPr/>
          <p:nvPr/>
        </p:nvSpPr>
        <p:spPr>
          <a:xfrm>
            <a:off x="1440" y="-5400"/>
            <a:ext cx="4643280" cy="3200760"/>
          </a:xfrm>
          <a:custGeom>
            <a:gdLst>
              <a:gd name="textAreaLeft" fmla="*/ 0 w 4643280"/>
              <a:gd name="textAreaRight" fmla="*/ 4643640 w 4643280"/>
              <a:gd name="textAreaTop" fmla="*/ 0 h 3200760"/>
              <a:gd name="textAreaBottom" fmla="*/ 3201120 h 3200760"/>
            </a:gdLst>
            <a:rect l="textAreaLeft" t="textAreaTop" r="textAreaRight" b="textAreaBottom"/>
            <a:pathLst>
              <a:path w="4643760" h="3201124">
                <a:moveTo>
                  <a:pt x="0" y="0"/>
                </a:moveTo>
                <a:lnTo>
                  <a:pt x="4643760" y="2722748"/>
                </a:lnTo>
                <a:lnTo>
                  <a:pt x="0" y="3201124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图片 11"/>
          <p:cNvSpPr/>
          <p:nvPr/>
        </p:nvSpPr>
        <p:spPr>
          <a:xfrm>
            <a:off x="1440" y="0"/>
            <a:ext cx="12188520" cy="3428640"/>
          </a:xfrm>
          <a:custGeom>
            <a:gdLst>
              <a:gd name="textAreaLeft" fmla="*/ 0 w 12188520"/>
              <a:gd name="textAreaRight" fmla="*/ 12188880 w 12188520"/>
              <a:gd name="textAreaTop" fmla="*/ 0 h 3428640"/>
              <a:gd name="textAreaBottom" fmla="*/ 3429000 h 3428640"/>
            </a:gdLst>
            <a:rect l="textAreaLeft" t="textAreaTop" r="textAreaRight" b="textAreaBottom"/>
            <a:pathLst>
              <a:path w="12188908" h="3429002">
                <a:moveTo>
                  <a:pt x="0" y="0"/>
                </a:moveTo>
                <a:lnTo>
                  <a:pt x="12188908" y="0"/>
                </a:lnTo>
                <a:lnTo>
                  <a:pt x="6094454" y="3429002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PlaceHolder 1"/>
          <p:cNvSpPr>
            <a:spLocks noGrp="1"/>
          </p:cNvSpPr>
          <p:nvPr>
            <p:ph type="title"/>
          </p:nvPr>
        </p:nvSpPr>
        <p:spPr>
          <a:xfrm>
            <a:off x="791280" y="2278440"/>
            <a:ext cx="9798840" cy="257976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4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企业礼仪的细节决定成败</a:t>
            </a:r>
            <a:endParaRPr lang="en-US" sz="54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文本框 3"/>
          <p:cNvSpPr/>
          <p:nvPr/>
        </p:nvSpPr>
        <p:spPr>
          <a:xfrm>
            <a:off x="2880360" y="5605200"/>
            <a:ext cx="71654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                                          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" name="图片 11"/>
          <p:cNvSpPr/>
          <p:nvPr/>
        </p:nvSpPr>
        <p:spPr>
          <a:xfrm>
            <a:off x="1440" y="-162000"/>
            <a:ext cx="12188520" cy="3428640"/>
          </a:xfrm>
          <a:custGeom>
            <a:gdLst>
              <a:gd name="textAreaLeft" fmla="*/ 0 w 12188520"/>
              <a:gd name="textAreaRight" fmla="*/ 12188880 w 12188520"/>
              <a:gd name="textAreaTop" fmla="*/ 0 h 3428640"/>
              <a:gd name="textAreaBottom" fmla="*/ 3429000 h 3428640"/>
            </a:gdLst>
            <a:rect l="textAreaLeft" t="textAreaTop" r="textAreaRight" b="textAreaBottom"/>
            <a:pathLst>
              <a:path w="12188908" h="3429002">
                <a:moveTo>
                  <a:pt x="0" y="0"/>
                </a:moveTo>
                <a:lnTo>
                  <a:pt x="12188908" y="0"/>
                </a:lnTo>
                <a:lnTo>
                  <a:pt x="6094454" y="3429002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企业礼仪的重要性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企业礼仪的基本原则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企业礼仪的具体实践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企业礼仪的应对策略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企业礼仪的案例分析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章 企业礼仪的重要性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8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体现企业文化和价值观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企业形象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包括言行举止、着装仪容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规范要点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增强员工职业素养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提升形象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97" name="组合 1"/>
          <p:cNvGrpSpPr/>
          <p:nvPr/>
        </p:nvGrpSpPr>
        <p:grpSpPr>
          <a:xfrm>
            <a:off x="7400520" y="1547280"/>
            <a:ext cx="4089960" cy="3641760"/>
            <a:chOff x="7400520" y="1547280"/>
            <a:chExt cx="4089960" cy="3641760"/>
          </a:xfrm>
        </p:grpSpPr>
        <p:sp>
          <p:nvSpPr>
            <p:cNvPr id="98" name="îsḷïdê"/>
            <p:cNvSpPr/>
            <p:nvPr/>
          </p:nvSpPr>
          <p:spPr>
            <a:xfrm>
              <a:off x="7805520" y="1952280"/>
              <a:ext cx="3284640" cy="2831400"/>
            </a:xfrm>
            <a:prstGeom prst="triangle">
              <a:avLst>
                <a:gd name="adj" fmla="val 50000"/>
              </a:avLst>
            </a:prstGeom>
            <a:noFill/>
            <a:ln w="3175">
              <a:solidFill>
                <a:srgbClr val="FFFFFF">
                  <a:lumMod val="75000"/>
                </a:srgb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99" name="íSľídé"/>
            <p:cNvSpPr/>
            <p:nvPr/>
          </p:nvSpPr>
          <p:spPr>
            <a:xfrm>
              <a:off x="740052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0" name="íşľîdé"/>
            <p:cNvSpPr/>
            <p:nvPr/>
          </p:nvSpPr>
          <p:spPr>
            <a:xfrm>
              <a:off x="1068084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1" name="iślïdè"/>
            <p:cNvSpPr/>
            <p:nvPr/>
          </p:nvSpPr>
          <p:spPr>
            <a:xfrm>
              <a:off x="9042840" y="1547280"/>
              <a:ext cx="809640" cy="809640"/>
            </a:xfrm>
            <a:prstGeom prst="ellipse">
              <a:avLst/>
            </a:prstGeom>
            <a:solidFill>
              <a:schemeClr val="accent3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grpSp>
          <p:nvGrpSpPr>
            <p:cNvPr id="102" name="íś1ïḍè"/>
            <p:cNvGrpSpPr/>
            <p:nvPr/>
          </p:nvGrpSpPr>
          <p:grpSpPr>
            <a:xfrm>
              <a:off x="8902800" y="3224880"/>
              <a:ext cx="1090080" cy="699120"/>
              <a:chOff x="8902800" y="3224880"/>
              <a:chExt cx="1090080" cy="699120"/>
            </a:xfrm>
          </p:grpSpPr>
          <p:sp>
            <p:nvSpPr>
              <p:cNvPr id="103" name="íṥļîḑê"/>
              <p:cNvSpPr/>
              <p:nvPr/>
            </p:nvSpPr>
            <p:spPr>
              <a:xfrm>
                <a:off x="8902800" y="3504960"/>
                <a:ext cx="1090080" cy="41904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4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4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  <p:sp>
            <p:nvSpPr>
              <p:cNvPr id="104" name="íṥlïďé"/>
              <p:cNvSpPr txBox="1"/>
              <p:nvPr/>
            </p:nvSpPr>
            <p:spPr>
              <a:xfrm>
                <a:off x="9223200" y="3224880"/>
                <a:ext cx="448920" cy="272520"/>
              </a:xfrm>
              <a:prstGeom prst="rect">
                <a:avLst/>
              </a:prstGeom>
            </p:spPr>
            <p:txBody>
              <a:bodyPr wrap="none" lIns="90000" tIns="45000" rIns="90000" bIns="45000" anchor="ctr" anchorCtr="1">
                <a:prstTxWarp prst="textPlain">
                  <a:avLst>
                    <a:gd name="adj" fmla="val 50000"/>
                  </a:avLst>
                </a:prstTxWarp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3</a:t>
                </a:r>
                <a:r>
                  <a:rPr lang="en-US" sz="1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 </a:t>
                </a: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0K</a:t>
                </a:r>
                <a:endParaRPr lang="en-US" sz="1800" b="0" strike="noStrike" spc="-1">
                  <a:ln w="0">
                    <a:noFill/>
                  </a:ln>
                  <a:solidFill>
                    <a:schemeClr val="dk1">
                      <a:lumMod val="50000"/>
                      <a:lumOff val="50000"/>
                    </a:schemeClr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5" name="组合 12"/>
          <p:cNvGrpSpPr/>
          <p:nvPr/>
        </p:nvGrpSpPr>
        <p:grpSpPr>
          <a:xfrm>
            <a:off x="-720" y="396720"/>
            <a:ext cx="12191760" cy="1449720"/>
            <a:chOff x="-720" y="396720"/>
            <a:chExt cx="12191760" cy="1449720"/>
          </a:xfrm>
        </p:grpSpPr>
        <p:sp>
          <p:nvSpPr>
            <p:cNvPr id="106" name="图片 21"/>
            <p:cNvSpPr/>
            <p:nvPr/>
          </p:nvSpPr>
          <p:spPr>
            <a:xfrm>
              <a:off x="-720" y="397800"/>
              <a:ext cx="12191760" cy="1448640"/>
            </a:xfrm>
            <a:custGeom>
              <a:gdLst>
                <a:gd name="textAreaLeft" fmla="*/ 0 w 12191760"/>
                <a:gd name="textAreaRight" fmla="*/ 12192120 w 12191760"/>
                <a:gd name="textAreaTop" fmla="*/ 0 h 1448640"/>
                <a:gd name="textAreaBottom" fmla="*/ 1449000 h 1448640"/>
              </a:gdLst>
              <a:rect l="textAreaLeft" t="textAreaTop" r="textAreaRight" b="textAreaBottom"/>
              <a:pathLst>
                <a:path w="12192000" h="1449097">
                  <a:moveTo>
                    <a:pt x="0" y="0"/>
                  </a:moveTo>
                  <a:lnTo>
                    <a:pt x="12192000" y="0"/>
                  </a:lnTo>
                  <a:lnTo>
                    <a:pt x="12192000" y="1449097"/>
                  </a:lnTo>
                  <a:lnTo>
                    <a:pt x="0" y="1449097"/>
                  </a:lnTo>
                  <a:close/>
                </a:path>
              </a:pathLst>
            </a:custGeom>
            <a:blipFill rotWithShape="0">
              <a:blip r:embed="rId2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7" name="iSlïḍè"/>
            <p:cNvSpPr/>
            <p:nvPr/>
          </p:nvSpPr>
          <p:spPr>
            <a:xfrm>
              <a:off x="669240" y="396720"/>
              <a:ext cx="10850040" cy="1449360"/>
            </a:xfrm>
            <a:prstGeom prst="rect">
              <a:avLst/>
            </a:prstGeom>
            <a:solidFill>
              <a:schemeClr val="tx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6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08" name="îśļîḍè"/>
            <p:cNvSpPr/>
            <p:nvPr/>
          </p:nvSpPr>
          <p:spPr>
            <a:xfrm>
              <a:off x="2900520" y="505080"/>
              <a:ext cx="6389640" cy="12330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6800" rIns="90000" bIns="46800" anchor="t">
              <a:normAutofit fontScale="96666" lnSpcReduction="20000"/>
            </a:bodyPr>
            <a:lstStyle/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Unified fon</a:t>
              </a:r>
              <a:r>
                <a:rPr lang="en-US" sz="1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ts make reading more fluent.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800" b="1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Theme color makes PPT more convenient to change.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Adjust the spacing to adapt to Chinese typesetting, use the reference line in PPT.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09" name="矩形 6"/>
          <p:cNvSpPr/>
          <p:nvPr/>
        </p:nvSpPr>
        <p:spPr>
          <a:xfrm>
            <a:off x="8392680" y="1364760"/>
            <a:ext cx="3102840" cy="4820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title"/>
          <p:cNvSpPr/>
          <p:nvPr/>
        </p:nvSpPr>
        <p:spPr>
          <a:xfrm>
            <a:off x="4469760" y="2013120"/>
            <a:ext cx="2280600" cy="11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企业礼仪与职业成功的关系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"/>
          <p:cNvSpPr/>
          <p:nvPr/>
        </p:nvSpPr>
        <p:spPr>
          <a:xfrm>
            <a:off x="3649320" y="3759120"/>
            <a:ext cx="3636360" cy="235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企业礼仪直接影响个人在职场中的表现和发展。具备良好的企业礼仪可以增加职业机会，提升职场竞争力。礼貌、尊重他人、自律等都是企业礼仪的关键内容。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0" y="504720"/>
            <a:ext cx="10799640" cy="72540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8560080" y="1821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形象管理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2.content"/>
          <p:cNvSpPr/>
          <p:nvPr/>
        </p:nvSpPr>
        <p:spPr>
          <a:xfrm>
            <a:off x="7643520" y="2512080"/>
            <a:ext cx="3827520" cy="1740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注意仪容仪表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维护个人形象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7" name="content.3.title"/>
          <p:cNvSpPr/>
          <p:nvPr/>
        </p:nvSpPr>
        <p:spPr>
          <a:xfrm>
            <a:off x="8731440" y="42768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职业素养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3.content"/>
          <p:cNvSpPr/>
          <p:nvPr/>
        </p:nvSpPr>
        <p:spPr>
          <a:xfrm>
            <a:off x="7462440" y="4893480"/>
            <a:ext cx="4033080" cy="1092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专业品质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自我管理能力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content.4.title"/>
          <p:cNvSpPr/>
          <p:nvPr/>
        </p:nvSpPr>
        <p:spPr>
          <a:xfrm>
            <a:off x="1024200" y="4327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谈判技巧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4.content"/>
          <p:cNvSpPr/>
          <p:nvPr/>
        </p:nvSpPr>
        <p:spPr>
          <a:xfrm>
            <a:off x="0" y="4819680"/>
            <a:ext cx="3898080" cy="1154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善于协商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解决矛盾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企业礼仪的内涵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4" name="content.1.title"/>
          <p:cNvSpPr/>
          <p:nvPr/>
        </p:nvSpPr>
        <p:spPr>
          <a:xfrm>
            <a:off x="1213560" y="2010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人际交往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content"/>
          <p:cNvSpPr/>
          <p:nvPr/>
        </p:nvSpPr>
        <p:spPr>
          <a:xfrm>
            <a:off x="68040" y="2511360"/>
            <a:ext cx="3771720" cy="11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建立良好关系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提升沟通技巧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26" name="组合 4"/>
          <p:cNvGrpSpPr/>
          <p:nvPr/>
        </p:nvGrpSpPr>
        <p:grpSpPr>
          <a:xfrm>
            <a:off x="3839400" y="2049840"/>
            <a:ext cx="3803400" cy="3803400"/>
            <a:chOff x="3839400" y="2049840"/>
            <a:chExt cx="3803400" cy="3803400"/>
          </a:xfrm>
        </p:grpSpPr>
        <p:sp>
          <p:nvSpPr>
            <p:cNvPr id="127" name="íṧlîḋé"/>
            <p:cNvSpPr/>
            <p:nvPr/>
          </p:nvSpPr>
          <p:spPr>
            <a:xfrm>
              <a:off x="4236120" y="2049840"/>
              <a:ext cx="1800720" cy="1370520"/>
            </a:xfrm>
            <a:custGeom>
              <a:gdLst>
                <a:gd name="textAreaLeft" fmla="*/ 0 w 1800720"/>
                <a:gd name="textAreaRight" fmla="*/ 1801080 w 1800720"/>
                <a:gd name="textAreaTop" fmla="*/ 0 h 1370520"/>
                <a:gd name="textAreaBottom" fmla="*/ 1370880 h 1370520"/>
              </a:gdLst>
              <a:rect l="textAreaLeft" t="textAreaTop" r="textAreaRight" b="textAreaBottom"/>
              <a:pathLst>
                <a:path w="277" h="211">
                  <a:moveTo>
                    <a:pt x="71" y="211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5" y="166"/>
                    <a:pt x="11" y="157"/>
                    <a:pt x="17" y="147"/>
                  </a:cubicBezTo>
                  <a:cubicBezTo>
                    <a:pt x="35" y="120"/>
                    <a:pt x="58" y="97"/>
                    <a:pt x="85" y="79"/>
                  </a:cubicBezTo>
                  <a:cubicBezTo>
                    <a:pt x="112" y="60"/>
                    <a:pt x="142" y="47"/>
                    <a:pt x="174" y="41"/>
                  </a:cubicBezTo>
                  <a:cubicBezTo>
                    <a:pt x="184" y="39"/>
                    <a:pt x="193" y="37"/>
                    <a:pt x="202" y="36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40" y="38"/>
                    <a:pt x="240" y="38"/>
                    <a:pt x="240" y="38"/>
                  </a:cubicBezTo>
                  <a:cubicBezTo>
                    <a:pt x="277" y="76"/>
                    <a:pt x="277" y="76"/>
                    <a:pt x="277" y="76"/>
                  </a:cubicBezTo>
                  <a:cubicBezTo>
                    <a:pt x="240" y="114"/>
                    <a:pt x="240" y="114"/>
                    <a:pt x="240" y="114"/>
                  </a:cubicBezTo>
                  <a:cubicBezTo>
                    <a:pt x="203" y="152"/>
                    <a:pt x="203" y="152"/>
                    <a:pt x="203" y="152"/>
                  </a:cubicBezTo>
                  <a:cubicBezTo>
                    <a:pt x="203" y="116"/>
                    <a:pt x="203" y="116"/>
                    <a:pt x="203" y="116"/>
                  </a:cubicBezTo>
                  <a:cubicBezTo>
                    <a:pt x="147" y="124"/>
                    <a:pt x="97" y="160"/>
                    <a:pt x="71" y="211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28" name="íšļîďè"/>
            <p:cNvSpPr/>
            <p:nvPr/>
          </p:nvSpPr>
          <p:spPr>
            <a:xfrm>
              <a:off x="6265440" y="2453040"/>
              <a:ext cx="1377360" cy="1800720"/>
            </a:xfrm>
            <a:custGeom>
              <a:gdLst>
                <a:gd name="textAreaLeft" fmla="*/ 0 w 1377360"/>
                <a:gd name="textAreaRight" fmla="*/ 1377720 w 1377360"/>
                <a:gd name="textAreaTop" fmla="*/ 0 h 1800720"/>
                <a:gd name="textAreaBottom" fmla="*/ 1801080 h 1800720"/>
              </a:gdLst>
              <a:rect l="textAreaLeft" t="textAreaTop" r="textAreaRight" b="textAreaBottom"/>
              <a:pathLst>
                <a:path w="211" h="277">
                  <a:moveTo>
                    <a:pt x="0" y="71"/>
                  </a:moveTo>
                  <a:cubicBezTo>
                    <a:pt x="35" y="0"/>
                    <a:pt x="35" y="0"/>
                    <a:pt x="35" y="0"/>
                  </a:cubicBezTo>
                  <a:cubicBezTo>
                    <a:pt x="45" y="5"/>
                    <a:pt x="55" y="10"/>
                    <a:pt x="64" y="16"/>
                  </a:cubicBezTo>
                  <a:cubicBezTo>
                    <a:pt x="91" y="35"/>
                    <a:pt x="114" y="58"/>
                    <a:pt x="133" y="85"/>
                  </a:cubicBezTo>
                  <a:cubicBezTo>
                    <a:pt x="151" y="112"/>
                    <a:pt x="164" y="142"/>
                    <a:pt x="170" y="174"/>
                  </a:cubicBezTo>
                  <a:cubicBezTo>
                    <a:pt x="172" y="183"/>
                    <a:pt x="174" y="193"/>
                    <a:pt x="175" y="202"/>
                  </a:cubicBezTo>
                  <a:cubicBezTo>
                    <a:pt x="211" y="202"/>
                    <a:pt x="211" y="202"/>
                    <a:pt x="211" y="202"/>
                  </a:cubicBezTo>
                  <a:cubicBezTo>
                    <a:pt x="173" y="239"/>
                    <a:pt x="173" y="239"/>
                    <a:pt x="173" y="239"/>
                  </a:cubicBezTo>
                  <a:cubicBezTo>
                    <a:pt x="136" y="277"/>
                    <a:pt x="136" y="277"/>
                    <a:pt x="136" y="277"/>
                  </a:cubicBezTo>
                  <a:cubicBezTo>
                    <a:pt x="97" y="240"/>
                    <a:pt x="97" y="240"/>
                    <a:pt x="97" y="240"/>
                  </a:cubicBezTo>
                  <a:cubicBezTo>
                    <a:pt x="59" y="203"/>
                    <a:pt x="59" y="203"/>
                    <a:pt x="59" y="203"/>
                  </a:cubicBezTo>
                  <a:cubicBezTo>
                    <a:pt x="95" y="203"/>
                    <a:pt x="95" y="203"/>
                    <a:pt x="95" y="203"/>
                  </a:cubicBezTo>
                  <a:cubicBezTo>
                    <a:pt x="87" y="146"/>
                    <a:pt x="51" y="96"/>
                    <a:pt x="0" y="71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29" name="iṧliḓê"/>
            <p:cNvSpPr/>
            <p:nvPr/>
          </p:nvSpPr>
          <p:spPr>
            <a:xfrm>
              <a:off x="5432040" y="4475880"/>
              <a:ext cx="1807560" cy="1377360"/>
            </a:xfrm>
            <a:custGeom>
              <a:gdLst>
                <a:gd name="textAreaLeft" fmla="*/ 0 w 1807560"/>
                <a:gd name="textAreaRight" fmla="*/ 1807920 w 1807560"/>
                <a:gd name="textAreaTop" fmla="*/ 0 h 1377360"/>
                <a:gd name="textAreaBottom" fmla="*/ 1377720 h 1377360"/>
              </a:gdLst>
              <a:rect l="textAreaLeft" t="textAreaTop" r="textAreaRight" b="textAreaBottom"/>
              <a:pathLst>
                <a:path w="277" h="211">
                  <a:moveTo>
                    <a:pt x="206" y="0"/>
                  </a:moveTo>
                  <a:cubicBezTo>
                    <a:pt x="277" y="35"/>
                    <a:pt x="277" y="35"/>
                    <a:pt x="277" y="35"/>
                  </a:cubicBezTo>
                  <a:cubicBezTo>
                    <a:pt x="273" y="45"/>
                    <a:pt x="267" y="55"/>
                    <a:pt x="261" y="64"/>
                  </a:cubicBezTo>
                  <a:cubicBezTo>
                    <a:pt x="242" y="92"/>
                    <a:pt x="219" y="115"/>
                    <a:pt x="192" y="133"/>
                  </a:cubicBezTo>
                  <a:cubicBezTo>
                    <a:pt x="165" y="151"/>
                    <a:pt x="135" y="164"/>
                    <a:pt x="103" y="171"/>
                  </a:cubicBezTo>
                  <a:cubicBezTo>
                    <a:pt x="94" y="173"/>
                    <a:pt x="84" y="174"/>
                    <a:pt x="75" y="175"/>
                  </a:cubicBezTo>
                  <a:cubicBezTo>
                    <a:pt x="75" y="211"/>
                    <a:pt x="75" y="211"/>
                    <a:pt x="75" y="211"/>
                  </a:cubicBezTo>
                  <a:cubicBezTo>
                    <a:pt x="38" y="174"/>
                    <a:pt x="38" y="174"/>
                    <a:pt x="38" y="174"/>
                  </a:cubicBezTo>
                  <a:cubicBezTo>
                    <a:pt x="0" y="136"/>
                    <a:pt x="0" y="136"/>
                    <a:pt x="0" y="136"/>
                  </a:cubicBezTo>
                  <a:cubicBezTo>
                    <a:pt x="37" y="98"/>
                    <a:pt x="37" y="98"/>
                    <a:pt x="37" y="98"/>
                  </a:cubicBezTo>
                  <a:cubicBezTo>
                    <a:pt x="74" y="60"/>
                    <a:pt x="74" y="60"/>
                    <a:pt x="74" y="60"/>
                  </a:cubicBezTo>
                  <a:cubicBezTo>
                    <a:pt x="74" y="95"/>
                    <a:pt x="74" y="95"/>
                    <a:pt x="74" y="95"/>
                  </a:cubicBezTo>
                  <a:cubicBezTo>
                    <a:pt x="131" y="87"/>
                    <a:pt x="181" y="52"/>
                    <a:pt x="206" y="0"/>
                  </a:cubicBezTo>
                  <a:close/>
                </a:path>
              </a:pathLst>
            </a:custGeom>
            <a:solidFill>
              <a:schemeClr val="accent3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30" name="iṣ1iḋè"/>
            <p:cNvSpPr/>
            <p:nvPr/>
          </p:nvSpPr>
          <p:spPr>
            <a:xfrm>
              <a:off x="3839400" y="3649320"/>
              <a:ext cx="1370520" cy="1807560"/>
            </a:xfrm>
            <a:custGeom>
              <a:gdLst>
                <a:gd name="textAreaLeft" fmla="*/ 0 w 1370520"/>
                <a:gd name="textAreaRight" fmla="*/ 1370880 w 1370520"/>
                <a:gd name="textAreaTop" fmla="*/ 0 h 1807560"/>
                <a:gd name="textAreaBottom" fmla="*/ 1807920 h 1807560"/>
              </a:gdLst>
              <a:rect l="textAreaLeft" t="textAreaTop" r="textAreaRight" b="textAreaBottom"/>
              <a:pathLst>
                <a:path w="211" h="277">
                  <a:moveTo>
                    <a:pt x="211" y="206"/>
                  </a:moveTo>
                  <a:cubicBezTo>
                    <a:pt x="176" y="277"/>
                    <a:pt x="176" y="277"/>
                    <a:pt x="176" y="277"/>
                  </a:cubicBezTo>
                  <a:cubicBezTo>
                    <a:pt x="166" y="272"/>
                    <a:pt x="156" y="266"/>
                    <a:pt x="147" y="260"/>
                  </a:cubicBezTo>
                  <a:cubicBezTo>
                    <a:pt x="119" y="242"/>
                    <a:pt x="96" y="219"/>
                    <a:pt x="78" y="192"/>
                  </a:cubicBezTo>
                  <a:cubicBezTo>
                    <a:pt x="60" y="165"/>
                    <a:pt x="47" y="135"/>
                    <a:pt x="40" y="103"/>
                  </a:cubicBezTo>
                  <a:cubicBezTo>
                    <a:pt x="38" y="93"/>
                    <a:pt x="37" y="84"/>
                    <a:pt x="36" y="75"/>
                  </a:cubicBezTo>
                  <a:cubicBezTo>
                    <a:pt x="0" y="75"/>
                    <a:pt x="0" y="75"/>
                    <a:pt x="0" y="75"/>
                  </a:cubicBezTo>
                  <a:cubicBezTo>
                    <a:pt x="37" y="37"/>
                    <a:pt x="37" y="37"/>
                    <a:pt x="37" y="37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113" y="37"/>
                    <a:pt x="113" y="37"/>
                    <a:pt x="113" y="37"/>
                  </a:cubicBezTo>
                  <a:cubicBezTo>
                    <a:pt x="151" y="74"/>
                    <a:pt x="151" y="74"/>
                    <a:pt x="151" y="74"/>
                  </a:cubicBezTo>
                  <a:cubicBezTo>
                    <a:pt x="116" y="74"/>
                    <a:pt x="116" y="74"/>
                    <a:pt x="116" y="74"/>
                  </a:cubicBezTo>
                  <a:cubicBezTo>
                    <a:pt x="124" y="131"/>
                    <a:pt x="159" y="180"/>
                    <a:pt x="211" y="206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31" name="îŝḻíḓé"/>
            <p:cNvSpPr/>
            <p:nvPr/>
          </p:nvSpPr>
          <p:spPr>
            <a:xfrm>
              <a:off x="4630680" y="2395800"/>
              <a:ext cx="701640" cy="701640"/>
            </a:xfrm>
            <a:prstGeom prst="ellipse">
              <a:avLst/>
            </a:prstGeom>
            <a:solidFill>
              <a:schemeClr val="accent1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1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2" name="iṡ1îḓé"/>
            <p:cNvSpPr/>
            <p:nvPr/>
          </p:nvSpPr>
          <p:spPr>
            <a:xfrm>
              <a:off x="6586560" y="285372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2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3" name="iś1îḓè"/>
            <p:cNvSpPr/>
            <p:nvPr/>
          </p:nvSpPr>
          <p:spPr>
            <a:xfrm>
              <a:off x="6097680" y="4819680"/>
              <a:ext cx="701640" cy="701640"/>
            </a:xfrm>
            <a:prstGeom prst="ellipse">
              <a:avLst/>
            </a:prstGeom>
            <a:solidFill>
              <a:schemeClr val="accent3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3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4" name="işḷiḍé"/>
            <p:cNvSpPr/>
            <p:nvPr/>
          </p:nvSpPr>
          <p:spPr>
            <a:xfrm>
              <a:off x="4173120" y="433080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4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cxnSp>
        <p:nvCxnSpPr>
          <p:cNvPr id="135" name="直接连接符 13"/>
          <p:cNvCxnSpPr/>
          <p:nvPr/>
        </p:nvCxnSpPr>
        <p:spPr>
          <a:xfrm flipH="1">
            <a:off x="68040" y="3665520"/>
            <a:ext cx="4254120" cy="270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  <p:cxnSp>
        <p:nvCxnSpPr>
          <p:cNvPr id="136" name="直接连接符 14"/>
          <p:cNvCxnSpPr/>
          <p:nvPr/>
        </p:nvCxnSpPr>
        <p:spPr>
          <a:xfrm flipH="1">
            <a:off x="7102800" y="4253760"/>
            <a:ext cx="4969440" cy="234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 additive="repl">
                                        <p:cTn id="7" dur="20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7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138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139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140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41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142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43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44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145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46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147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48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49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150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51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152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53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154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155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156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157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58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企业礼仪的标准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企业、行业标准可能有差异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不同要求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尊重他人、专业形象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基本准则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了解并遵守礼仪标准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员工要求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落实企业礼仪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content"/>
          <p:cNvSpPr/>
          <p:nvPr/>
        </p:nvSpPr>
        <p:spPr>
          <a:xfrm>
            <a:off x="867240" y="2447280"/>
            <a:ext cx="291420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企业礼仪不仅是一种规范，更是一种态度。通过培训和日常实践，可帮助员工树立良好的职业形象，提升企业整体竞争力。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70" name="组合 1"/>
          <p:cNvGrpSpPr/>
          <p:nvPr/>
        </p:nvGrpSpPr>
        <p:grpSpPr>
          <a:xfrm>
            <a:off x="3419640" y="1802880"/>
            <a:ext cx="8527320" cy="3303360"/>
            <a:chOff x="3419640" y="1802880"/>
            <a:chExt cx="8527320" cy="3303360"/>
          </a:xfrm>
        </p:grpSpPr>
        <p:grpSp>
          <p:nvGrpSpPr>
            <p:cNvPr id="171" name="íṩlïḑê"/>
            <p:cNvGrpSpPr/>
            <p:nvPr/>
          </p:nvGrpSpPr>
          <p:grpSpPr>
            <a:xfrm>
              <a:off x="3419640" y="3746160"/>
              <a:ext cx="2864880" cy="1360080"/>
              <a:chOff x="3419640" y="3746160"/>
              <a:chExt cx="2864880" cy="1360080"/>
            </a:xfrm>
          </p:grpSpPr>
          <p:sp>
            <p:nvSpPr>
              <p:cNvPr id="172" name="ïṡļíḑé"/>
              <p:cNvSpPr/>
              <p:nvPr/>
            </p:nvSpPr>
            <p:spPr>
              <a:xfrm>
                <a:off x="3419640" y="4153680"/>
                <a:ext cx="2864880" cy="95256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6800" rIns="90000" bIns="46800" anchor="t">
                <a:normAutofit/>
              </a:bodyPr>
              <a:lstStyle/>
              <a:p>
                <a:pPr algn="ctr" defTabSz="914400">
                  <a:lnSpc>
                    <a:spcPct val="150000"/>
                  </a:lnSpc>
                </a:pPr>
                <a:endParaRPr lang="en-US" sz="11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73" name="íṩḻíḍé"/>
              <p:cNvSpPr/>
              <p:nvPr/>
            </p:nvSpPr>
            <p:spPr>
              <a:xfrm>
                <a:off x="3419640" y="3746160"/>
                <a:ext cx="2864880" cy="406800"/>
              </a:xfrm>
              <a:prstGeom prst="rect">
                <a:avLst/>
              </a:prstGeom>
              <a:noFill/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6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6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sp>
          <p:nvSpPr>
            <p:cNvPr id="174" name="ïṧḻïḋê"/>
            <p:cNvSpPr/>
            <p:nvPr/>
          </p:nvSpPr>
          <p:spPr>
            <a:xfrm>
              <a:off x="9082080" y="3746160"/>
              <a:ext cx="286488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5" name="î$ļîḓé"/>
            <p:cNvSpPr/>
            <p:nvPr/>
          </p:nvSpPr>
          <p:spPr>
            <a:xfrm>
              <a:off x="6982920" y="3888360"/>
              <a:ext cx="150912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6" name="iS1ïḋè"/>
            <p:cNvSpPr/>
            <p:nvPr/>
          </p:nvSpPr>
          <p:spPr>
            <a:xfrm rot="10800000" flipH="1" flipV="1">
              <a:off x="6765120" y="1802520"/>
              <a:ext cx="1943640" cy="194292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76200">
              <a:solidFill>
                <a:srgbClr val="FFFFFF">
                  <a:lumMod val="95000"/>
                </a:srgbClr>
              </a:solidFill>
              <a:miter/>
            </a:ln>
          </p:spPr>
          <p:style>
            <a:lnRef idx="0"/>
            <a:fillRef idx="0"/>
            <a:effectRef idx="0"/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177" name="iS1îďé"/>
            <p:cNvSpPr/>
            <p:nvPr/>
          </p:nvSpPr>
          <p:spPr>
            <a:xfrm>
              <a:off x="4735800" y="2664000"/>
              <a:ext cx="222840" cy="207720"/>
            </a:xfrm>
            <a:custGeom>
              <a:gdLst>
                <a:gd name="textAreaLeft" fmla="*/ 0 w 222840"/>
                <a:gd name="textAreaRight" fmla="*/ 223200 w 222840"/>
                <a:gd name="textAreaTop" fmla="*/ 0 h 207720"/>
                <a:gd name="textAreaBottom" fmla="*/ 208080 h 207720"/>
              </a:gdLst>
              <a:rect l="textAreaLeft" t="textAreaTop" r="textAreaRight" b="textAreaBottom"/>
              <a:pathLst>
                <a:path w="4630" h="4324">
                  <a:moveTo>
                    <a:pt x="3958" y="1193"/>
                  </a:moveTo>
                  <a:cubicBezTo>
                    <a:pt x="3895" y="1193"/>
                    <a:pt x="3832" y="1203"/>
                    <a:pt x="3772" y="1223"/>
                  </a:cubicBezTo>
                  <a:cubicBezTo>
                    <a:pt x="3524" y="1304"/>
                    <a:pt x="3364" y="1531"/>
                    <a:pt x="3358" y="1778"/>
                  </a:cubicBezTo>
                  <a:lnTo>
                    <a:pt x="3055" y="1876"/>
                  </a:lnTo>
                  <a:cubicBezTo>
                    <a:pt x="2936" y="1682"/>
                    <a:pt x="2743" y="1538"/>
                    <a:pt x="2515" y="1484"/>
                  </a:cubicBezTo>
                  <a:lnTo>
                    <a:pt x="2515" y="1166"/>
                  </a:lnTo>
                  <a:cubicBezTo>
                    <a:pt x="2748" y="1083"/>
                    <a:pt x="2915" y="861"/>
                    <a:pt x="2915" y="600"/>
                  </a:cubicBezTo>
                  <a:cubicBezTo>
                    <a:pt x="2915" y="270"/>
                    <a:pt x="2646" y="0"/>
                    <a:pt x="2315" y="0"/>
                  </a:cubicBezTo>
                  <a:cubicBezTo>
                    <a:pt x="1984" y="0"/>
                    <a:pt x="1715" y="270"/>
                    <a:pt x="1715" y="600"/>
                  </a:cubicBezTo>
                  <a:cubicBezTo>
                    <a:pt x="1715" y="861"/>
                    <a:pt x="1882" y="1083"/>
                    <a:pt x="2115" y="1166"/>
                  </a:cubicBezTo>
                  <a:lnTo>
                    <a:pt x="2115" y="1484"/>
                  </a:lnTo>
                  <a:cubicBezTo>
                    <a:pt x="1887" y="1538"/>
                    <a:pt x="1694" y="1682"/>
                    <a:pt x="1575" y="1877"/>
                  </a:cubicBezTo>
                  <a:lnTo>
                    <a:pt x="1273" y="1778"/>
                  </a:lnTo>
                  <a:cubicBezTo>
                    <a:pt x="1266" y="1531"/>
                    <a:pt x="1107" y="1304"/>
                    <a:pt x="858" y="1223"/>
                  </a:cubicBezTo>
                  <a:cubicBezTo>
                    <a:pt x="798" y="1203"/>
                    <a:pt x="736" y="1193"/>
                    <a:pt x="673" y="1193"/>
                  </a:cubicBezTo>
                  <a:cubicBezTo>
                    <a:pt x="412" y="1193"/>
                    <a:pt x="183" y="1360"/>
                    <a:pt x="102" y="1608"/>
                  </a:cubicBezTo>
                  <a:cubicBezTo>
                    <a:pt x="0" y="1923"/>
                    <a:pt x="173" y="2262"/>
                    <a:pt x="488" y="2364"/>
                  </a:cubicBezTo>
                  <a:cubicBezTo>
                    <a:pt x="548" y="2384"/>
                    <a:pt x="610" y="2394"/>
                    <a:pt x="673" y="2394"/>
                  </a:cubicBezTo>
                  <a:cubicBezTo>
                    <a:pt x="864" y="2394"/>
                    <a:pt x="1038" y="2304"/>
                    <a:pt x="1149" y="2159"/>
                  </a:cubicBezTo>
                  <a:lnTo>
                    <a:pt x="1452" y="2258"/>
                  </a:lnTo>
                  <a:cubicBezTo>
                    <a:pt x="1450" y="2281"/>
                    <a:pt x="1449" y="2304"/>
                    <a:pt x="1449" y="2327"/>
                  </a:cubicBezTo>
                  <a:cubicBezTo>
                    <a:pt x="1449" y="2542"/>
                    <a:pt x="1528" y="2740"/>
                    <a:pt x="1658" y="2891"/>
                  </a:cubicBezTo>
                  <a:lnTo>
                    <a:pt x="1471" y="3149"/>
                  </a:lnTo>
                  <a:cubicBezTo>
                    <a:pt x="1416" y="3132"/>
                    <a:pt x="1359" y="3124"/>
                    <a:pt x="1301" y="3124"/>
                  </a:cubicBezTo>
                  <a:cubicBezTo>
                    <a:pt x="1109" y="3124"/>
                    <a:pt x="927" y="3216"/>
                    <a:pt x="815" y="3371"/>
                  </a:cubicBezTo>
                  <a:cubicBezTo>
                    <a:pt x="620" y="3639"/>
                    <a:pt x="680" y="4015"/>
                    <a:pt x="948" y="4209"/>
                  </a:cubicBezTo>
                  <a:cubicBezTo>
                    <a:pt x="1051" y="4284"/>
                    <a:pt x="1173" y="4324"/>
                    <a:pt x="1300" y="4324"/>
                  </a:cubicBezTo>
                  <a:cubicBezTo>
                    <a:pt x="1492" y="4324"/>
                    <a:pt x="1673" y="4232"/>
                    <a:pt x="1786" y="4077"/>
                  </a:cubicBezTo>
                  <a:cubicBezTo>
                    <a:pt x="1939" y="3866"/>
                    <a:pt x="1934" y="3588"/>
                    <a:pt x="1795" y="3384"/>
                  </a:cubicBezTo>
                  <a:lnTo>
                    <a:pt x="1981" y="3127"/>
                  </a:lnTo>
                  <a:cubicBezTo>
                    <a:pt x="2084" y="3170"/>
                    <a:pt x="2197" y="3194"/>
                    <a:pt x="2315" y="3194"/>
                  </a:cubicBezTo>
                  <a:cubicBezTo>
                    <a:pt x="2433" y="3194"/>
                    <a:pt x="2545" y="3170"/>
                    <a:pt x="2647" y="3127"/>
                  </a:cubicBezTo>
                  <a:lnTo>
                    <a:pt x="2836" y="3385"/>
                  </a:lnTo>
                  <a:cubicBezTo>
                    <a:pt x="2696" y="3588"/>
                    <a:pt x="2692" y="3866"/>
                    <a:pt x="2845" y="4077"/>
                  </a:cubicBezTo>
                  <a:cubicBezTo>
                    <a:pt x="2957" y="4232"/>
                    <a:pt x="3139" y="4324"/>
                    <a:pt x="3331" y="4324"/>
                  </a:cubicBezTo>
                  <a:lnTo>
                    <a:pt x="3331" y="4324"/>
                  </a:lnTo>
                  <a:cubicBezTo>
                    <a:pt x="3458" y="4324"/>
                    <a:pt x="3580" y="4284"/>
                    <a:pt x="3683" y="4209"/>
                  </a:cubicBezTo>
                  <a:cubicBezTo>
                    <a:pt x="3951" y="4015"/>
                    <a:pt x="4010" y="3639"/>
                    <a:pt x="3816" y="3371"/>
                  </a:cubicBezTo>
                  <a:cubicBezTo>
                    <a:pt x="3703" y="3216"/>
                    <a:pt x="3522" y="3124"/>
                    <a:pt x="3330" y="3124"/>
                  </a:cubicBezTo>
                  <a:cubicBezTo>
                    <a:pt x="3271" y="3124"/>
                    <a:pt x="3214" y="3133"/>
                    <a:pt x="3159" y="3149"/>
                  </a:cubicBezTo>
                  <a:lnTo>
                    <a:pt x="2971" y="2893"/>
                  </a:lnTo>
                  <a:cubicBezTo>
                    <a:pt x="3102" y="2741"/>
                    <a:pt x="3182" y="2543"/>
                    <a:pt x="3182" y="2327"/>
                  </a:cubicBezTo>
                  <a:cubicBezTo>
                    <a:pt x="3182" y="2303"/>
                    <a:pt x="3181" y="2280"/>
                    <a:pt x="3179" y="2257"/>
                  </a:cubicBezTo>
                  <a:lnTo>
                    <a:pt x="3481" y="2159"/>
                  </a:lnTo>
                  <a:cubicBezTo>
                    <a:pt x="3592" y="2304"/>
                    <a:pt x="3766" y="2394"/>
                    <a:pt x="3957" y="2394"/>
                  </a:cubicBezTo>
                  <a:lnTo>
                    <a:pt x="3957" y="2394"/>
                  </a:lnTo>
                  <a:cubicBezTo>
                    <a:pt x="4020" y="2394"/>
                    <a:pt x="4083" y="2384"/>
                    <a:pt x="4143" y="2364"/>
                  </a:cubicBezTo>
                  <a:cubicBezTo>
                    <a:pt x="4458" y="2262"/>
                    <a:pt x="4630" y="1923"/>
                    <a:pt x="4528" y="1608"/>
                  </a:cubicBezTo>
                  <a:cubicBezTo>
                    <a:pt x="4447" y="1360"/>
                    <a:pt x="4218" y="1193"/>
                    <a:pt x="3958" y="1193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78" name="iṧḻídè"/>
            <p:cNvGrpSpPr/>
            <p:nvPr/>
          </p:nvGrpSpPr>
          <p:grpSpPr>
            <a:xfrm>
              <a:off x="9758880" y="2018520"/>
              <a:ext cx="1511640" cy="1511640"/>
              <a:chOff x="9758880" y="2018520"/>
              <a:chExt cx="1511640" cy="1511640"/>
            </a:xfrm>
          </p:grpSpPr>
          <p:sp>
            <p:nvSpPr>
              <p:cNvPr id="179" name="íšlîḓe"/>
              <p:cNvSpPr/>
              <p:nvPr/>
            </p:nvSpPr>
            <p:spPr>
              <a:xfrm>
                <a:off x="9758880" y="2018520"/>
                <a:ext cx="1511640" cy="1511640"/>
              </a:xfrm>
              <a:prstGeom prst="teardrop">
                <a:avLst>
                  <a:gd name="adj" fmla="val 100000"/>
                </a:avLst>
              </a:prstGeom>
              <a:solidFill>
                <a:schemeClr val="accent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80" name="iṡ1ídè"/>
              <p:cNvSpPr/>
              <p:nvPr/>
            </p:nvSpPr>
            <p:spPr>
              <a:xfrm>
                <a:off x="10218240" y="2488680"/>
                <a:ext cx="571680" cy="57168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</p:grpSp>
        <p:sp>
          <p:nvSpPr>
            <p:cNvPr id="181" name="ïŝļïďé"/>
            <p:cNvSpPr/>
            <p:nvPr/>
          </p:nvSpPr>
          <p:spPr>
            <a:xfrm>
              <a:off x="4091400" y="2018520"/>
              <a:ext cx="1511640" cy="151164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82" name="图片 27"/>
            <p:cNvSpPr/>
            <p:nvPr/>
          </p:nvSpPr>
          <p:spPr>
            <a:xfrm>
              <a:off x="6873840" y="1910880"/>
              <a:ext cx="1726920" cy="1726920"/>
            </a:xfrm>
            <a:custGeom>
              <a:gdLst>
                <a:gd name="textAreaLeft" fmla="*/ 0 w 1726920"/>
                <a:gd name="textAreaRight" fmla="*/ 1727280 w 1726920"/>
                <a:gd name="textAreaTop" fmla="*/ 0 h 1726920"/>
                <a:gd name="textAreaBottom" fmla="*/ 1727280 h 1726920"/>
              </a:gdLst>
              <a:rect l="textAreaLeft" t="textAreaTop" r="textAreaRight" b="textAreaBottom"/>
              <a:pathLst>
                <a:path w="1727202" h="1727202">
                  <a:moveTo>
                    <a:pt x="863602" y="0"/>
                  </a:moveTo>
                  <a:lnTo>
                    <a:pt x="1727204" y="0"/>
                  </a:lnTo>
                  <a:lnTo>
                    <a:pt x="1727204" y="863602"/>
                  </a:lnTo>
                  <a:cubicBezTo>
                    <a:pt x="1727204" y="1340556"/>
                    <a:pt x="1340556" y="1727204"/>
                    <a:pt x="863602" y="1727204"/>
                  </a:cubicBezTo>
                  <a:cubicBezTo>
                    <a:pt x="386648" y="1727204"/>
                    <a:pt x="0" y="1340556"/>
                    <a:pt x="0" y="863602"/>
                  </a:cubicBezTo>
                  <a:cubicBezTo>
                    <a:pt x="0" y="386648"/>
                    <a:pt x="386648" y="0"/>
                    <a:pt x="863602" y="0"/>
                  </a:cubicBezTo>
                  <a:close/>
                </a:path>
              </a:pathLst>
            </a:custGeom>
            <a:blipFill rotWithShape="0">
              <a:blip r:embed="rId3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3" name="iṡ1ídè"/>
            <p:cNvSpPr/>
            <p:nvPr/>
          </p:nvSpPr>
          <p:spPr>
            <a:xfrm>
              <a:off x="4561560" y="2466360"/>
              <a:ext cx="571680" cy="57168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第二章 企业礼仪的基本原则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1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1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1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2.title"/>
          <p:cNvSpPr/>
          <p:nvPr/>
        </p:nvSpPr>
        <p:spPr>
          <a:xfrm>
            <a:off x="8560080" y="1821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content"/>
          <p:cNvSpPr/>
          <p:nvPr/>
        </p:nvSpPr>
        <p:spPr>
          <a:xfrm>
            <a:off x="7643520" y="2512080"/>
            <a:ext cx="3827520" cy="1740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3.title"/>
          <p:cNvSpPr/>
          <p:nvPr/>
        </p:nvSpPr>
        <p:spPr>
          <a:xfrm>
            <a:off x="8731440" y="42768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content"/>
          <p:cNvSpPr/>
          <p:nvPr/>
        </p:nvSpPr>
        <p:spPr>
          <a:xfrm>
            <a:off x="7462440" y="4893480"/>
            <a:ext cx="4033080" cy="1092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content.4.title"/>
          <p:cNvSpPr/>
          <p:nvPr/>
        </p:nvSpPr>
        <p:spPr>
          <a:xfrm>
            <a:off x="1024200" y="4327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4.content"/>
          <p:cNvSpPr/>
          <p:nvPr/>
        </p:nvSpPr>
        <p:spPr>
          <a:xfrm>
            <a:off x="0" y="4819680"/>
            <a:ext cx="3898080" cy="1154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诚实守信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content.1.title"/>
          <p:cNvSpPr/>
          <p:nvPr/>
        </p:nvSpPr>
        <p:spPr>
          <a:xfrm>
            <a:off x="1213560" y="2010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诚实守信是企业礼仪的一项基本原则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1.content"/>
          <p:cNvSpPr/>
          <p:nvPr/>
        </p:nvSpPr>
        <p:spPr>
          <a:xfrm>
            <a:off x="68040" y="2511360"/>
            <a:ext cx="3771720" cy="11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诚实的沟通和守信的承诺是建立信任和合作关系的前提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做人不能虚伪，做事不能推诿，只有以诚待人才能获得他人的尊重和信任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03" name="组合 4"/>
          <p:cNvGrpSpPr/>
          <p:nvPr/>
        </p:nvGrpSpPr>
        <p:grpSpPr>
          <a:xfrm>
            <a:off x="3839400" y="2049840"/>
            <a:ext cx="3803400" cy="3803400"/>
            <a:chOff x="3839400" y="2049840"/>
            <a:chExt cx="3803400" cy="3803400"/>
          </a:xfrm>
        </p:grpSpPr>
        <p:sp>
          <p:nvSpPr>
            <p:cNvPr id="204" name="íṧlîḋé"/>
            <p:cNvSpPr/>
            <p:nvPr/>
          </p:nvSpPr>
          <p:spPr>
            <a:xfrm>
              <a:off x="4236120" y="2049840"/>
              <a:ext cx="1800720" cy="1370520"/>
            </a:xfrm>
            <a:custGeom>
              <a:gdLst>
                <a:gd name="textAreaLeft" fmla="*/ 0 w 1800720"/>
                <a:gd name="textAreaRight" fmla="*/ 1801080 w 1800720"/>
                <a:gd name="textAreaTop" fmla="*/ 0 h 1370520"/>
                <a:gd name="textAreaBottom" fmla="*/ 1370880 h 1370520"/>
              </a:gdLst>
              <a:rect l="textAreaLeft" t="textAreaTop" r="textAreaRight" b="textAreaBottom"/>
              <a:pathLst>
                <a:path w="277" h="211">
                  <a:moveTo>
                    <a:pt x="71" y="211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5" y="166"/>
                    <a:pt x="11" y="157"/>
                    <a:pt x="17" y="147"/>
                  </a:cubicBezTo>
                  <a:cubicBezTo>
                    <a:pt x="35" y="120"/>
                    <a:pt x="58" y="97"/>
                    <a:pt x="85" y="79"/>
                  </a:cubicBezTo>
                  <a:cubicBezTo>
                    <a:pt x="112" y="60"/>
                    <a:pt x="142" y="47"/>
                    <a:pt x="174" y="41"/>
                  </a:cubicBezTo>
                  <a:cubicBezTo>
                    <a:pt x="184" y="39"/>
                    <a:pt x="193" y="37"/>
                    <a:pt x="202" y="36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40" y="38"/>
                    <a:pt x="240" y="38"/>
                    <a:pt x="240" y="38"/>
                  </a:cubicBezTo>
                  <a:cubicBezTo>
                    <a:pt x="277" y="76"/>
                    <a:pt x="277" y="76"/>
                    <a:pt x="277" y="76"/>
                  </a:cubicBezTo>
                  <a:cubicBezTo>
                    <a:pt x="240" y="114"/>
                    <a:pt x="240" y="114"/>
                    <a:pt x="240" y="114"/>
                  </a:cubicBezTo>
                  <a:cubicBezTo>
                    <a:pt x="203" y="152"/>
                    <a:pt x="203" y="152"/>
                    <a:pt x="203" y="152"/>
                  </a:cubicBezTo>
                  <a:cubicBezTo>
                    <a:pt x="203" y="116"/>
                    <a:pt x="203" y="116"/>
                    <a:pt x="203" y="116"/>
                  </a:cubicBezTo>
                  <a:cubicBezTo>
                    <a:pt x="147" y="124"/>
                    <a:pt x="97" y="160"/>
                    <a:pt x="71" y="211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05" name="íšļîďè"/>
            <p:cNvSpPr/>
            <p:nvPr/>
          </p:nvSpPr>
          <p:spPr>
            <a:xfrm>
              <a:off x="6265440" y="2453040"/>
              <a:ext cx="1377360" cy="1800720"/>
            </a:xfrm>
            <a:custGeom>
              <a:gdLst>
                <a:gd name="textAreaLeft" fmla="*/ 0 w 1377360"/>
                <a:gd name="textAreaRight" fmla="*/ 1377720 w 1377360"/>
                <a:gd name="textAreaTop" fmla="*/ 0 h 1800720"/>
                <a:gd name="textAreaBottom" fmla="*/ 1801080 h 1800720"/>
              </a:gdLst>
              <a:rect l="textAreaLeft" t="textAreaTop" r="textAreaRight" b="textAreaBottom"/>
              <a:pathLst>
                <a:path w="211" h="277">
                  <a:moveTo>
                    <a:pt x="0" y="71"/>
                  </a:moveTo>
                  <a:cubicBezTo>
                    <a:pt x="35" y="0"/>
                    <a:pt x="35" y="0"/>
                    <a:pt x="35" y="0"/>
                  </a:cubicBezTo>
                  <a:cubicBezTo>
                    <a:pt x="45" y="5"/>
                    <a:pt x="55" y="10"/>
                    <a:pt x="64" y="16"/>
                  </a:cubicBezTo>
                  <a:cubicBezTo>
                    <a:pt x="91" y="35"/>
                    <a:pt x="114" y="58"/>
                    <a:pt x="133" y="85"/>
                  </a:cubicBezTo>
                  <a:cubicBezTo>
                    <a:pt x="151" y="112"/>
                    <a:pt x="164" y="142"/>
                    <a:pt x="170" y="174"/>
                  </a:cubicBezTo>
                  <a:cubicBezTo>
                    <a:pt x="172" y="183"/>
                    <a:pt x="174" y="193"/>
                    <a:pt x="175" y="202"/>
                  </a:cubicBezTo>
                  <a:cubicBezTo>
                    <a:pt x="211" y="202"/>
                    <a:pt x="211" y="202"/>
                    <a:pt x="211" y="202"/>
                  </a:cubicBezTo>
                  <a:cubicBezTo>
                    <a:pt x="173" y="239"/>
                    <a:pt x="173" y="239"/>
                    <a:pt x="173" y="239"/>
                  </a:cubicBezTo>
                  <a:cubicBezTo>
                    <a:pt x="136" y="277"/>
                    <a:pt x="136" y="277"/>
                    <a:pt x="136" y="277"/>
                  </a:cubicBezTo>
                  <a:cubicBezTo>
                    <a:pt x="97" y="240"/>
                    <a:pt x="97" y="240"/>
                    <a:pt x="97" y="240"/>
                  </a:cubicBezTo>
                  <a:cubicBezTo>
                    <a:pt x="59" y="203"/>
                    <a:pt x="59" y="203"/>
                    <a:pt x="59" y="203"/>
                  </a:cubicBezTo>
                  <a:cubicBezTo>
                    <a:pt x="95" y="203"/>
                    <a:pt x="95" y="203"/>
                    <a:pt x="95" y="203"/>
                  </a:cubicBezTo>
                  <a:cubicBezTo>
                    <a:pt x="87" y="146"/>
                    <a:pt x="51" y="96"/>
                    <a:pt x="0" y="71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06" name="iṧliḓê"/>
            <p:cNvSpPr/>
            <p:nvPr/>
          </p:nvSpPr>
          <p:spPr>
            <a:xfrm>
              <a:off x="5432040" y="4475880"/>
              <a:ext cx="1807560" cy="1377360"/>
            </a:xfrm>
            <a:custGeom>
              <a:gdLst>
                <a:gd name="textAreaLeft" fmla="*/ 0 w 1807560"/>
                <a:gd name="textAreaRight" fmla="*/ 1807920 w 1807560"/>
                <a:gd name="textAreaTop" fmla="*/ 0 h 1377360"/>
                <a:gd name="textAreaBottom" fmla="*/ 1377720 h 1377360"/>
              </a:gdLst>
              <a:rect l="textAreaLeft" t="textAreaTop" r="textAreaRight" b="textAreaBottom"/>
              <a:pathLst>
                <a:path w="277" h="211">
                  <a:moveTo>
                    <a:pt x="206" y="0"/>
                  </a:moveTo>
                  <a:cubicBezTo>
                    <a:pt x="277" y="35"/>
                    <a:pt x="277" y="35"/>
                    <a:pt x="277" y="35"/>
                  </a:cubicBezTo>
                  <a:cubicBezTo>
                    <a:pt x="273" y="45"/>
                    <a:pt x="267" y="55"/>
                    <a:pt x="261" y="64"/>
                  </a:cubicBezTo>
                  <a:cubicBezTo>
                    <a:pt x="242" y="92"/>
                    <a:pt x="219" y="115"/>
                    <a:pt x="192" y="133"/>
                  </a:cubicBezTo>
                  <a:cubicBezTo>
                    <a:pt x="165" y="151"/>
                    <a:pt x="135" y="164"/>
                    <a:pt x="103" y="171"/>
                  </a:cubicBezTo>
                  <a:cubicBezTo>
                    <a:pt x="94" y="173"/>
                    <a:pt x="84" y="174"/>
                    <a:pt x="75" y="175"/>
                  </a:cubicBezTo>
                  <a:cubicBezTo>
                    <a:pt x="75" y="211"/>
                    <a:pt x="75" y="211"/>
                    <a:pt x="75" y="211"/>
                  </a:cubicBezTo>
                  <a:cubicBezTo>
                    <a:pt x="38" y="174"/>
                    <a:pt x="38" y="174"/>
                    <a:pt x="38" y="174"/>
                  </a:cubicBezTo>
                  <a:cubicBezTo>
                    <a:pt x="0" y="136"/>
                    <a:pt x="0" y="136"/>
                    <a:pt x="0" y="136"/>
                  </a:cubicBezTo>
                  <a:cubicBezTo>
                    <a:pt x="37" y="98"/>
                    <a:pt x="37" y="98"/>
                    <a:pt x="37" y="98"/>
                  </a:cubicBezTo>
                  <a:cubicBezTo>
                    <a:pt x="74" y="60"/>
                    <a:pt x="74" y="60"/>
                    <a:pt x="74" y="60"/>
                  </a:cubicBezTo>
                  <a:cubicBezTo>
                    <a:pt x="74" y="95"/>
                    <a:pt x="74" y="95"/>
                    <a:pt x="74" y="95"/>
                  </a:cubicBezTo>
                  <a:cubicBezTo>
                    <a:pt x="131" y="87"/>
                    <a:pt x="181" y="52"/>
                    <a:pt x="206" y="0"/>
                  </a:cubicBezTo>
                  <a:close/>
                </a:path>
              </a:pathLst>
            </a:custGeom>
            <a:solidFill>
              <a:schemeClr val="accent3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07" name="iṣ1iḋè"/>
            <p:cNvSpPr/>
            <p:nvPr/>
          </p:nvSpPr>
          <p:spPr>
            <a:xfrm>
              <a:off x="3839400" y="3649320"/>
              <a:ext cx="1370520" cy="1807560"/>
            </a:xfrm>
            <a:custGeom>
              <a:gdLst>
                <a:gd name="textAreaLeft" fmla="*/ 0 w 1370520"/>
                <a:gd name="textAreaRight" fmla="*/ 1370880 w 1370520"/>
                <a:gd name="textAreaTop" fmla="*/ 0 h 1807560"/>
                <a:gd name="textAreaBottom" fmla="*/ 1807920 h 1807560"/>
              </a:gdLst>
              <a:rect l="textAreaLeft" t="textAreaTop" r="textAreaRight" b="textAreaBottom"/>
              <a:pathLst>
                <a:path w="211" h="277">
                  <a:moveTo>
                    <a:pt x="211" y="206"/>
                  </a:moveTo>
                  <a:cubicBezTo>
                    <a:pt x="176" y="277"/>
                    <a:pt x="176" y="277"/>
                    <a:pt x="176" y="277"/>
                  </a:cubicBezTo>
                  <a:cubicBezTo>
                    <a:pt x="166" y="272"/>
                    <a:pt x="156" y="266"/>
                    <a:pt x="147" y="260"/>
                  </a:cubicBezTo>
                  <a:cubicBezTo>
                    <a:pt x="119" y="242"/>
                    <a:pt x="96" y="219"/>
                    <a:pt x="78" y="192"/>
                  </a:cubicBezTo>
                  <a:cubicBezTo>
                    <a:pt x="60" y="165"/>
                    <a:pt x="47" y="135"/>
                    <a:pt x="40" y="103"/>
                  </a:cubicBezTo>
                  <a:cubicBezTo>
                    <a:pt x="38" y="93"/>
                    <a:pt x="37" y="84"/>
                    <a:pt x="36" y="75"/>
                  </a:cubicBezTo>
                  <a:cubicBezTo>
                    <a:pt x="0" y="75"/>
                    <a:pt x="0" y="75"/>
                    <a:pt x="0" y="75"/>
                  </a:cubicBezTo>
                  <a:cubicBezTo>
                    <a:pt x="37" y="37"/>
                    <a:pt x="37" y="37"/>
                    <a:pt x="37" y="37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113" y="37"/>
                    <a:pt x="113" y="37"/>
                    <a:pt x="113" y="37"/>
                  </a:cubicBezTo>
                  <a:cubicBezTo>
                    <a:pt x="151" y="74"/>
                    <a:pt x="151" y="74"/>
                    <a:pt x="151" y="74"/>
                  </a:cubicBezTo>
                  <a:cubicBezTo>
                    <a:pt x="116" y="74"/>
                    <a:pt x="116" y="74"/>
                    <a:pt x="116" y="74"/>
                  </a:cubicBezTo>
                  <a:cubicBezTo>
                    <a:pt x="124" y="131"/>
                    <a:pt x="159" y="180"/>
                    <a:pt x="211" y="206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08" name="îŝḻíḓé"/>
            <p:cNvSpPr/>
            <p:nvPr/>
          </p:nvSpPr>
          <p:spPr>
            <a:xfrm>
              <a:off x="4630680" y="2395800"/>
              <a:ext cx="701640" cy="701640"/>
            </a:xfrm>
            <a:prstGeom prst="ellipse">
              <a:avLst/>
            </a:prstGeom>
            <a:solidFill>
              <a:schemeClr val="accent1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1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9" name="iṡ1îḓé"/>
            <p:cNvSpPr/>
            <p:nvPr/>
          </p:nvSpPr>
          <p:spPr>
            <a:xfrm>
              <a:off x="6586560" y="285372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2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0" name="iś1îḓè"/>
            <p:cNvSpPr/>
            <p:nvPr/>
          </p:nvSpPr>
          <p:spPr>
            <a:xfrm>
              <a:off x="6097680" y="4819680"/>
              <a:ext cx="701640" cy="701640"/>
            </a:xfrm>
            <a:prstGeom prst="ellipse">
              <a:avLst/>
            </a:prstGeom>
            <a:solidFill>
              <a:schemeClr val="accent3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3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1" name="işḷiḍé"/>
            <p:cNvSpPr/>
            <p:nvPr/>
          </p:nvSpPr>
          <p:spPr>
            <a:xfrm>
              <a:off x="4173120" y="433080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4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cxnSp>
        <p:nvCxnSpPr>
          <p:cNvPr id="212" name="直接连接符 13"/>
          <p:cNvCxnSpPr/>
          <p:nvPr/>
        </p:nvCxnSpPr>
        <p:spPr>
          <a:xfrm flipH="1">
            <a:off x="68040" y="3665520"/>
            <a:ext cx="4254120" cy="270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  <p:cxnSp>
        <p:nvCxnSpPr>
          <p:cNvPr id="213" name="直接连接符 14"/>
          <p:cNvCxnSpPr/>
          <p:nvPr/>
        </p:nvCxnSpPr>
        <p:spPr>
          <a:xfrm flipH="1">
            <a:off x="7102800" y="4253760"/>
            <a:ext cx="4969440" cy="234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 additive="repl">
                                        <p:cTn id="7" dur="2000"/>
                                        <p:tgtEl>
                                          <p:spTgt spid="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尊重他人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5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尊重是一种基本的职业修养，体现了对他人的尊重和理解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尊重他人是企业礼仪的核心价值之一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24" name="组合 1"/>
          <p:cNvGrpSpPr/>
          <p:nvPr/>
        </p:nvGrpSpPr>
        <p:grpSpPr>
          <a:xfrm>
            <a:off x="7400520" y="1547280"/>
            <a:ext cx="4089960" cy="3641760"/>
            <a:chOff x="7400520" y="1547280"/>
            <a:chExt cx="4089960" cy="3641760"/>
          </a:xfrm>
        </p:grpSpPr>
        <p:sp>
          <p:nvSpPr>
            <p:cNvPr id="225" name="îsḷïdê"/>
            <p:cNvSpPr/>
            <p:nvPr/>
          </p:nvSpPr>
          <p:spPr>
            <a:xfrm>
              <a:off x="7805520" y="1952280"/>
              <a:ext cx="3284640" cy="2831400"/>
            </a:xfrm>
            <a:prstGeom prst="triangle">
              <a:avLst>
                <a:gd name="adj" fmla="val 50000"/>
              </a:avLst>
            </a:prstGeom>
            <a:noFill/>
            <a:ln w="3175">
              <a:solidFill>
                <a:srgbClr val="FFFFFF">
                  <a:lumMod val="75000"/>
                </a:srgb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26" name="íSľídé"/>
            <p:cNvSpPr/>
            <p:nvPr/>
          </p:nvSpPr>
          <p:spPr>
            <a:xfrm>
              <a:off x="740052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íşľîdé"/>
            <p:cNvSpPr/>
            <p:nvPr/>
          </p:nvSpPr>
          <p:spPr>
            <a:xfrm>
              <a:off x="1068084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iślïdè"/>
            <p:cNvSpPr/>
            <p:nvPr/>
          </p:nvSpPr>
          <p:spPr>
            <a:xfrm>
              <a:off x="9042840" y="1547280"/>
              <a:ext cx="809640" cy="809640"/>
            </a:xfrm>
            <a:prstGeom prst="ellipse">
              <a:avLst/>
            </a:prstGeom>
            <a:solidFill>
              <a:schemeClr val="accent3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grpSp>
          <p:nvGrpSpPr>
            <p:cNvPr id="229" name="íś1ïḍè"/>
            <p:cNvGrpSpPr/>
            <p:nvPr/>
          </p:nvGrpSpPr>
          <p:grpSpPr>
            <a:xfrm>
              <a:off x="8902800" y="3224880"/>
              <a:ext cx="1090080" cy="699120"/>
              <a:chOff x="8902800" y="3224880"/>
              <a:chExt cx="1090080" cy="699120"/>
            </a:xfrm>
          </p:grpSpPr>
          <p:sp>
            <p:nvSpPr>
              <p:cNvPr id="230" name="íṥļîḑê"/>
              <p:cNvSpPr/>
              <p:nvPr/>
            </p:nvSpPr>
            <p:spPr>
              <a:xfrm>
                <a:off x="8902800" y="3504960"/>
                <a:ext cx="1090080" cy="41904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4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4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  <p:sp>
            <p:nvSpPr>
              <p:cNvPr id="231" name="íṥlïďé"/>
              <p:cNvSpPr txBox="1"/>
              <p:nvPr/>
            </p:nvSpPr>
            <p:spPr>
              <a:xfrm>
                <a:off x="9223200" y="3224880"/>
                <a:ext cx="448920" cy="272520"/>
              </a:xfrm>
              <a:prstGeom prst="rect">
                <a:avLst/>
              </a:prstGeom>
            </p:spPr>
            <p:txBody>
              <a:bodyPr wrap="none" lIns="90000" tIns="45000" rIns="90000" bIns="45000" anchor="ctr" anchorCtr="1">
                <a:prstTxWarp prst="textPlain">
                  <a:avLst>
                    <a:gd name="adj" fmla="val 50000"/>
                  </a:avLst>
                </a:prstTxWarp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3</a:t>
                </a:r>
                <a:r>
                  <a:rPr lang="en-US" sz="1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 </a:t>
                </a: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0K</a:t>
                </a:r>
                <a:endParaRPr lang="en-US" sz="1800" b="0" strike="noStrike" spc="-1">
                  <a:ln w="0">
                    <a:noFill/>
                  </a:ln>
                  <a:solidFill>
                    <a:schemeClr val="dk1">
                      <a:lumMod val="50000"/>
                      <a:lumOff val="50000"/>
                    </a:schemeClr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32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233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234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235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36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237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38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39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240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41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242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43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44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245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46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247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48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249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250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251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252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53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254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自我管理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5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包括自律、自控、时间管理等方面，是一个人职业成功的基础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6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自我管理是企业礼仪的重要内容之一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7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8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9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0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1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2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63" name="组合 12"/>
          <p:cNvGrpSpPr/>
          <p:nvPr/>
        </p:nvGrpSpPr>
        <p:grpSpPr>
          <a:xfrm>
            <a:off x="-720" y="396720"/>
            <a:ext cx="12191760" cy="1449720"/>
            <a:chOff x="-720" y="396720"/>
            <a:chExt cx="12191760" cy="1449720"/>
          </a:xfrm>
        </p:grpSpPr>
        <p:sp>
          <p:nvSpPr>
            <p:cNvPr id="264" name="图片 21"/>
            <p:cNvSpPr/>
            <p:nvPr/>
          </p:nvSpPr>
          <p:spPr>
            <a:xfrm>
              <a:off x="-720" y="397800"/>
              <a:ext cx="12191760" cy="1448640"/>
            </a:xfrm>
            <a:custGeom>
              <a:gdLst>
                <a:gd name="textAreaLeft" fmla="*/ 0 w 12191760"/>
                <a:gd name="textAreaRight" fmla="*/ 12192120 w 12191760"/>
                <a:gd name="textAreaTop" fmla="*/ 0 h 1448640"/>
                <a:gd name="textAreaBottom" fmla="*/ 1449000 h 1448640"/>
              </a:gdLst>
              <a:rect l="textAreaLeft" t="textAreaTop" r="textAreaRight" b="textAreaBottom"/>
              <a:pathLst>
                <a:path w="12192000" h="1449097">
                  <a:moveTo>
                    <a:pt x="0" y="0"/>
                  </a:moveTo>
                  <a:lnTo>
                    <a:pt x="12192000" y="0"/>
                  </a:lnTo>
                  <a:lnTo>
                    <a:pt x="12192000" y="1449097"/>
                  </a:lnTo>
                  <a:lnTo>
                    <a:pt x="0" y="1449097"/>
                  </a:lnTo>
                  <a:close/>
                </a:path>
              </a:pathLst>
            </a:custGeom>
            <a:blipFill rotWithShape="0">
              <a:blip r:embed="rId2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5" name="iSlïḍè"/>
            <p:cNvSpPr/>
            <p:nvPr/>
          </p:nvSpPr>
          <p:spPr>
            <a:xfrm>
              <a:off x="669240" y="396720"/>
              <a:ext cx="10850040" cy="1449360"/>
            </a:xfrm>
            <a:prstGeom prst="rect">
              <a:avLst/>
            </a:prstGeom>
            <a:solidFill>
              <a:schemeClr val="tx1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6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66" name="îśļîḍè"/>
            <p:cNvSpPr/>
            <p:nvPr/>
          </p:nvSpPr>
          <p:spPr>
            <a:xfrm>
              <a:off x="2900520" y="505080"/>
              <a:ext cx="6389640" cy="12330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6800" rIns="90000" bIns="46800" anchor="t">
              <a:normAutofit fontScale="96666" lnSpcReduction="20000"/>
            </a:bodyPr>
            <a:lstStyle/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Unified fon</a:t>
              </a:r>
              <a:r>
                <a:rPr lang="en-US" sz="1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ts make reading more fluent.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800" b="1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Theme color makes PPT more convenient to change.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  <a:p>
              <a:pPr algn="ctr" defTabSz="914400">
                <a:lnSpc>
                  <a:spcPct val="150000"/>
                </a:lnSpc>
              </a:pPr>
              <a:r>
                <a:rPr lang="en-US" sz="14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Adjust the spacing to adapt to Chinese typesetting, use the reference line in PPT.</a:t>
              </a:r>
              <a:endParaRPr lang="en-US" sz="14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67" name="矩形 6"/>
          <p:cNvSpPr/>
          <p:nvPr/>
        </p:nvSpPr>
        <p:spPr>
          <a:xfrm>
            <a:off x="8392680" y="1364760"/>
            <a:ext cx="3102840" cy="48204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8" name="title"/>
          <p:cNvSpPr/>
          <p:nvPr/>
        </p:nvSpPr>
        <p:spPr>
          <a:xfrm>
            <a:off x="4469760" y="2013120"/>
            <a:ext cx="2280600" cy="11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礼貌待人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9" name="content"/>
          <p:cNvSpPr/>
          <p:nvPr/>
        </p:nvSpPr>
        <p:spPr>
          <a:xfrm>
            <a:off x="3649320" y="3759120"/>
            <a:ext cx="3636360" cy="235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礼貌待人是企业礼仪的基本要求之一。礼貌的言行举止能够营造良好的工作氛围，增进人际关系。无论是与下属、同事还是领导，都应该保持礼貌和尊重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0" name="PlaceHolder 1"/>
          <p:cNvSpPr>
            <a:spLocks noGrp="1"/>
          </p:cNvSpPr>
          <p:nvPr>
            <p:ph type="title" idx="4294967295"/>
          </p:nvPr>
        </p:nvSpPr>
        <p:spPr>
          <a:xfrm>
            <a:off x="0" y="504720"/>
            <a:ext cx="10799640" cy="72540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2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2" name="content.2.title"/>
          <p:cNvSpPr/>
          <p:nvPr/>
        </p:nvSpPr>
        <p:spPr>
          <a:xfrm>
            <a:off x="8560080" y="1821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外表仪容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3" name="content.2.content"/>
          <p:cNvSpPr/>
          <p:nvPr/>
        </p:nvSpPr>
        <p:spPr>
          <a:xfrm>
            <a:off x="7643520" y="2512080"/>
            <a:ext cx="3827520" cy="1740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着装整洁得体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注意仪表仪容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保持良好的个人形象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5" name="content.3.title"/>
          <p:cNvSpPr/>
          <p:nvPr/>
        </p:nvSpPr>
        <p:spPr>
          <a:xfrm>
            <a:off x="8731440" y="42768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社交礼仪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6" name="content.3.content"/>
          <p:cNvSpPr/>
          <p:nvPr/>
        </p:nvSpPr>
        <p:spPr>
          <a:xfrm>
            <a:off x="7462440" y="4893480"/>
            <a:ext cx="4033080" cy="1092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与人交往时保持礼貌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尊重对方隐私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注重礼节和礼物的选择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8" name="content.4.title"/>
          <p:cNvSpPr/>
          <p:nvPr/>
        </p:nvSpPr>
        <p:spPr>
          <a:xfrm>
            <a:off x="1024200" y="4327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会议礼仪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9" name="content.4.content"/>
          <p:cNvSpPr/>
          <p:nvPr/>
        </p:nvSpPr>
        <p:spPr>
          <a:xfrm>
            <a:off x="0" y="4819680"/>
            <a:ext cx="3898080" cy="1154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准时参加会议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遵守会议纪律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礼貌发言，尊重他人意见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企业礼仪的细节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2" name="content.1.title"/>
          <p:cNvSpPr/>
          <p:nvPr/>
        </p:nvSpPr>
        <p:spPr>
          <a:xfrm>
            <a:off x="1213560" y="2010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言谈举止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3" name="content.1.content"/>
          <p:cNvSpPr/>
          <p:nvPr/>
        </p:nvSpPr>
        <p:spPr>
          <a:xfrm>
            <a:off x="68040" y="2511360"/>
            <a:ext cx="3771720" cy="11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避免粗言秽语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注意说话音量和语速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尊重他人发言权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84" name="组合 4"/>
          <p:cNvGrpSpPr/>
          <p:nvPr/>
        </p:nvGrpSpPr>
        <p:grpSpPr>
          <a:xfrm>
            <a:off x="3839400" y="2049840"/>
            <a:ext cx="3803400" cy="3803400"/>
            <a:chOff x="3839400" y="2049840"/>
            <a:chExt cx="3803400" cy="3803400"/>
          </a:xfrm>
        </p:grpSpPr>
        <p:sp>
          <p:nvSpPr>
            <p:cNvPr id="285" name="íṧlîḋé"/>
            <p:cNvSpPr/>
            <p:nvPr/>
          </p:nvSpPr>
          <p:spPr>
            <a:xfrm>
              <a:off x="4236120" y="2049840"/>
              <a:ext cx="1800720" cy="1370520"/>
            </a:xfrm>
            <a:custGeom>
              <a:gdLst>
                <a:gd name="textAreaLeft" fmla="*/ 0 w 1800720"/>
                <a:gd name="textAreaRight" fmla="*/ 1801080 w 1800720"/>
                <a:gd name="textAreaTop" fmla="*/ 0 h 1370520"/>
                <a:gd name="textAreaBottom" fmla="*/ 1370880 h 1370520"/>
              </a:gdLst>
              <a:rect l="textAreaLeft" t="textAreaTop" r="textAreaRight" b="textAreaBottom"/>
              <a:pathLst>
                <a:path w="277" h="211">
                  <a:moveTo>
                    <a:pt x="71" y="211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5" y="166"/>
                    <a:pt x="11" y="157"/>
                    <a:pt x="17" y="147"/>
                  </a:cubicBezTo>
                  <a:cubicBezTo>
                    <a:pt x="35" y="120"/>
                    <a:pt x="58" y="97"/>
                    <a:pt x="85" y="79"/>
                  </a:cubicBezTo>
                  <a:cubicBezTo>
                    <a:pt x="112" y="60"/>
                    <a:pt x="142" y="47"/>
                    <a:pt x="174" y="41"/>
                  </a:cubicBezTo>
                  <a:cubicBezTo>
                    <a:pt x="184" y="39"/>
                    <a:pt x="193" y="37"/>
                    <a:pt x="202" y="36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40" y="38"/>
                    <a:pt x="240" y="38"/>
                    <a:pt x="240" y="38"/>
                  </a:cubicBezTo>
                  <a:cubicBezTo>
                    <a:pt x="277" y="76"/>
                    <a:pt x="277" y="76"/>
                    <a:pt x="277" y="76"/>
                  </a:cubicBezTo>
                  <a:cubicBezTo>
                    <a:pt x="240" y="114"/>
                    <a:pt x="240" y="114"/>
                    <a:pt x="240" y="114"/>
                  </a:cubicBezTo>
                  <a:cubicBezTo>
                    <a:pt x="203" y="152"/>
                    <a:pt x="203" y="152"/>
                    <a:pt x="203" y="152"/>
                  </a:cubicBezTo>
                  <a:cubicBezTo>
                    <a:pt x="203" y="116"/>
                    <a:pt x="203" y="116"/>
                    <a:pt x="203" y="116"/>
                  </a:cubicBezTo>
                  <a:cubicBezTo>
                    <a:pt x="147" y="124"/>
                    <a:pt x="97" y="160"/>
                    <a:pt x="71" y="211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86" name="íšļîďè"/>
            <p:cNvSpPr/>
            <p:nvPr/>
          </p:nvSpPr>
          <p:spPr>
            <a:xfrm>
              <a:off x="6265440" y="2453040"/>
              <a:ext cx="1377360" cy="1800720"/>
            </a:xfrm>
            <a:custGeom>
              <a:gdLst>
                <a:gd name="textAreaLeft" fmla="*/ 0 w 1377360"/>
                <a:gd name="textAreaRight" fmla="*/ 1377720 w 1377360"/>
                <a:gd name="textAreaTop" fmla="*/ 0 h 1800720"/>
                <a:gd name="textAreaBottom" fmla="*/ 1801080 h 1800720"/>
              </a:gdLst>
              <a:rect l="textAreaLeft" t="textAreaTop" r="textAreaRight" b="textAreaBottom"/>
              <a:pathLst>
                <a:path w="211" h="277">
                  <a:moveTo>
                    <a:pt x="0" y="71"/>
                  </a:moveTo>
                  <a:cubicBezTo>
                    <a:pt x="35" y="0"/>
                    <a:pt x="35" y="0"/>
                    <a:pt x="35" y="0"/>
                  </a:cubicBezTo>
                  <a:cubicBezTo>
                    <a:pt x="45" y="5"/>
                    <a:pt x="55" y="10"/>
                    <a:pt x="64" y="16"/>
                  </a:cubicBezTo>
                  <a:cubicBezTo>
                    <a:pt x="91" y="35"/>
                    <a:pt x="114" y="58"/>
                    <a:pt x="133" y="85"/>
                  </a:cubicBezTo>
                  <a:cubicBezTo>
                    <a:pt x="151" y="112"/>
                    <a:pt x="164" y="142"/>
                    <a:pt x="170" y="174"/>
                  </a:cubicBezTo>
                  <a:cubicBezTo>
                    <a:pt x="172" y="183"/>
                    <a:pt x="174" y="193"/>
                    <a:pt x="175" y="202"/>
                  </a:cubicBezTo>
                  <a:cubicBezTo>
                    <a:pt x="211" y="202"/>
                    <a:pt x="211" y="202"/>
                    <a:pt x="211" y="202"/>
                  </a:cubicBezTo>
                  <a:cubicBezTo>
                    <a:pt x="173" y="239"/>
                    <a:pt x="173" y="239"/>
                    <a:pt x="173" y="239"/>
                  </a:cubicBezTo>
                  <a:cubicBezTo>
                    <a:pt x="136" y="277"/>
                    <a:pt x="136" y="277"/>
                    <a:pt x="136" y="277"/>
                  </a:cubicBezTo>
                  <a:cubicBezTo>
                    <a:pt x="97" y="240"/>
                    <a:pt x="97" y="240"/>
                    <a:pt x="97" y="240"/>
                  </a:cubicBezTo>
                  <a:cubicBezTo>
                    <a:pt x="59" y="203"/>
                    <a:pt x="59" y="203"/>
                    <a:pt x="59" y="203"/>
                  </a:cubicBezTo>
                  <a:cubicBezTo>
                    <a:pt x="95" y="203"/>
                    <a:pt x="95" y="203"/>
                    <a:pt x="95" y="203"/>
                  </a:cubicBezTo>
                  <a:cubicBezTo>
                    <a:pt x="87" y="146"/>
                    <a:pt x="51" y="96"/>
                    <a:pt x="0" y="71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87" name="iṧliḓê"/>
            <p:cNvSpPr/>
            <p:nvPr/>
          </p:nvSpPr>
          <p:spPr>
            <a:xfrm>
              <a:off x="5432040" y="4475880"/>
              <a:ext cx="1807560" cy="1377360"/>
            </a:xfrm>
            <a:custGeom>
              <a:gdLst>
                <a:gd name="textAreaLeft" fmla="*/ 0 w 1807560"/>
                <a:gd name="textAreaRight" fmla="*/ 1807920 w 1807560"/>
                <a:gd name="textAreaTop" fmla="*/ 0 h 1377360"/>
                <a:gd name="textAreaBottom" fmla="*/ 1377720 h 1377360"/>
              </a:gdLst>
              <a:rect l="textAreaLeft" t="textAreaTop" r="textAreaRight" b="textAreaBottom"/>
              <a:pathLst>
                <a:path w="277" h="211">
                  <a:moveTo>
                    <a:pt x="206" y="0"/>
                  </a:moveTo>
                  <a:cubicBezTo>
                    <a:pt x="277" y="35"/>
                    <a:pt x="277" y="35"/>
                    <a:pt x="277" y="35"/>
                  </a:cubicBezTo>
                  <a:cubicBezTo>
                    <a:pt x="273" y="45"/>
                    <a:pt x="267" y="55"/>
                    <a:pt x="261" y="64"/>
                  </a:cubicBezTo>
                  <a:cubicBezTo>
                    <a:pt x="242" y="92"/>
                    <a:pt x="219" y="115"/>
                    <a:pt x="192" y="133"/>
                  </a:cubicBezTo>
                  <a:cubicBezTo>
                    <a:pt x="165" y="151"/>
                    <a:pt x="135" y="164"/>
                    <a:pt x="103" y="171"/>
                  </a:cubicBezTo>
                  <a:cubicBezTo>
                    <a:pt x="94" y="173"/>
                    <a:pt x="84" y="174"/>
                    <a:pt x="75" y="175"/>
                  </a:cubicBezTo>
                  <a:cubicBezTo>
                    <a:pt x="75" y="211"/>
                    <a:pt x="75" y="211"/>
                    <a:pt x="75" y="211"/>
                  </a:cubicBezTo>
                  <a:cubicBezTo>
                    <a:pt x="38" y="174"/>
                    <a:pt x="38" y="174"/>
                    <a:pt x="38" y="174"/>
                  </a:cubicBezTo>
                  <a:cubicBezTo>
                    <a:pt x="0" y="136"/>
                    <a:pt x="0" y="136"/>
                    <a:pt x="0" y="136"/>
                  </a:cubicBezTo>
                  <a:cubicBezTo>
                    <a:pt x="37" y="98"/>
                    <a:pt x="37" y="98"/>
                    <a:pt x="37" y="98"/>
                  </a:cubicBezTo>
                  <a:cubicBezTo>
                    <a:pt x="74" y="60"/>
                    <a:pt x="74" y="60"/>
                    <a:pt x="74" y="60"/>
                  </a:cubicBezTo>
                  <a:cubicBezTo>
                    <a:pt x="74" y="95"/>
                    <a:pt x="74" y="95"/>
                    <a:pt x="74" y="95"/>
                  </a:cubicBezTo>
                  <a:cubicBezTo>
                    <a:pt x="131" y="87"/>
                    <a:pt x="181" y="52"/>
                    <a:pt x="206" y="0"/>
                  </a:cubicBezTo>
                  <a:close/>
                </a:path>
              </a:pathLst>
            </a:custGeom>
            <a:solidFill>
              <a:schemeClr val="accent3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88" name="iṣ1iḋè"/>
            <p:cNvSpPr/>
            <p:nvPr/>
          </p:nvSpPr>
          <p:spPr>
            <a:xfrm>
              <a:off x="3839400" y="3649320"/>
              <a:ext cx="1370520" cy="1807560"/>
            </a:xfrm>
            <a:custGeom>
              <a:gdLst>
                <a:gd name="textAreaLeft" fmla="*/ 0 w 1370520"/>
                <a:gd name="textAreaRight" fmla="*/ 1370880 w 1370520"/>
                <a:gd name="textAreaTop" fmla="*/ 0 h 1807560"/>
                <a:gd name="textAreaBottom" fmla="*/ 1807920 h 1807560"/>
              </a:gdLst>
              <a:rect l="textAreaLeft" t="textAreaTop" r="textAreaRight" b="textAreaBottom"/>
              <a:pathLst>
                <a:path w="211" h="277">
                  <a:moveTo>
                    <a:pt x="211" y="206"/>
                  </a:moveTo>
                  <a:cubicBezTo>
                    <a:pt x="176" y="277"/>
                    <a:pt x="176" y="277"/>
                    <a:pt x="176" y="277"/>
                  </a:cubicBezTo>
                  <a:cubicBezTo>
                    <a:pt x="166" y="272"/>
                    <a:pt x="156" y="266"/>
                    <a:pt x="147" y="260"/>
                  </a:cubicBezTo>
                  <a:cubicBezTo>
                    <a:pt x="119" y="242"/>
                    <a:pt x="96" y="219"/>
                    <a:pt x="78" y="192"/>
                  </a:cubicBezTo>
                  <a:cubicBezTo>
                    <a:pt x="60" y="165"/>
                    <a:pt x="47" y="135"/>
                    <a:pt x="40" y="103"/>
                  </a:cubicBezTo>
                  <a:cubicBezTo>
                    <a:pt x="38" y="93"/>
                    <a:pt x="37" y="84"/>
                    <a:pt x="36" y="75"/>
                  </a:cubicBezTo>
                  <a:cubicBezTo>
                    <a:pt x="0" y="75"/>
                    <a:pt x="0" y="75"/>
                    <a:pt x="0" y="75"/>
                  </a:cubicBezTo>
                  <a:cubicBezTo>
                    <a:pt x="37" y="37"/>
                    <a:pt x="37" y="37"/>
                    <a:pt x="37" y="37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113" y="37"/>
                    <a:pt x="113" y="37"/>
                    <a:pt x="113" y="37"/>
                  </a:cubicBezTo>
                  <a:cubicBezTo>
                    <a:pt x="151" y="74"/>
                    <a:pt x="151" y="74"/>
                    <a:pt x="151" y="74"/>
                  </a:cubicBezTo>
                  <a:cubicBezTo>
                    <a:pt x="116" y="74"/>
                    <a:pt x="116" y="74"/>
                    <a:pt x="116" y="74"/>
                  </a:cubicBezTo>
                  <a:cubicBezTo>
                    <a:pt x="124" y="131"/>
                    <a:pt x="159" y="180"/>
                    <a:pt x="211" y="206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89" name="îŝḻíḓé"/>
            <p:cNvSpPr/>
            <p:nvPr/>
          </p:nvSpPr>
          <p:spPr>
            <a:xfrm>
              <a:off x="4630680" y="2395800"/>
              <a:ext cx="701640" cy="701640"/>
            </a:xfrm>
            <a:prstGeom prst="ellipse">
              <a:avLst/>
            </a:prstGeom>
            <a:solidFill>
              <a:schemeClr val="accent1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1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iṡ1îḓé"/>
            <p:cNvSpPr/>
            <p:nvPr/>
          </p:nvSpPr>
          <p:spPr>
            <a:xfrm>
              <a:off x="6586560" y="285372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2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1" name="iś1îḓè"/>
            <p:cNvSpPr/>
            <p:nvPr/>
          </p:nvSpPr>
          <p:spPr>
            <a:xfrm>
              <a:off x="6097680" y="4819680"/>
              <a:ext cx="701640" cy="701640"/>
            </a:xfrm>
            <a:prstGeom prst="ellipse">
              <a:avLst/>
            </a:prstGeom>
            <a:solidFill>
              <a:schemeClr val="accent3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3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2" name="işḷiḍé"/>
            <p:cNvSpPr/>
            <p:nvPr/>
          </p:nvSpPr>
          <p:spPr>
            <a:xfrm>
              <a:off x="4173120" y="433080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4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cxnSp>
        <p:nvCxnSpPr>
          <p:cNvPr id="293" name="直接连接符 13"/>
          <p:cNvCxnSpPr/>
          <p:nvPr/>
        </p:nvCxnSpPr>
        <p:spPr>
          <a:xfrm flipH="1">
            <a:off x="68040" y="3665520"/>
            <a:ext cx="4254120" cy="270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  <p:cxnSp>
        <p:nvCxnSpPr>
          <p:cNvPr id="294" name="直接连接符 14"/>
          <p:cNvCxnSpPr/>
          <p:nvPr/>
        </p:nvCxnSpPr>
        <p:spPr>
          <a:xfrm flipH="1">
            <a:off x="7102800" y="4253760"/>
            <a:ext cx="4969440" cy="234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 additive="repl">
                                        <p:cTn id="7" dur="2000"/>
                                        <p:tgtEl>
                                          <p:spTgt spid="2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成功的企业礼仪关键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6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包括情绪管理和时间管理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7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自我管理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体现在团队协作和互助精神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团队合作精神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包括倾听能力和表达能力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良好的沟通技巧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05" name="组合 1"/>
          <p:cNvGrpSpPr/>
          <p:nvPr/>
        </p:nvGrpSpPr>
        <p:grpSpPr>
          <a:xfrm>
            <a:off x="7400520" y="1547280"/>
            <a:ext cx="4089960" cy="3641760"/>
            <a:chOff x="7400520" y="1547280"/>
            <a:chExt cx="4089960" cy="3641760"/>
          </a:xfrm>
        </p:grpSpPr>
        <p:sp>
          <p:nvSpPr>
            <p:cNvPr id="306" name="îsḷïdê"/>
            <p:cNvSpPr/>
            <p:nvPr/>
          </p:nvSpPr>
          <p:spPr>
            <a:xfrm>
              <a:off x="7805520" y="1952280"/>
              <a:ext cx="3284640" cy="2831400"/>
            </a:xfrm>
            <a:prstGeom prst="triangle">
              <a:avLst>
                <a:gd name="adj" fmla="val 50000"/>
              </a:avLst>
            </a:prstGeom>
            <a:noFill/>
            <a:ln w="3175">
              <a:solidFill>
                <a:srgbClr val="FFFFFF">
                  <a:lumMod val="75000"/>
                </a:srgb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07" name="íSľídé"/>
            <p:cNvSpPr/>
            <p:nvPr/>
          </p:nvSpPr>
          <p:spPr>
            <a:xfrm>
              <a:off x="740052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8" name="íşľîdé"/>
            <p:cNvSpPr/>
            <p:nvPr/>
          </p:nvSpPr>
          <p:spPr>
            <a:xfrm>
              <a:off x="1068084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9" name="iślïdè"/>
            <p:cNvSpPr/>
            <p:nvPr/>
          </p:nvSpPr>
          <p:spPr>
            <a:xfrm>
              <a:off x="9042840" y="1547280"/>
              <a:ext cx="809640" cy="809640"/>
            </a:xfrm>
            <a:prstGeom prst="ellipse">
              <a:avLst/>
            </a:prstGeom>
            <a:solidFill>
              <a:schemeClr val="accent3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grpSp>
          <p:nvGrpSpPr>
            <p:cNvPr id="310" name="íś1ïḍè"/>
            <p:cNvGrpSpPr/>
            <p:nvPr/>
          </p:nvGrpSpPr>
          <p:grpSpPr>
            <a:xfrm>
              <a:off x="8902800" y="3224880"/>
              <a:ext cx="1090080" cy="699120"/>
              <a:chOff x="8902800" y="3224880"/>
              <a:chExt cx="1090080" cy="699120"/>
            </a:xfrm>
          </p:grpSpPr>
          <p:sp>
            <p:nvSpPr>
              <p:cNvPr id="311" name="íṥļîḑê"/>
              <p:cNvSpPr/>
              <p:nvPr/>
            </p:nvSpPr>
            <p:spPr>
              <a:xfrm>
                <a:off x="8902800" y="3504960"/>
                <a:ext cx="1090080" cy="41904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4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4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  <p:sp>
            <p:nvSpPr>
              <p:cNvPr id="312" name="íṥlïďé"/>
              <p:cNvSpPr txBox="1"/>
              <p:nvPr/>
            </p:nvSpPr>
            <p:spPr>
              <a:xfrm>
                <a:off x="9223200" y="3224880"/>
                <a:ext cx="448920" cy="272520"/>
              </a:xfrm>
              <a:prstGeom prst="rect">
                <a:avLst/>
              </a:prstGeom>
            </p:spPr>
            <p:txBody>
              <a:bodyPr wrap="none" lIns="90000" tIns="45000" rIns="90000" bIns="45000" anchor="ctr" anchorCtr="1">
                <a:prstTxWarp prst="textPlain">
                  <a:avLst>
                    <a:gd name="adj" fmla="val 50000"/>
                  </a:avLst>
                </a:prstTxWarp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3</a:t>
                </a:r>
                <a:r>
                  <a:rPr lang="en-US" sz="1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 </a:t>
                </a: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0K</a:t>
                </a:r>
                <a:endParaRPr lang="en-US" sz="1800" b="0" strike="noStrike" spc="-1">
                  <a:ln w="0">
                    <a:noFill/>
                  </a:ln>
                  <a:solidFill>
                    <a:schemeClr val="dk1">
                      <a:lumMod val="50000"/>
                      <a:lumOff val="50000"/>
                    </a:schemeClr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3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3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4" name="content"/>
          <p:cNvSpPr/>
          <p:nvPr/>
        </p:nvSpPr>
        <p:spPr>
          <a:xfrm>
            <a:off x="867240" y="2447280"/>
            <a:ext cx="291420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礼仪是企业文化的重要组成部分，直接关系到企业的形象和信誉。遵循良好的企业礼仪可以增强企业内部员工间的凝聚力和信任度，同时也能提升企业在外部合作伙伴和客户眼中的形象，有助于拓展商业机会和建立良好的合作关系。企业礼仪的细节决定了企业的成败，只有注重礼仪细节，才能赢得他人的尊重和信任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15" name="组合 1"/>
          <p:cNvGrpSpPr/>
          <p:nvPr/>
        </p:nvGrpSpPr>
        <p:grpSpPr>
          <a:xfrm>
            <a:off x="3419640" y="1802880"/>
            <a:ext cx="8527320" cy="3303360"/>
            <a:chOff x="3419640" y="1802880"/>
            <a:chExt cx="8527320" cy="3303360"/>
          </a:xfrm>
        </p:grpSpPr>
        <p:grpSp>
          <p:nvGrpSpPr>
            <p:cNvPr id="316" name="íṩlïḑê"/>
            <p:cNvGrpSpPr/>
            <p:nvPr/>
          </p:nvGrpSpPr>
          <p:grpSpPr>
            <a:xfrm>
              <a:off x="3419640" y="3746160"/>
              <a:ext cx="2864880" cy="1360080"/>
              <a:chOff x="3419640" y="3746160"/>
              <a:chExt cx="2864880" cy="1360080"/>
            </a:xfrm>
          </p:grpSpPr>
          <p:sp>
            <p:nvSpPr>
              <p:cNvPr id="317" name="ïṡļíḑé"/>
              <p:cNvSpPr/>
              <p:nvPr/>
            </p:nvSpPr>
            <p:spPr>
              <a:xfrm>
                <a:off x="3419640" y="4153680"/>
                <a:ext cx="2864880" cy="95256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6800" rIns="90000" bIns="46800" anchor="t">
                <a:normAutofit/>
              </a:bodyPr>
              <a:lstStyle/>
              <a:p>
                <a:pPr algn="ctr" defTabSz="914400">
                  <a:lnSpc>
                    <a:spcPct val="150000"/>
                  </a:lnSpc>
                </a:pPr>
                <a:endParaRPr lang="en-US" sz="11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18" name="íṩḻíḍé"/>
              <p:cNvSpPr/>
              <p:nvPr/>
            </p:nvSpPr>
            <p:spPr>
              <a:xfrm>
                <a:off x="3419640" y="3746160"/>
                <a:ext cx="2864880" cy="406800"/>
              </a:xfrm>
              <a:prstGeom prst="rect">
                <a:avLst/>
              </a:prstGeom>
              <a:noFill/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6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6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sp>
          <p:nvSpPr>
            <p:cNvPr id="319" name="ïṧḻïḋê"/>
            <p:cNvSpPr/>
            <p:nvPr/>
          </p:nvSpPr>
          <p:spPr>
            <a:xfrm>
              <a:off x="9082080" y="3746160"/>
              <a:ext cx="286488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0" name="î$ļîḓé"/>
            <p:cNvSpPr/>
            <p:nvPr/>
          </p:nvSpPr>
          <p:spPr>
            <a:xfrm>
              <a:off x="6982920" y="3888360"/>
              <a:ext cx="150912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1" name="iS1ïḋè"/>
            <p:cNvSpPr/>
            <p:nvPr/>
          </p:nvSpPr>
          <p:spPr>
            <a:xfrm rot="10800000" flipH="1" flipV="1">
              <a:off x="6765120" y="1802520"/>
              <a:ext cx="1943640" cy="194292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76200">
              <a:solidFill>
                <a:srgbClr val="FFFFFF">
                  <a:lumMod val="95000"/>
                </a:srgbClr>
              </a:solidFill>
              <a:miter/>
            </a:ln>
          </p:spPr>
          <p:style>
            <a:lnRef idx="0"/>
            <a:fillRef idx="0"/>
            <a:effectRef idx="0"/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22" name="iS1îďé"/>
            <p:cNvSpPr/>
            <p:nvPr/>
          </p:nvSpPr>
          <p:spPr>
            <a:xfrm>
              <a:off x="4735800" y="2664000"/>
              <a:ext cx="222840" cy="207720"/>
            </a:xfrm>
            <a:custGeom>
              <a:gdLst>
                <a:gd name="textAreaLeft" fmla="*/ 0 w 222840"/>
                <a:gd name="textAreaRight" fmla="*/ 223200 w 222840"/>
                <a:gd name="textAreaTop" fmla="*/ 0 h 207720"/>
                <a:gd name="textAreaBottom" fmla="*/ 208080 h 207720"/>
              </a:gdLst>
              <a:rect l="textAreaLeft" t="textAreaTop" r="textAreaRight" b="textAreaBottom"/>
              <a:pathLst>
                <a:path w="4630" h="4324">
                  <a:moveTo>
                    <a:pt x="3958" y="1193"/>
                  </a:moveTo>
                  <a:cubicBezTo>
                    <a:pt x="3895" y="1193"/>
                    <a:pt x="3832" y="1203"/>
                    <a:pt x="3772" y="1223"/>
                  </a:cubicBezTo>
                  <a:cubicBezTo>
                    <a:pt x="3524" y="1304"/>
                    <a:pt x="3364" y="1531"/>
                    <a:pt x="3358" y="1778"/>
                  </a:cubicBezTo>
                  <a:lnTo>
                    <a:pt x="3055" y="1876"/>
                  </a:lnTo>
                  <a:cubicBezTo>
                    <a:pt x="2936" y="1682"/>
                    <a:pt x="2743" y="1538"/>
                    <a:pt x="2515" y="1484"/>
                  </a:cubicBezTo>
                  <a:lnTo>
                    <a:pt x="2515" y="1166"/>
                  </a:lnTo>
                  <a:cubicBezTo>
                    <a:pt x="2748" y="1083"/>
                    <a:pt x="2915" y="861"/>
                    <a:pt x="2915" y="600"/>
                  </a:cubicBezTo>
                  <a:cubicBezTo>
                    <a:pt x="2915" y="270"/>
                    <a:pt x="2646" y="0"/>
                    <a:pt x="2315" y="0"/>
                  </a:cubicBezTo>
                  <a:cubicBezTo>
                    <a:pt x="1984" y="0"/>
                    <a:pt x="1715" y="270"/>
                    <a:pt x="1715" y="600"/>
                  </a:cubicBezTo>
                  <a:cubicBezTo>
                    <a:pt x="1715" y="861"/>
                    <a:pt x="1882" y="1083"/>
                    <a:pt x="2115" y="1166"/>
                  </a:cubicBezTo>
                  <a:lnTo>
                    <a:pt x="2115" y="1484"/>
                  </a:lnTo>
                  <a:cubicBezTo>
                    <a:pt x="1887" y="1538"/>
                    <a:pt x="1694" y="1682"/>
                    <a:pt x="1575" y="1877"/>
                  </a:cubicBezTo>
                  <a:lnTo>
                    <a:pt x="1273" y="1778"/>
                  </a:lnTo>
                  <a:cubicBezTo>
                    <a:pt x="1266" y="1531"/>
                    <a:pt x="1107" y="1304"/>
                    <a:pt x="858" y="1223"/>
                  </a:cubicBezTo>
                  <a:cubicBezTo>
                    <a:pt x="798" y="1203"/>
                    <a:pt x="736" y="1193"/>
                    <a:pt x="673" y="1193"/>
                  </a:cubicBezTo>
                  <a:cubicBezTo>
                    <a:pt x="412" y="1193"/>
                    <a:pt x="183" y="1360"/>
                    <a:pt x="102" y="1608"/>
                  </a:cubicBezTo>
                  <a:cubicBezTo>
                    <a:pt x="0" y="1923"/>
                    <a:pt x="173" y="2262"/>
                    <a:pt x="488" y="2364"/>
                  </a:cubicBezTo>
                  <a:cubicBezTo>
                    <a:pt x="548" y="2384"/>
                    <a:pt x="610" y="2394"/>
                    <a:pt x="673" y="2394"/>
                  </a:cubicBezTo>
                  <a:cubicBezTo>
                    <a:pt x="864" y="2394"/>
                    <a:pt x="1038" y="2304"/>
                    <a:pt x="1149" y="2159"/>
                  </a:cubicBezTo>
                  <a:lnTo>
                    <a:pt x="1452" y="2258"/>
                  </a:lnTo>
                  <a:cubicBezTo>
                    <a:pt x="1450" y="2281"/>
                    <a:pt x="1449" y="2304"/>
                    <a:pt x="1449" y="2327"/>
                  </a:cubicBezTo>
                  <a:cubicBezTo>
                    <a:pt x="1449" y="2542"/>
                    <a:pt x="1528" y="2740"/>
                    <a:pt x="1658" y="2891"/>
                  </a:cubicBezTo>
                  <a:lnTo>
                    <a:pt x="1471" y="3149"/>
                  </a:lnTo>
                  <a:cubicBezTo>
                    <a:pt x="1416" y="3132"/>
                    <a:pt x="1359" y="3124"/>
                    <a:pt x="1301" y="3124"/>
                  </a:cubicBezTo>
                  <a:cubicBezTo>
                    <a:pt x="1109" y="3124"/>
                    <a:pt x="927" y="3216"/>
                    <a:pt x="815" y="3371"/>
                  </a:cubicBezTo>
                  <a:cubicBezTo>
                    <a:pt x="620" y="3639"/>
                    <a:pt x="680" y="4015"/>
                    <a:pt x="948" y="4209"/>
                  </a:cubicBezTo>
                  <a:cubicBezTo>
                    <a:pt x="1051" y="4284"/>
                    <a:pt x="1173" y="4324"/>
                    <a:pt x="1300" y="4324"/>
                  </a:cubicBezTo>
                  <a:cubicBezTo>
                    <a:pt x="1492" y="4324"/>
                    <a:pt x="1673" y="4232"/>
                    <a:pt x="1786" y="4077"/>
                  </a:cubicBezTo>
                  <a:cubicBezTo>
                    <a:pt x="1939" y="3866"/>
                    <a:pt x="1934" y="3588"/>
                    <a:pt x="1795" y="3384"/>
                  </a:cubicBezTo>
                  <a:lnTo>
                    <a:pt x="1981" y="3127"/>
                  </a:lnTo>
                  <a:cubicBezTo>
                    <a:pt x="2084" y="3170"/>
                    <a:pt x="2197" y="3194"/>
                    <a:pt x="2315" y="3194"/>
                  </a:cubicBezTo>
                  <a:cubicBezTo>
                    <a:pt x="2433" y="3194"/>
                    <a:pt x="2545" y="3170"/>
                    <a:pt x="2647" y="3127"/>
                  </a:cubicBezTo>
                  <a:lnTo>
                    <a:pt x="2836" y="3385"/>
                  </a:lnTo>
                  <a:cubicBezTo>
                    <a:pt x="2696" y="3588"/>
                    <a:pt x="2692" y="3866"/>
                    <a:pt x="2845" y="4077"/>
                  </a:cubicBezTo>
                  <a:cubicBezTo>
                    <a:pt x="2957" y="4232"/>
                    <a:pt x="3139" y="4324"/>
                    <a:pt x="3331" y="4324"/>
                  </a:cubicBezTo>
                  <a:lnTo>
                    <a:pt x="3331" y="4324"/>
                  </a:lnTo>
                  <a:cubicBezTo>
                    <a:pt x="3458" y="4324"/>
                    <a:pt x="3580" y="4284"/>
                    <a:pt x="3683" y="4209"/>
                  </a:cubicBezTo>
                  <a:cubicBezTo>
                    <a:pt x="3951" y="4015"/>
                    <a:pt x="4010" y="3639"/>
                    <a:pt x="3816" y="3371"/>
                  </a:cubicBezTo>
                  <a:cubicBezTo>
                    <a:pt x="3703" y="3216"/>
                    <a:pt x="3522" y="3124"/>
                    <a:pt x="3330" y="3124"/>
                  </a:cubicBezTo>
                  <a:cubicBezTo>
                    <a:pt x="3271" y="3124"/>
                    <a:pt x="3214" y="3133"/>
                    <a:pt x="3159" y="3149"/>
                  </a:cubicBezTo>
                  <a:lnTo>
                    <a:pt x="2971" y="2893"/>
                  </a:lnTo>
                  <a:cubicBezTo>
                    <a:pt x="3102" y="2741"/>
                    <a:pt x="3182" y="2543"/>
                    <a:pt x="3182" y="2327"/>
                  </a:cubicBezTo>
                  <a:cubicBezTo>
                    <a:pt x="3182" y="2303"/>
                    <a:pt x="3181" y="2280"/>
                    <a:pt x="3179" y="2257"/>
                  </a:cubicBezTo>
                  <a:lnTo>
                    <a:pt x="3481" y="2159"/>
                  </a:lnTo>
                  <a:cubicBezTo>
                    <a:pt x="3592" y="2304"/>
                    <a:pt x="3766" y="2394"/>
                    <a:pt x="3957" y="2394"/>
                  </a:cubicBezTo>
                  <a:lnTo>
                    <a:pt x="3957" y="2394"/>
                  </a:lnTo>
                  <a:cubicBezTo>
                    <a:pt x="4020" y="2394"/>
                    <a:pt x="4083" y="2384"/>
                    <a:pt x="4143" y="2364"/>
                  </a:cubicBezTo>
                  <a:cubicBezTo>
                    <a:pt x="4458" y="2262"/>
                    <a:pt x="4630" y="1923"/>
                    <a:pt x="4528" y="1608"/>
                  </a:cubicBezTo>
                  <a:cubicBezTo>
                    <a:pt x="4447" y="1360"/>
                    <a:pt x="4218" y="1193"/>
                    <a:pt x="3958" y="1193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23" name="iṧḻídè"/>
            <p:cNvGrpSpPr/>
            <p:nvPr/>
          </p:nvGrpSpPr>
          <p:grpSpPr>
            <a:xfrm>
              <a:off x="9758880" y="2018520"/>
              <a:ext cx="1511640" cy="1511640"/>
              <a:chOff x="9758880" y="2018520"/>
              <a:chExt cx="1511640" cy="1511640"/>
            </a:xfrm>
          </p:grpSpPr>
          <p:sp>
            <p:nvSpPr>
              <p:cNvPr id="324" name="íšlîḓe"/>
              <p:cNvSpPr/>
              <p:nvPr/>
            </p:nvSpPr>
            <p:spPr>
              <a:xfrm>
                <a:off x="9758880" y="2018520"/>
                <a:ext cx="1511640" cy="1511640"/>
              </a:xfrm>
              <a:prstGeom prst="teardrop">
                <a:avLst>
                  <a:gd name="adj" fmla="val 100000"/>
                </a:avLst>
              </a:prstGeom>
              <a:solidFill>
                <a:schemeClr val="accent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25" name="iṡ1ídè"/>
              <p:cNvSpPr/>
              <p:nvPr/>
            </p:nvSpPr>
            <p:spPr>
              <a:xfrm>
                <a:off x="10218240" y="2488680"/>
                <a:ext cx="571680" cy="57168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</p:grpSp>
        <p:sp>
          <p:nvSpPr>
            <p:cNvPr id="326" name="ïŝļïďé"/>
            <p:cNvSpPr/>
            <p:nvPr/>
          </p:nvSpPr>
          <p:spPr>
            <a:xfrm>
              <a:off x="4091400" y="2018520"/>
              <a:ext cx="1511640" cy="151164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27" name="图片 27"/>
            <p:cNvSpPr/>
            <p:nvPr/>
          </p:nvSpPr>
          <p:spPr>
            <a:xfrm>
              <a:off x="6873840" y="1910880"/>
              <a:ext cx="1726920" cy="1726920"/>
            </a:xfrm>
            <a:custGeom>
              <a:gdLst>
                <a:gd name="textAreaLeft" fmla="*/ 0 w 1726920"/>
                <a:gd name="textAreaRight" fmla="*/ 1727280 w 1726920"/>
                <a:gd name="textAreaTop" fmla="*/ 0 h 1726920"/>
                <a:gd name="textAreaBottom" fmla="*/ 1727280 h 1726920"/>
              </a:gdLst>
              <a:rect l="textAreaLeft" t="textAreaTop" r="textAreaRight" b="textAreaBottom"/>
              <a:pathLst>
                <a:path w="1727202" h="1727202">
                  <a:moveTo>
                    <a:pt x="863602" y="0"/>
                  </a:moveTo>
                  <a:lnTo>
                    <a:pt x="1727204" y="0"/>
                  </a:lnTo>
                  <a:lnTo>
                    <a:pt x="1727204" y="863602"/>
                  </a:lnTo>
                  <a:cubicBezTo>
                    <a:pt x="1727204" y="1340556"/>
                    <a:pt x="1340556" y="1727204"/>
                    <a:pt x="863602" y="1727204"/>
                  </a:cubicBezTo>
                  <a:cubicBezTo>
                    <a:pt x="386648" y="1727204"/>
                    <a:pt x="0" y="1340556"/>
                    <a:pt x="0" y="863602"/>
                  </a:cubicBezTo>
                  <a:cubicBezTo>
                    <a:pt x="0" y="386648"/>
                    <a:pt x="386648" y="0"/>
                    <a:pt x="863602" y="0"/>
                  </a:cubicBezTo>
                  <a:close/>
                </a:path>
              </a:pathLst>
            </a:custGeom>
            <a:blipFill rotWithShape="0">
              <a:blip r:embed="rId3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8" name="iṡ1ídè"/>
            <p:cNvSpPr/>
            <p:nvPr/>
          </p:nvSpPr>
          <p:spPr>
            <a:xfrm>
              <a:off x="4561560" y="2466360"/>
              <a:ext cx="571680" cy="57168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3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3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3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图片 20"/>
          <p:cNvSpPr/>
          <p:nvPr/>
        </p:nvSpPr>
        <p:spPr>
          <a:xfrm>
            <a:off x="8345160" y="41688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39" h="3032329">
                <a:moveTo>
                  <a:pt x="3850639" y="0"/>
                </a:moveTo>
                <a:lnTo>
                  <a:pt x="3850639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图片 22"/>
          <p:cNvSpPr/>
          <p:nvPr/>
        </p:nvSpPr>
        <p:spPr>
          <a:xfrm>
            <a:off x="0" y="416520"/>
            <a:ext cx="3850200" cy="3031920"/>
          </a:xfrm>
          <a:custGeom>
            <a:gdLst>
              <a:gd name="textAreaLeft" fmla="*/ 0 w 3850200"/>
              <a:gd name="textAreaRight" fmla="*/ 3850560 w 3850200"/>
              <a:gd name="textAreaTop" fmla="*/ 0 h 3031920"/>
              <a:gd name="textAreaBottom" fmla="*/ 3032280 h 3031920"/>
            </a:gdLst>
            <a:rect l="textAreaLeft" t="textAreaTop" r="textAreaRight" b="textAreaBottom"/>
            <a:pathLst>
              <a:path w="3850640" h="3032329">
                <a:moveTo>
                  <a:pt x="0" y="0"/>
                </a:moveTo>
                <a:lnTo>
                  <a:pt x="3850640" y="3032329"/>
                </a:lnTo>
                <a:lnTo>
                  <a:pt x="0" y="3032329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图片 5"/>
          <p:cNvSpPr/>
          <p:nvPr/>
        </p:nvSpPr>
        <p:spPr>
          <a:xfrm>
            <a:off x="0" y="0"/>
            <a:ext cx="12191760" cy="5015880"/>
          </a:xfrm>
          <a:custGeom>
            <a:gdLst>
              <a:gd name="textAreaLeft" fmla="*/ 0 w 12191760"/>
              <a:gd name="textAreaRight" fmla="*/ 12192120 w 12191760"/>
              <a:gd name="textAreaTop" fmla="*/ 0 h 5015880"/>
              <a:gd name="textAreaBottom" fmla="*/ 5016240 h 5015880"/>
            </a:gdLst>
            <a:rect l="textAreaLeft" t="textAreaTop" r="textAreaRight" b="textAreaBottom"/>
            <a:pathLst>
              <a:path w="12191997" h="5016416">
                <a:moveTo>
                  <a:pt x="0" y="0"/>
                </a:moveTo>
                <a:lnTo>
                  <a:pt x="12191997" y="0"/>
                </a:lnTo>
                <a:lnTo>
                  <a:pt x="6095997" y="5016416"/>
                </a:lnTo>
                <a:lnTo>
                  <a:pt x="0" y="2"/>
                </a:lnTo>
                <a:close/>
              </a:path>
            </a:pathLst>
          </a:custGeom>
          <a:blipFill rotWithShape="0">
            <a:blip r:embed="rId5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4874CB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33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1"/>
                </a:solidFill>
                <a:latin typeface="Arial"/>
                <a:ea typeface="微软雅黑"/>
              </a:rPr>
              <a:t>章 企业礼仪的具体实践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3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3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3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3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3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6" name="content.2.title"/>
          <p:cNvSpPr/>
          <p:nvPr/>
        </p:nvSpPr>
        <p:spPr>
          <a:xfrm>
            <a:off x="8560080" y="1821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会议中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content.2.content"/>
          <p:cNvSpPr/>
          <p:nvPr/>
        </p:nvSpPr>
        <p:spPr>
          <a:xfrm>
            <a:off x="7643520" y="2512080"/>
            <a:ext cx="3827520" cy="1740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礼貌发言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注意礼貌用语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9" name="content.3.title"/>
          <p:cNvSpPr/>
          <p:nvPr/>
        </p:nvSpPr>
        <p:spPr>
          <a:xfrm>
            <a:off x="8731440" y="42768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会议后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content.3.content"/>
          <p:cNvSpPr/>
          <p:nvPr/>
        </p:nvSpPr>
        <p:spPr>
          <a:xfrm>
            <a:off x="7462440" y="4893480"/>
            <a:ext cx="4033080" cy="1092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总结会议要点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感谢与会人员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2" name="content.4.title"/>
          <p:cNvSpPr/>
          <p:nvPr/>
        </p:nvSpPr>
        <p:spPr>
          <a:xfrm>
            <a:off x="1024200" y="4327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content.4.content"/>
          <p:cNvSpPr/>
          <p:nvPr/>
        </p:nvSpPr>
        <p:spPr>
          <a:xfrm>
            <a:off x="0" y="4819680"/>
            <a:ext cx="3898080" cy="1154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会议礼仪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4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6" name="content.1.title"/>
          <p:cNvSpPr/>
          <p:nvPr/>
        </p:nvSpPr>
        <p:spPr>
          <a:xfrm>
            <a:off x="1213560" y="20109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会议前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content.1.content"/>
          <p:cNvSpPr/>
          <p:nvPr/>
        </p:nvSpPr>
        <p:spPr>
          <a:xfrm>
            <a:off x="68040" y="2511360"/>
            <a:ext cx="3771720" cy="1154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准时到场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提前准备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48" name="组合 4"/>
          <p:cNvGrpSpPr/>
          <p:nvPr/>
        </p:nvGrpSpPr>
        <p:grpSpPr>
          <a:xfrm>
            <a:off x="3839400" y="2049840"/>
            <a:ext cx="3803400" cy="3803400"/>
            <a:chOff x="3839400" y="2049840"/>
            <a:chExt cx="3803400" cy="3803400"/>
          </a:xfrm>
        </p:grpSpPr>
        <p:sp>
          <p:nvSpPr>
            <p:cNvPr id="349" name="íṧlîḋé"/>
            <p:cNvSpPr/>
            <p:nvPr/>
          </p:nvSpPr>
          <p:spPr>
            <a:xfrm>
              <a:off x="4236120" y="2049840"/>
              <a:ext cx="1800720" cy="1370520"/>
            </a:xfrm>
            <a:custGeom>
              <a:gdLst>
                <a:gd name="textAreaLeft" fmla="*/ 0 w 1800720"/>
                <a:gd name="textAreaRight" fmla="*/ 1801080 w 1800720"/>
                <a:gd name="textAreaTop" fmla="*/ 0 h 1370520"/>
                <a:gd name="textAreaBottom" fmla="*/ 1370880 h 1370520"/>
              </a:gdLst>
              <a:rect l="textAreaLeft" t="textAreaTop" r="textAreaRight" b="textAreaBottom"/>
              <a:pathLst>
                <a:path w="277" h="211">
                  <a:moveTo>
                    <a:pt x="71" y="211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5" y="166"/>
                    <a:pt x="11" y="157"/>
                    <a:pt x="17" y="147"/>
                  </a:cubicBezTo>
                  <a:cubicBezTo>
                    <a:pt x="35" y="120"/>
                    <a:pt x="58" y="97"/>
                    <a:pt x="85" y="79"/>
                  </a:cubicBezTo>
                  <a:cubicBezTo>
                    <a:pt x="112" y="60"/>
                    <a:pt x="142" y="47"/>
                    <a:pt x="174" y="41"/>
                  </a:cubicBezTo>
                  <a:cubicBezTo>
                    <a:pt x="184" y="39"/>
                    <a:pt x="193" y="37"/>
                    <a:pt x="202" y="36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40" y="38"/>
                    <a:pt x="240" y="38"/>
                    <a:pt x="240" y="38"/>
                  </a:cubicBezTo>
                  <a:cubicBezTo>
                    <a:pt x="277" y="76"/>
                    <a:pt x="277" y="76"/>
                    <a:pt x="277" y="76"/>
                  </a:cubicBezTo>
                  <a:cubicBezTo>
                    <a:pt x="240" y="114"/>
                    <a:pt x="240" y="114"/>
                    <a:pt x="240" y="114"/>
                  </a:cubicBezTo>
                  <a:cubicBezTo>
                    <a:pt x="203" y="152"/>
                    <a:pt x="203" y="152"/>
                    <a:pt x="203" y="152"/>
                  </a:cubicBezTo>
                  <a:cubicBezTo>
                    <a:pt x="203" y="116"/>
                    <a:pt x="203" y="116"/>
                    <a:pt x="203" y="116"/>
                  </a:cubicBezTo>
                  <a:cubicBezTo>
                    <a:pt x="147" y="124"/>
                    <a:pt x="97" y="160"/>
                    <a:pt x="71" y="211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50" name="íšļîďè"/>
            <p:cNvSpPr/>
            <p:nvPr/>
          </p:nvSpPr>
          <p:spPr>
            <a:xfrm>
              <a:off x="6265440" y="2453040"/>
              <a:ext cx="1377360" cy="1800720"/>
            </a:xfrm>
            <a:custGeom>
              <a:gdLst>
                <a:gd name="textAreaLeft" fmla="*/ 0 w 1377360"/>
                <a:gd name="textAreaRight" fmla="*/ 1377720 w 1377360"/>
                <a:gd name="textAreaTop" fmla="*/ 0 h 1800720"/>
                <a:gd name="textAreaBottom" fmla="*/ 1801080 h 1800720"/>
              </a:gdLst>
              <a:rect l="textAreaLeft" t="textAreaTop" r="textAreaRight" b="textAreaBottom"/>
              <a:pathLst>
                <a:path w="211" h="277">
                  <a:moveTo>
                    <a:pt x="0" y="71"/>
                  </a:moveTo>
                  <a:cubicBezTo>
                    <a:pt x="35" y="0"/>
                    <a:pt x="35" y="0"/>
                    <a:pt x="35" y="0"/>
                  </a:cubicBezTo>
                  <a:cubicBezTo>
                    <a:pt x="45" y="5"/>
                    <a:pt x="55" y="10"/>
                    <a:pt x="64" y="16"/>
                  </a:cubicBezTo>
                  <a:cubicBezTo>
                    <a:pt x="91" y="35"/>
                    <a:pt x="114" y="58"/>
                    <a:pt x="133" y="85"/>
                  </a:cubicBezTo>
                  <a:cubicBezTo>
                    <a:pt x="151" y="112"/>
                    <a:pt x="164" y="142"/>
                    <a:pt x="170" y="174"/>
                  </a:cubicBezTo>
                  <a:cubicBezTo>
                    <a:pt x="172" y="183"/>
                    <a:pt x="174" y="193"/>
                    <a:pt x="175" y="202"/>
                  </a:cubicBezTo>
                  <a:cubicBezTo>
                    <a:pt x="211" y="202"/>
                    <a:pt x="211" y="202"/>
                    <a:pt x="211" y="202"/>
                  </a:cubicBezTo>
                  <a:cubicBezTo>
                    <a:pt x="173" y="239"/>
                    <a:pt x="173" y="239"/>
                    <a:pt x="173" y="239"/>
                  </a:cubicBezTo>
                  <a:cubicBezTo>
                    <a:pt x="136" y="277"/>
                    <a:pt x="136" y="277"/>
                    <a:pt x="136" y="277"/>
                  </a:cubicBezTo>
                  <a:cubicBezTo>
                    <a:pt x="97" y="240"/>
                    <a:pt x="97" y="240"/>
                    <a:pt x="97" y="240"/>
                  </a:cubicBezTo>
                  <a:cubicBezTo>
                    <a:pt x="59" y="203"/>
                    <a:pt x="59" y="203"/>
                    <a:pt x="59" y="203"/>
                  </a:cubicBezTo>
                  <a:cubicBezTo>
                    <a:pt x="95" y="203"/>
                    <a:pt x="95" y="203"/>
                    <a:pt x="95" y="203"/>
                  </a:cubicBezTo>
                  <a:cubicBezTo>
                    <a:pt x="87" y="146"/>
                    <a:pt x="51" y="96"/>
                    <a:pt x="0" y="71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51" name="iṧliḓê"/>
            <p:cNvSpPr/>
            <p:nvPr/>
          </p:nvSpPr>
          <p:spPr>
            <a:xfrm>
              <a:off x="5432040" y="4475880"/>
              <a:ext cx="1807560" cy="1377360"/>
            </a:xfrm>
            <a:custGeom>
              <a:gdLst>
                <a:gd name="textAreaLeft" fmla="*/ 0 w 1807560"/>
                <a:gd name="textAreaRight" fmla="*/ 1807920 w 1807560"/>
                <a:gd name="textAreaTop" fmla="*/ 0 h 1377360"/>
                <a:gd name="textAreaBottom" fmla="*/ 1377720 h 1377360"/>
              </a:gdLst>
              <a:rect l="textAreaLeft" t="textAreaTop" r="textAreaRight" b="textAreaBottom"/>
              <a:pathLst>
                <a:path w="277" h="211">
                  <a:moveTo>
                    <a:pt x="206" y="0"/>
                  </a:moveTo>
                  <a:cubicBezTo>
                    <a:pt x="277" y="35"/>
                    <a:pt x="277" y="35"/>
                    <a:pt x="277" y="35"/>
                  </a:cubicBezTo>
                  <a:cubicBezTo>
                    <a:pt x="273" y="45"/>
                    <a:pt x="267" y="55"/>
                    <a:pt x="261" y="64"/>
                  </a:cubicBezTo>
                  <a:cubicBezTo>
                    <a:pt x="242" y="92"/>
                    <a:pt x="219" y="115"/>
                    <a:pt x="192" y="133"/>
                  </a:cubicBezTo>
                  <a:cubicBezTo>
                    <a:pt x="165" y="151"/>
                    <a:pt x="135" y="164"/>
                    <a:pt x="103" y="171"/>
                  </a:cubicBezTo>
                  <a:cubicBezTo>
                    <a:pt x="94" y="173"/>
                    <a:pt x="84" y="174"/>
                    <a:pt x="75" y="175"/>
                  </a:cubicBezTo>
                  <a:cubicBezTo>
                    <a:pt x="75" y="211"/>
                    <a:pt x="75" y="211"/>
                    <a:pt x="75" y="211"/>
                  </a:cubicBezTo>
                  <a:cubicBezTo>
                    <a:pt x="38" y="174"/>
                    <a:pt x="38" y="174"/>
                    <a:pt x="38" y="174"/>
                  </a:cubicBezTo>
                  <a:cubicBezTo>
                    <a:pt x="0" y="136"/>
                    <a:pt x="0" y="136"/>
                    <a:pt x="0" y="136"/>
                  </a:cubicBezTo>
                  <a:cubicBezTo>
                    <a:pt x="37" y="98"/>
                    <a:pt x="37" y="98"/>
                    <a:pt x="37" y="98"/>
                  </a:cubicBezTo>
                  <a:cubicBezTo>
                    <a:pt x="74" y="60"/>
                    <a:pt x="74" y="60"/>
                    <a:pt x="74" y="60"/>
                  </a:cubicBezTo>
                  <a:cubicBezTo>
                    <a:pt x="74" y="95"/>
                    <a:pt x="74" y="95"/>
                    <a:pt x="74" y="95"/>
                  </a:cubicBezTo>
                  <a:cubicBezTo>
                    <a:pt x="131" y="87"/>
                    <a:pt x="181" y="52"/>
                    <a:pt x="206" y="0"/>
                  </a:cubicBezTo>
                  <a:close/>
                </a:path>
              </a:pathLst>
            </a:custGeom>
            <a:solidFill>
              <a:schemeClr val="accent3"/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52" name="iṣ1iḋè"/>
            <p:cNvSpPr/>
            <p:nvPr/>
          </p:nvSpPr>
          <p:spPr>
            <a:xfrm>
              <a:off x="3839400" y="3649320"/>
              <a:ext cx="1370520" cy="1807560"/>
            </a:xfrm>
            <a:custGeom>
              <a:gdLst>
                <a:gd name="textAreaLeft" fmla="*/ 0 w 1370520"/>
                <a:gd name="textAreaRight" fmla="*/ 1370880 w 1370520"/>
                <a:gd name="textAreaTop" fmla="*/ 0 h 1807560"/>
                <a:gd name="textAreaBottom" fmla="*/ 1807920 h 1807560"/>
              </a:gdLst>
              <a:rect l="textAreaLeft" t="textAreaTop" r="textAreaRight" b="textAreaBottom"/>
              <a:pathLst>
                <a:path w="211" h="277">
                  <a:moveTo>
                    <a:pt x="211" y="206"/>
                  </a:moveTo>
                  <a:cubicBezTo>
                    <a:pt x="176" y="277"/>
                    <a:pt x="176" y="277"/>
                    <a:pt x="176" y="277"/>
                  </a:cubicBezTo>
                  <a:cubicBezTo>
                    <a:pt x="166" y="272"/>
                    <a:pt x="156" y="266"/>
                    <a:pt x="147" y="260"/>
                  </a:cubicBezTo>
                  <a:cubicBezTo>
                    <a:pt x="119" y="242"/>
                    <a:pt x="96" y="219"/>
                    <a:pt x="78" y="192"/>
                  </a:cubicBezTo>
                  <a:cubicBezTo>
                    <a:pt x="60" y="165"/>
                    <a:pt x="47" y="135"/>
                    <a:pt x="40" y="103"/>
                  </a:cubicBezTo>
                  <a:cubicBezTo>
                    <a:pt x="38" y="93"/>
                    <a:pt x="37" y="84"/>
                    <a:pt x="36" y="75"/>
                  </a:cubicBezTo>
                  <a:cubicBezTo>
                    <a:pt x="0" y="75"/>
                    <a:pt x="0" y="75"/>
                    <a:pt x="0" y="75"/>
                  </a:cubicBezTo>
                  <a:cubicBezTo>
                    <a:pt x="37" y="37"/>
                    <a:pt x="37" y="37"/>
                    <a:pt x="37" y="37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113" y="37"/>
                    <a:pt x="113" y="37"/>
                    <a:pt x="113" y="37"/>
                  </a:cubicBezTo>
                  <a:cubicBezTo>
                    <a:pt x="151" y="74"/>
                    <a:pt x="151" y="74"/>
                    <a:pt x="151" y="74"/>
                  </a:cubicBezTo>
                  <a:cubicBezTo>
                    <a:pt x="116" y="74"/>
                    <a:pt x="116" y="74"/>
                    <a:pt x="116" y="74"/>
                  </a:cubicBezTo>
                  <a:cubicBezTo>
                    <a:pt x="124" y="131"/>
                    <a:pt x="159" y="180"/>
                    <a:pt x="211" y="206"/>
                  </a:cubicBezTo>
                  <a:close/>
                </a:path>
              </a:pathLst>
            </a:custGeom>
            <a:solidFill>
              <a:schemeClr val="bg1">
                <a:lumMod val="75000"/>
              </a:schemeClr>
            </a:solidFill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1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353" name="îŝḻíḓé"/>
            <p:cNvSpPr/>
            <p:nvPr/>
          </p:nvSpPr>
          <p:spPr>
            <a:xfrm>
              <a:off x="4630680" y="2395800"/>
              <a:ext cx="701640" cy="701640"/>
            </a:xfrm>
            <a:prstGeom prst="ellipse">
              <a:avLst/>
            </a:prstGeom>
            <a:solidFill>
              <a:schemeClr val="accent1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1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4" name="iṡ1îḓé"/>
            <p:cNvSpPr/>
            <p:nvPr/>
          </p:nvSpPr>
          <p:spPr>
            <a:xfrm>
              <a:off x="6586560" y="285372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2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5" name="iś1îḓè"/>
            <p:cNvSpPr/>
            <p:nvPr/>
          </p:nvSpPr>
          <p:spPr>
            <a:xfrm>
              <a:off x="6097680" y="4819680"/>
              <a:ext cx="701640" cy="701640"/>
            </a:xfrm>
            <a:prstGeom prst="ellipse">
              <a:avLst/>
            </a:prstGeom>
            <a:solidFill>
              <a:schemeClr val="accent3"/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lt1"/>
                  </a:solidFill>
                  <a:latin typeface="Impact"/>
                  <a:ea typeface="微软雅黑"/>
                </a:rPr>
                <a:t>3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6" name="işḷiḍé"/>
            <p:cNvSpPr/>
            <p:nvPr/>
          </p:nvSpPr>
          <p:spPr>
            <a:xfrm>
              <a:off x="4173120" y="4330800"/>
              <a:ext cx="701640" cy="701640"/>
            </a:xfrm>
            <a:prstGeom prst="ellipse">
              <a:avLst/>
            </a:prstGeom>
            <a:solidFill>
              <a:schemeClr val="bg1">
                <a:lumMod val="75000"/>
              </a:schemeClr>
            </a:solidFill>
            <a:ln w="28575">
              <a:solidFill>
                <a:srgbClr val="FFFFFF"/>
              </a:solidFill>
              <a:round/>
            </a:ln>
          </p:spPr>
          <p:style>
            <a:lnRef idx="0"/>
            <a:fillRef idx="0"/>
            <a:effectRef idx="0"/>
            <a:fontRef idx="minor"/>
          </p:style>
          <p:txBody>
            <a:bodyPr wrap="none" anchor="ctr" anchorCtr="1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0</a:t>
              </a:r>
              <a:r>
                <a:rPr lang="en-US" sz="1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 </a:t>
              </a:r>
              <a:r>
                <a:rPr lang="en-US" sz="1800" b="0" strike="noStrike" spc="-1">
                  <a:solidFill>
                    <a:schemeClr val="dk1"/>
                  </a:solidFill>
                  <a:latin typeface="Impact"/>
                  <a:ea typeface="微软雅黑"/>
                </a:rPr>
                <a:t>4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cxnSp>
        <p:nvCxnSpPr>
          <p:cNvPr id="357" name="直接连接符 13"/>
          <p:cNvCxnSpPr/>
          <p:nvPr/>
        </p:nvCxnSpPr>
        <p:spPr>
          <a:xfrm flipH="1">
            <a:off x="68040" y="3665520"/>
            <a:ext cx="4254120" cy="270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  <p:cxnSp>
        <p:nvCxnSpPr>
          <p:cNvPr id="358" name="直接连接符 14"/>
          <p:cNvCxnSpPr/>
          <p:nvPr/>
        </p:nvCxnSpPr>
        <p:spPr>
          <a:xfrm flipH="1">
            <a:off x="7102800" y="4253760"/>
            <a:ext cx="4969440" cy="23400"/>
          </a:xfrm>
          <a:prstGeom prst="straightConnector1">
            <a:avLst/>
          </a:prstGeom>
          <a:ln w="3175" cap="rnd">
            <a:solidFill>
              <a:srgbClr val="FFFFFF">
                <a:lumMod val="75000"/>
              </a:srgbClr>
            </a:solidFill>
            <a:round/>
          </a:ln>
        </p:spPr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 additive="repl">
                                        <p:cTn id="7" dur="2000"/>
                                        <p:tgtEl>
                                          <p:spTgt spid="3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59" name="组合 5"/>
          <p:cNvGrpSpPr/>
          <p:nvPr/>
        </p:nvGrpSpPr>
        <p:grpSpPr>
          <a:xfrm>
            <a:off x="4655880" y="1123920"/>
            <a:ext cx="6864480" cy="4960080"/>
            <a:chOff x="4655880" y="1123920"/>
            <a:chExt cx="6864480" cy="4960080"/>
          </a:xfrm>
        </p:grpSpPr>
        <p:cxnSp>
          <p:nvCxnSpPr>
            <p:cNvPr id="360" name="直接连接符 6"/>
            <p:cNvCxnSpPr/>
            <p:nvPr/>
          </p:nvCxnSpPr>
          <p:spPr>
            <a:xfrm>
              <a:off x="4655880" y="1123920"/>
              <a:ext cx="360" cy="4960440"/>
            </a:xfrm>
            <a:prstGeom prst="straightConnector1">
              <a:avLst/>
            </a:prstGeom>
            <a:ln w="3175" cap="rnd">
              <a:solidFill>
                <a:srgbClr val="FFFFFF">
                  <a:lumMod val="75000"/>
                </a:srgbClr>
              </a:solidFill>
              <a:round/>
            </a:ln>
          </p:spPr>
        </p:cxnSp>
        <p:grpSp>
          <p:nvGrpSpPr>
            <p:cNvPr id="361" name="iSlide"/>
            <p:cNvGrpSpPr/>
            <p:nvPr/>
          </p:nvGrpSpPr>
          <p:grpSpPr>
            <a:xfrm>
              <a:off x="4835880" y="1432800"/>
              <a:ext cx="6684480" cy="604080"/>
              <a:chOff x="4835880" y="1432800"/>
              <a:chExt cx="6684480" cy="604080"/>
            </a:xfrm>
          </p:grpSpPr>
          <p:cxnSp>
            <p:nvCxnSpPr>
              <p:cNvPr id="362" name="直接连接符 28"/>
              <p:cNvCxnSpPr/>
              <p:nvPr/>
            </p:nvCxnSpPr>
            <p:spPr>
              <a:xfrm>
                <a:off x="6995880" y="20181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63" name="íS1ïdè"/>
              <p:cNvGrpSpPr/>
              <p:nvPr/>
            </p:nvGrpSpPr>
            <p:grpSpPr>
              <a:xfrm>
                <a:off x="4835880" y="1432800"/>
                <a:ext cx="2304360" cy="604080"/>
                <a:chOff x="4835880" y="1432800"/>
                <a:chExt cx="2304360" cy="604080"/>
              </a:xfrm>
            </p:grpSpPr>
            <p:sp>
              <p:nvSpPr>
                <p:cNvPr id="364" name="íŝḷiḑé"/>
                <p:cNvSpPr/>
                <p:nvPr/>
              </p:nvSpPr>
              <p:spPr>
                <a:xfrm>
                  <a:off x="5357160" y="143280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65" name="íṡľîḋe"/>
                <p:cNvSpPr/>
                <p:nvPr/>
              </p:nvSpPr>
              <p:spPr>
                <a:xfrm>
                  <a:off x="4835880" y="143280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366" name="îṡḻïḓè"/>
            <p:cNvGrpSpPr/>
            <p:nvPr/>
          </p:nvGrpSpPr>
          <p:grpSpPr>
            <a:xfrm>
              <a:off x="4835880" y="2562120"/>
              <a:ext cx="6684480" cy="604080"/>
              <a:chOff x="4835880" y="2562120"/>
              <a:chExt cx="6684480" cy="604080"/>
            </a:xfrm>
          </p:grpSpPr>
          <p:cxnSp>
            <p:nvCxnSpPr>
              <p:cNvPr id="367" name="直接连接符 10"/>
              <p:cNvCxnSpPr/>
              <p:nvPr/>
            </p:nvCxnSpPr>
            <p:spPr>
              <a:xfrm>
                <a:off x="6995880" y="314748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68" name="î$ḻïḓê"/>
              <p:cNvGrpSpPr/>
              <p:nvPr/>
            </p:nvGrpSpPr>
            <p:grpSpPr>
              <a:xfrm>
                <a:off x="4835880" y="2562120"/>
                <a:ext cx="2304360" cy="604080"/>
                <a:chOff x="4835880" y="2562120"/>
                <a:chExt cx="2304360" cy="604080"/>
              </a:xfrm>
            </p:grpSpPr>
            <p:sp>
              <p:nvSpPr>
                <p:cNvPr id="369" name="îŝľiḓê"/>
                <p:cNvSpPr/>
                <p:nvPr/>
              </p:nvSpPr>
              <p:spPr>
                <a:xfrm>
                  <a:off x="5357160" y="256212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70" name="íṥļïḋe"/>
                <p:cNvSpPr/>
                <p:nvPr/>
              </p:nvSpPr>
              <p:spPr>
                <a:xfrm>
                  <a:off x="4835880" y="256212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371" name="ïṥḻíḑé"/>
            <p:cNvGrpSpPr/>
            <p:nvPr/>
          </p:nvGrpSpPr>
          <p:grpSpPr>
            <a:xfrm>
              <a:off x="4835880" y="3691440"/>
              <a:ext cx="6684480" cy="604080"/>
              <a:chOff x="4835880" y="3691440"/>
              <a:chExt cx="6684480" cy="604080"/>
            </a:xfrm>
          </p:grpSpPr>
          <p:cxnSp>
            <p:nvCxnSpPr>
              <p:cNvPr id="372" name="直接连接符 14"/>
              <p:cNvCxnSpPr/>
              <p:nvPr/>
            </p:nvCxnSpPr>
            <p:spPr>
              <a:xfrm>
                <a:off x="6995880" y="427644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73" name="ïṡlíḋê"/>
              <p:cNvGrpSpPr/>
              <p:nvPr/>
            </p:nvGrpSpPr>
            <p:grpSpPr>
              <a:xfrm>
                <a:off x="4835880" y="3691440"/>
                <a:ext cx="2304360" cy="604080"/>
                <a:chOff x="4835880" y="3691440"/>
                <a:chExt cx="2304360" cy="604080"/>
              </a:xfrm>
            </p:grpSpPr>
            <p:sp>
              <p:nvSpPr>
                <p:cNvPr id="374" name="ï$liḓé"/>
                <p:cNvSpPr/>
                <p:nvPr/>
              </p:nvSpPr>
              <p:spPr>
                <a:xfrm>
                  <a:off x="5357160" y="369144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75" name="îš1íḍê"/>
                <p:cNvSpPr/>
                <p:nvPr/>
              </p:nvSpPr>
              <p:spPr>
                <a:xfrm>
                  <a:off x="4835880" y="369144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1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grpSp>
          <p:nvGrpSpPr>
            <p:cNvPr id="376" name="ïṩḻiḑè"/>
            <p:cNvGrpSpPr/>
            <p:nvPr/>
          </p:nvGrpSpPr>
          <p:grpSpPr>
            <a:xfrm>
              <a:off x="4835880" y="4820760"/>
              <a:ext cx="6684480" cy="604080"/>
              <a:chOff x="4835880" y="4820760"/>
              <a:chExt cx="6684480" cy="604080"/>
            </a:xfrm>
          </p:grpSpPr>
          <p:cxnSp>
            <p:nvCxnSpPr>
              <p:cNvPr id="377" name="直接连接符 35"/>
              <p:cNvCxnSpPr/>
              <p:nvPr/>
            </p:nvCxnSpPr>
            <p:spPr>
              <a:xfrm>
                <a:off x="6995880" y="5405760"/>
                <a:ext cx="4524840" cy="360"/>
              </a:xfrm>
              <a:prstGeom prst="straightConnector1">
                <a:avLst/>
              </a:prstGeom>
              <a:ln w="3175" cap="rnd">
                <a:solidFill>
                  <a:srgbClr val="FFFFFF">
                    <a:lumMod val="75000"/>
                  </a:srgbClr>
                </a:solidFill>
                <a:round/>
              </a:ln>
            </p:spPr>
          </p:cxnSp>
          <p:grpSp>
            <p:nvGrpSpPr>
              <p:cNvPr id="378" name="íŝľíḋê"/>
              <p:cNvGrpSpPr/>
              <p:nvPr/>
            </p:nvGrpSpPr>
            <p:grpSpPr>
              <a:xfrm>
                <a:off x="4835880" y="4820760"/>
                <a:ext cx="2304360" cy="604080"/>
                <a:chOff x="4835880" y="4820760"/>
                <a:chExt cx="2304360" cy="604080"/>
              </a:xfrm>
            </p:grpSpPr>
            <p:sp>
              <p:nvSpPr>
                <p:cNvPr id="379" name="iśḻiďe"/>
                <p:cNvSpPr/>
                <p:nvPr/>
              </p:nvSpPr>
              <p:spPr>
                <a:xfrm>
                  <a:off x="5357160" y="4820760"/>
                  <a:ext cx="1783080" cy="604080"/>
                </a:xfrm>
                <a:prstGeom prst="homePlate">
                  <a:avLst>
                    <a:gd name="adj" fmla="val 27936"/>
                  </a:avLst>
                </a:prstGeom>
                <a:solidFill>
                  <a:schemeClr val="bg1">
                    <a:lumMod val="85000"/>
                  </a:schemeClr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0" strike="noStrike" spc="-1">
                    <a:solidFill>
                      <a:schemeClr val="dk1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80" name="îSliḋé"/>
                <p:cNvSpPr/>
                <p:nvPr/>
              </p:nvSpPr>
              <p:spPr>
                <a:xfrm>
                  <a:off x="4835880" y="4820760"/>
                  <a:ext cx="700560" cy="604080"/>
                </a:xfrm>
                <a:prstGeom prst="hexagon">
                  <a:avLst>
                    <a:gd name="adj" fmla="val 25000"/>
                    <a:gd name="vf" fmla="val 115470"/>
                  </a:avLst>
                </a:prstGeom>
                <a:solidFill>
                  <a:schemeClr val="accent3"/>
                </a:solidFill>
                <a:ln w="3175">
                  <a:noFill/>
                </a:ln>
              </p:spPr>
              <p:style>
                <a:lnRef idx="2">
                  <a:schemeClr val="dk1"/>
                </a:lnRef>
                <a:fillRef idx="1">
                  <a:schemeClr val="lt1"/>
                </a:fillRef>
                <a:effectRef idx="0">
                  <a:schemeClr val="dk1"/>
                </a:effectRef>
                <a:fontRef idx="minor"/>
              </p:style>
              <p:txBody>
                <a:bodyPr wrap="none" lIns="90000" tIns="45000" rIns="90000" bIns="45000" anchor="ctr">
                  <a:normAutofit/>
                </a:bodyPr>
                <a:lstStyle/>
                <a:p>
                  <a:pPr algn="ctr" defTabSz="914400">
                    <a:lnSpc>
                      <a:spcPct val="100000"/>
                    </a:lnSpc>
                  </a:pPr>
                  <a:endParaRPr lang="en-US" sz="1800" b="1" strike="noStrike" spc="-1">
                    <a:solidFill>
                      <a:schemeClr val="lt1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</p:grpSp>
      <p:sp>
        <p:nvSpPr>
          <p:cNvPr id="381" name="PlaceHolder 1"/>
          <p:cNvSpPr>
            <a:spLocks noGrp="1"/>
          </p:cNvSpPr>
          <p:nvPr>
            <p:ph type="title" idx="4294967295"/>
          </p:nvPr>
        </p:nvSpPr>
        <p:spPr>
          <a:xfrm>
            <a:off x="116280" y="2562120"/>
            <a:ext cx="4253040" cy="18867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商务拜访礼仪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82" name="content.1.subtitle"/>
          <p:cNvSpPr/>
          <p:nvPr/>
        </p:nvSpPr>
        <p:spPr>
          <a:xfrm>
            <a:off x="7140600" y="1345680"/>
            <a:ext cx="4379760" cy="73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了解对方公司背景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3" name="content.1.title"/>
          <p:cNvSpPr/>
          <p:nvPr/>
        </p:nvSpPr>
        <p:spPr>
          <a:xfrm>
            <a:off x="5537160" y="15487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提前准备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4" name="content.2.subtitle"/>
          <p:cNvSpPr/>
          <p:nvPr/>
        </p:nvSpPr>
        <p:spPr>
          <a:xfrm>
            <a:off x="7141320" y="4604400"/>
            <a:ext cx="4379400" cy="1036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穿着得体，仪表端庄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5" name="content.2.title"/>
          <p:cNvSpPr/>
          <p:nvPr/>
        </p:nvSpPr>
        <p:spPr>
          <a:xfrm>
            <a:off x="5537520" y="4930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礼仪仪容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6" name="content.3.subtitle"/>
          <p:cNvSpPr/>
          <p:nvPr/>
        </p:nvSpPr>
        <p:spPr>
          <a:xfrm>
            <a:off x="7225200" y="2349360"/>
            <a:ext cx="4276440" cy="107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选择合适礼物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7" name="content.3.title"/>
          <p:cNvSpPr/>
          <p:nvPr/>
        </p:nvSpPr>
        <p:spPr>
          <a:xfrm>
            <a:off x="5537520" y="26719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礼品赠送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8" name="content.4.subtitle"/>
          <p:cNvSpPr/>
          <p:nvPr/>
        </p:nvSpPr>
        <p:spPr>
          <a:xfrm>
            <a:off x="7244640" y="3423960"/>
            <a:ext cx="4275720" cy="967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善于沟通，注意表达方式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9" name="content.4.title"/>
          <p:cNvSpPr/>
          <p:nvPr/>
        </p:nvSpPr>
        <p:spPr>
          <a:xfrm>
            <a:off x="5537160" y="380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谈判技巧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餐桌礼仪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91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尊重长辈，稳坐端庄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2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座次礼仪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9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9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避免谈及敏感话题，礼貌交流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谈话礼仪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9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规范用餐姿势，注意用具使用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用餐礼仪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00" name="组合 1"/>
          <p:cNvGrpSpPr/>
          <p:nvPr/>
        </p:nvGrpSpPr>
        <p:grpSpPr>
          <a:xfrm>
            <a:off x="7400520" y="1547280"/>
            <a:ext cx="4089960" cy="3641760"/>
            <a:chOff x="7400520" y="1547280"/>
            <a:chExt cx="4089960" cy="3641760"/>
          </a:xfrm>
        </p:grpSpPr>
        <p:sp>
          <p:nvSpPr>
            <p:cNvPr id="401" name="îsḷïdê"/>
            <p:cNvSpPr/>
            <p:nvPr/>
          </p:nvSpPr>
          <p:spPr>
            <a:xfrm>
              <a:off x="7805520" y="1952280"/>
              <a:ext cx="3284640" cy="2831400"/>
            </a:xfrm>
            <a:prstGeom prst="triangle">
              <a:avLst>
                <a:gd name="adj" fmla="val 50000"/>
              </a:avLst>
            </a:prstGeom>
            <a:noFill/>
            <a:ln w="3175">
              <a:solidFill>
                <a:srgbClr val="FFFFFF">
                  <a:lumMod val="75000"/>
                </a:srgbClr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02" name="íSľídé"/>
            <p:cNvSpPr/>
            <p:nvPr/>
          </p:nvSpPr>
          <p:spPr>
            <a:xfrm>
              <a:off x="740052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3" name="íşľîdé"/>
            <p:cNvSpPr/>
            <p:nvPr/>
          </p:nvSpPr>
          <p:spPr>
            <a:xfrm>
              <a:off x="10680840" y="4379400"/>
              <a:ext cx="809640" cy="809640"/>
            </a:xfrm>
            <a:prstGeom prst="ellipse">
              <a:avLst/>
            </a:prstGeom>
            <a:solidFill>
              <a:schemeClr val="accent1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4" name="iślïdè"/>
            <p:cNvSpPr/>
            <p:nvPr/>
          </p:nvSpPr>
          <p:spPr>
            <a:xfrm>
              <a:off x="9042840" y="1547280"/>
              <a:ext cx="809640" cy="809640"/>
            </a:xfrm>
            <a:prstGeom prst="ellipse">
              <a:avLst/>
            </a:prstGeom>
            <a:solidFill>
              <a:schemeClr val="accent3"/>
            </a:solidFill>
            <a:ln w="38100"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/>
          </p:style>
          <p:txBody>
            <a:bodyPr wrap="none" lIns="90000" tIns="45000" rIns="90000" bIns="450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rPr>
                <a:t> </a:t>
              </a:r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grpSp>
          <p:nvGrpSpPr>
            <p:cNvPr id="405" name="íś1ïḍè"/>
            <p:cNvGrpSpPr/>
            <p:nvPr/>
          </p:nvGrpSpPr>
          <p:grpSpPr>
            <a:xfrm>
              <a:off x="8902800" y="3224880"/>
              <a:ext cx="1090080" cy="699120"/>
              <a:chOff x="8902800" y="3224880"/>
              <a:chExt cx="1090080" cy="699120"/>
            </a:xfrm>
          </p:grpSpPr>
          <p:sp>
            <p:nvSpPr>
              <p:cNvPr id="406" name="íṥļîḑê"/>
              <p:cNvSpPr/>
              <p:nvPr/>
            </p:nvSpPr>
            <p:spPr>
              <a:xfrm>
                <a:off x="8902800" y="3504960"/>
                <a:ext cx="1090080" cy="41904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4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4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  <p:sp>
            <p:nvSpPr>
              <p:cNvPr id="407" name="íṥlïďé"/>
              <p:cNvSpPr txBox="1"/>
              <p:nvPr/>
            </p:nvSpPr>
            <p:spPr>
              <a:xfrm>
                <a:off x="9223200" y="3224880"/>
                <a:ext cx="448920" cy="272520"/>
              </a:xfrm>
              <a:prstGeom prst="rect">
                <a:avLst/>
              </a:prstGeom>
            </p:spPr>
            <p:txBody>
              <a:bodyPr wrap="none" lIns="90000" tIns="45000" rIns="90000" bIns="45000" anchor="ctr" anchorCtr="1">
                <a:prstTxWarp prst="textPlain">
                  <a:avLst>
                    <a:gd name="adj" fmla="val 50000"/>
                  </a:avLst>
                </a:prstTxWarp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3</a:t>
                </a:r>
                <a:r>
                  <a:rPr lang="en-US" sz="1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 </a:t>
                </a:r>
                <a:r>
                  <a:rPr lang="en-US" sz="1800" b="1" strike="noStrike" spc="-1">
                    <a:ln w="0">
                      <a:noFill/>
                    </a:ln>
                    <a:solidFill>
                      <a:schemeClr val="dk1">
                        <a:lumMod val="50000"/>
                        <a:lumOff val="50000"/>
                      </a:schemeClr>
                    </a:solidFill>
                    <a:latin typeface="Arial"/>
                    <a:ea typeface="微软雅黑"/>
                  </a:rPr>
                  <a:t>0K</a:t>
                </a:r>
                <a:endParaRPr lang="en-US" sz="1800" b="0" strike="noStrike" spc="-1">
                  <a:ln w="0">
                    <a:noFill/>
                  </a:ln>
                  <a:solidFill>
                    <a:schemeClr val="dk1">
                      <a:lumMod val="50000"/>
                      <a:lumOff val="50000"/>
                    </a:schemeClr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 additive="repl">
                                        <p:cTn id="7" dur="500"/>
                                        <p:tgtEl>
                                          <p:spTgt spid="4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8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礼仪着装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09" name="content"/>
          <p:cNvSpPr/>
          <p:nvPr/>
        </p:nvSpPr>
        <p:spPr>
          <a:xfrm>
            <a:off x="867240" y="2447280"/>
            <a:ext cx="291420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礼仪着装是企业礼仪中一个重要的方面。在不同场合和不同职务的情况下，着装要求也会有所不同。一定要注意穿着整洁得体，符合场合要求。良好的礼仪着装不仅能提升个人形象，还能展现职业素质。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410" name="组合 1"/>
          <p:cNvGrpSpPr/>
          <p:nvPr/>
        </p:nvGrpSpPr>
        <p:grpSpPr>
          <a:xfrm>
            <a:off x="3419640" y="1802880"/>
            <a:ext cx="8527320" cy="3303360"/>
            <a:chOff x="3419640" y="1802880"/>
            <a:chExt cx="8527320" cy="3303360"/>
          </a:xfrm>
        </p:grpSpPr>
        <p:grpSp>
          <p:nvGrpSpPr>
            <p:cNvPr id="411" name="íṩlïḑê"/>
            <p:cNvGrpSpPr/>
            <p:nvPr/>
          </p:nvGrpSpPr>
          <p:grpSpPr>
            <a:xfrm>
              <a:off x="3419640" y="3746160"/>
              <a:ext cx="2864880" cy="1360080"/>
              <a:chOff x="3419640" y="3746160"/>
              <a:chExt cx="2864880" cy="1360080"/>
            </a:xfrm>
          </p:grpSpPr>
          <p:sp>
            <p:nvSpPr>
              <p:cNvPr id="412" name="ïṡļíḑé"/>
              <p:cNvSpPr/>
              <p:nvPr/>
            </p:nvSpPr>
            <p:spPr>
              <a:xfrm>
                <a:off x="3419640" y="4153680"/>
                <a:ext cx="2864880" cy="95256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6800" rIns="90000" bIns="46800" anchor="t">
                <a:normAutofit/>
              </a:bodyPr>
              <a:lstStyle/>
              <a:p>
                <a:pPr algn="ctr" defTabSz="914400">
                  <a:lnSpc>
                    <a:spcPct val="150000"/>
                  </a:lnSpc>
                </a:pPr>
                <a:endParaRPr lang="en-US" sz="1100" b="0" strike="noStrike" spc="-1">
                  <a:solidFill>
                    <a:schemeClr val="dk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413" name="íṩḻíḍé"/>
              <p:cNvSpPr/>
              <p:nvPr/>
            </p:nvSpPr>
            <p:spPr>
              <a:xfrm>
                <a:off x="3419640" y="3746160"/>
                <a:ext cx="2864880" cy="406800"/>
              </a:xfrm>
              <a:prstGeom prst="rect">
                <a:avLst/>
              </a:prstGeom>
              <a:noFill/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wrap="none" lIns="90000" tIns="46800" rIns="90000" bIns="46800"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r>
                  <a:rPr lang="en-US" sz="1600" b="1" strike="noStrike" spc="-1">
                    <a:solidFill>
                      <a:schemeClr val="dk1"/>
                    </a:solidFill>
                    <a:latin typeface="Arial"/>
                    <a:ea typeface="微软雅黑"/>
                  </a:rPr>
                  <a:t> </a:t>
                </a:r>
                <a:endParaRPr lang="en-US" sz="16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sp>
          <p:nvSpPr>
            <p:cNvPr id="414" name="ïṧḻïḋê"/>
            <p:cNvSpPr/>
            <p:nvPr/>
          </p:nvSpPr>
          <p:spPr>
            <a:xfrm>
              <a:off x="9082080" y="3746160"/>
              <a:ext cx="286488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15" name="î$ļîḓé"/>
            <p:cNvSpPr/>
            <p:nvPr/>
          </p:nvSpPr>
          <p:spPr>
            <a:xfrm>
              <a:off x="6982920" y="3888360"/>
              <a:ext cx="1509120" cy="406800"/>
            </a:xfrm>
            <a:prstGeom prst="rect">
              <a:avLst/>
            </a:prstGeom>
            <a:noFill/>
            <a:ln w="9525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wrap="none" lIns="90000" tIns="46800" rIns="90000" bIns="46800"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1600" b="1" strike="noStrike" spc="-1">
                  <a:solidFill>
                    <a:schemeClr val="dk1"/>
                  </a:solidFill>
                  <a:latin typeface="Arial"/>
                  <a:ea typeface="微软雅黑"/>
                </a:rPr>
                <a:t> </a:t>
              </a:r>
              <a:endParaRPr lang="en-US" sz="16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16" name="iS1ïḋè"/>
            <p:cNvSpPr/>
            <p:nvPr/>
          </p:nvSpPr>
          <p:spPr>
            <a:xfrm rot="10800000" flipH="1" flipV="1">
              <a:off x="6765120" y="1802520"/>
              <a:ext cx="1943640" cy="194292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76200">
              <a:solidFill>
                <a:srgbClr val="FFFFFF">
                  <a:lumMod val="95000"/>
                </a:srgbClr>
              </a:solidFill>
              <a:miter/>
            </a:ln>
          </p:spPr>
          <p:style>
            <a:lnRef idx="0"/>
            <a:fillRef idx="0"/>
            <a:effectRef idx="0"/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17" name="iS1îďé"/>
            <p:cNvSpPr/>
            <p:nvPr/>
          </p:nvSpPr>
          <p:spPr>
            <a:xfrm>
              <a:off x="4735800" y="2664000"/>
              <a:ext cx="222840" cy="207720"/>
            </a:xfrm>
            <a:custGeom>
              <a:gdLst>
                <a:gd name="textAreaLeft" fmla="*/ 0 w 222840"/>
                <a:gd name="textAreaRight" fmla="*/ 223200 w 222840"/>
                <a:gd name="textAreaTop" fmla="*/ 0 h 207720"/>
                <a:gd name="textAreaBottom" fmla="*/ 208080 h 207720"/>
              </a:gdLst>
              <a:rect l="textAreaLeft" t="textAreaTop" r="textAreaRight" b="textAreaBottom"/>
              <a:pathLst>
                <a:path w="4630" h="4324">
                  <a:moveTo>
                    <a:pt x="3958" y="1193"/>
                  </a:moveTo>
                  <a:cubicBezTo>
                    <a:pt x="3895" y="1193"/>
                    <a:pt x="3832" y="1203"/>
                    <a:pt x="3772" y="1223"/>
                  </a:cubicBezTo>
                  <a:cubicBezTo>
                    <a:pt x="3524" y="1304"/>
                    <a:pt x="3364" y="1531"/>
                    <a:pt x="3358" y="1778"/>
                  </a:cubicBezTo>
                  <a:lnTo>
                    <a:pt x="3055" y="1876"/>
                  </a:lnTo>
                  <a:cubicBezTo>
                    <a:pt x="2936" y="1682"/>
                    <a:pt x="2743" y="1538"/>
                    <a:pt x="2515" y="1484"/>
                  </a:cubicBezTo>
                  <a:lnTo>
                    <a:pt x="2515" y="1166"/>
                  </a:lnTo>
                  <a:cubicBezTo>
                    <a:pt x="2748" y="1083"/>
                    <a:pt x="2915" y="861"/>
                    <a:pt x="2915" y="600"/>
                  </a:cubicBezTo>
                  <a:cubicBezTo>
                    <a:pt x="2915" y="270"/>
                    <a:pt x="2646" y="0"/>
                    <a:pt x="2315" y="0"/>
                  </a:cubicBezTo>
                  <a:cubicBezTo>
                    <a:pt x="1984" y="0"/>
                    <a:pt x="1715" y="270"/>
                    <a:pt x="1715" y="600"/>
                  </a:cubicBezTo>
                  <a:cubicBezTo>
                    <a:pt x="1715" y="861"/>
                    <a:pt x="1882" y="1083"/>
                    <a:pt x="2115" y="1166"/>
                  </a:cubicBezTo>
                  <a:lnTo>
                    <a:pt x="2115" y="1484"/>
                  </a:lnTo>
                  <a:cubicBezTo>
                    <a:pt x="1887" y="1538"/>
                    <a:pt x="1694" y="1682"/>
                    <a:pt x="1575" y="1877"/>
                  </a:cubicBezTo>
                  <a:lnTo>
                    <a:pt x="1273" y="1778"/>
                  </a:lnTo>
                  <a:cubicBezTo>
                    <a:pt x="1266" y="1531"/>
                    <a:pt x="1107" y="1304"/>
                    <a:pt x="858" y="1223"/>
                  </a:cubicBezTo>
                  <a:cubicBezTo>
                    <a:pt x="798" y="1203"/>
                    <a:pt x="736" y="1193"/>
                    <a:pt x="673" y="1193"/>
                  </a:cubicBezTo>
                  <a:cubicBezTo>
                    <a:pt x="412" y="1193"/>
                    <a:pt x="183" y="1360"/>
                    <a:pt x="102" y="1608"/>
                  </a:cubicBezTo>
                  <a:cubicBezTo>
                    <a:pt x="0" y="1923"/>
                    <a:pt x="173" y="2262"/>
                    <a:pt x="488" y="2364"/>
                  </a:cubicBezTo>
                  <a:cubicBezTo>
                    <a:pt x="548" y="2384"/>
                    <a:pt x="610" y="2394"/>
                    <a:pt x="673" y="2394"/>
                  </a:cubicBezTo>
                  <a:cubicBezTo>
                    <a:pt x="864" y="2394"/>
                    <a:pt x="1038" y="2304"/>
                    <a:pt x="1149" y="2159"/>
                  </a:cubicBezTo>
                  <a:lnTo>
                    <a:pt x="1452" y="2258"/>
                  </a:lnTo>
                  <a:cubicBezTo>
                    <a:pt x="1450" y="2281"/>
                    <a:pt x="1449" y="2304"/>
                    <a:pt x="1449" y="2327"/>
                  </a:cubicBezTo>
                  <a:cubicBezTo>
                    <a:pt x="1449" y="2542"/>
                    <a:pt x="1528" y="2740"/>
                    <a:pt x="1658" y="2891"/>
                  </a:cubicBezTo>
                  <a:lnTo>
                    <a:pt x="1471" y="3149"/>
                  </a:lnTo>
                  <a:cubicBezTo>
                    <a:pt x="1416" y="3132"/>
                    <a:pt x="1359" y="3124"/>
                    <a:pt x="1301" y="3124"/>
                  </a:cubicBezTo>
                  <a:cubicBezTo>
                    <a:pt x="1109" y="3124"/>
                    <a:pt x="927" y="3216"/>
                    <a:pt x="815" y="3371"/>
                  </a:cubicBezTo>
                  <a:cubicBezTo>
                    <a:pt x="620" y="3639"/>
                    <a:pt x="680" y="4015"/>
                    <a:pt x="948" y="4209"/>
                  </a:cubicBezTo>
                  <a:cubicBezTo>
                    <a:pt x="1051" y="4284"/>
                    <a:pt x="1173" y="4324"/>
                    <a:pt x="1300" y="4324"/>
                  </a:cubicBezTo>
                  <a:cubicBezTo>
                    <a:pt x="1492" y="4324"/>
                    <a:pt x="1673" y="4232"/>
                    <a:pt x="1786" y="4077"/>
                  </a:cubicBezTo>
                  <a:cubicBezTo>
                    <a:pt x="1939" y="3866"/>
                    <a:pt x="1934" y="3588"/>
                    <a:pt x="1795" y="3384"/>
                  </a:cubicBezTo>
                  <a:lnTo>
                    <a:pt x="1981" y="3127"/>
                  </a:lnTo>
                  <a:cubicBezTo>
                    <a:pt x="2084" y="3170"/>
                    <a:pt x="2197" y="3194"/>
                    <a:pt x="2315" y="3194"/>
                  </a:cubicBezTo>
                  <a:cubicBezTo>
                    <a:pt x="2433" y="3194"/>
                    <a:pt x="2545" y="3170"/>
                    <a:pt x="2647" y="3127"/>
                  </a:cubicBezTo>
                  <a:lnTo>
                    <a:pt x="2836" y="3385"/>
                  </a:lnTo>
                  <a:cubicBezTo>
                    <a:pt x="2696" y="3588"/>
                    <a:pt x="2692" y="3866"/>
                    <a:pt x="2845" y="4077"/>
                  </a:cubicBezTo>
                  <a:cubicBezTo>
                    <a:pt x="2957" y="4232"/>
                    <a:pt x="3139" y="4324"/>
                    <a:pt x="3331" y="4324"/>
                  </a:cubicBezTo>
                  <a:lnTo>
                    <a:pt x="3331" y="4324"/>
                  </a:lnTo>
                  <a:cubicBezTo>
                    <a:pt x="3458" y="4324"/>
                    <a:pt x="3580" y="4284"/>
                    <a:pt x="3683" y="4209"/>
                  </a:cubicBezTo>
                  <a:cubicBezTo>
                    <a:pt x="3951" y="4015"/>
                    <a:pt x="4010" y="3639"/>
                    <a:pt x="3816" y="3371"/>
                  </a:cubicBezTo>
                  <a:cubicBezTo>
                    <a:pt x="3703" y="3216"/>
                    <a:pt x="3522" y="3124"/>
                    <a:pt x="3330" y="3124"/>
                  </a:cubicBezTo>
                  <a:cubicBezTo>
                    <a:pt x="3271" y="3124"/>
                    <a:pt x="3214" y="3133"/>
                    <a:pt x="3159" y="3149"/>
                  </a:cubicBezTo>
                  <a:lnTo>
                    <a:pt x="2971" y="2893"/>
                  </a:lnTo>
                  <a:cubicBezTo>
                    <a:pt x="3102" y="2741"/>
                    <a:pt x="3182" y="2543"/>
                    <a:pt x="3182" y="2327"/>
                  </a:cubicBezTo>
                  <a:cubicBezTo>
                    <a:pt x="3182" y="2303"/>
                    <a:pt x="3181" y="2280"/>
                    <a:pt x="3179" y="2257"/>
                  </a:cubicBezTo>
                  <a:lnTo>
                    <a:pt x="3481" y="2159"/>
                  </a:lnTo>
                  <a:cubicBezTo>
                    <a:pt x="3592" y="2304"/>
                    <a:pt x="3766" y="2394"/>
                    <a:pt x="3957" y="2394"/>
                  </a:cubicBezTo>
                  <a:lnTo>
                    <a:pt x="3957" y="2394"/>
                  </a:lnTo>
                  <a:cubicBezTo>
                    <a:pt x="4020" y="2394"/>
                    <a:pt x="4083" y="2384"/>
                    <a:pt x="4143" y="2364"/>
                  </a:cubicBezTo>
                  <a:cubicBezTo>
                    <a:pt x="4458" y="2262"/>
                    <a:pt x="4630" y="1923"/>
                    <a:pt x="4528" y="1608"/>
                  </a:cubicBezTo>
                  <a:cubicBezTo>
                    <a:pt x="4447" y="1360"/>
                    <a:pt x="4218" y="1193"/>
                    <a:pt x="3958" y="1193"/>
                  </a:cubicBezTo>
                  <a:close/>
                </a:path>
              </a:pathLst>
            </a:custGeom>
            <a:solidFill>
              <a:schemeClr val="bg1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ctr">
              <a:no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418" name="iṧḻídè"/>
            <p:cNvGrpSpPr/>
            <p:nvPr/>
          </p:nvGrpSpPr>
          <p:grpSpPr>
            <a:xfrm>
              <a:off x="9758880" y="2018520"/>
              <a:ext cx="1511640" cy="1511640"/>
              <a:chOff x="9758880" y="2018520"/>
              <a:chExt cx="1511640" cy="1511640"/>
            </a:xfrm>
          </p:grpSpPr>
          <p:sp>
            <p:nvSpPr>
              <p:cNvPr id="419" name="íšlîḓe"/>
              <p:cNvSpPr/>
              <p:nvPr/>
            </p:nvSpPr>
            <p:spPr>
              <a:xfrm>
                <a:off x="9758880" y="2018520"/>
                <a:ext cx="1511640" cy="1511640"/>
              </a:xfrm>
              <a:prstGeom prst="teardrop">
                <a:avLst>
                  <a:gd name="adj" fmla="val 100000"/>
                </a:avLst>
              </a:prstGeom>
              <a:solidFill>
                <a:schemeClr val="accent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420" name="iṡ1ídè"/>
              <p:cNvSpPr/>
              <p:nvPr/>
            </p:nvSpPr>
            <p:spPr>
              <a:xfrm>
                <a:off x="10218240" y="2488680"/>
                <a:ext cx="571680" cy="571680"/>
              </a:xfrm>
              <a:prstGeom prst="ellipse">
                <a:avLst/>
              </a:prstGeom>
              <a:solidFill>
                <a:schemeClr val="bg1"/>
              </a:solidFill>
              <a:ln w="38100">
                <a:solidFill>
                  <a:srgbClr val="FFFF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anchor="ctr">
                <a:norm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800" b="0" strike="noStrike" spc="-1">
                  <a:solidFill>
                    <a:schemeClr val="lt1"/>
                  </a:solidFill>
                  <a:latin typeface="Arial"/>
                  <a:ea typeface="微软雅黑"/>
                </a:endParaRPr>
              </a:p>
            </p:txBody>
          </p:sp>
        </p:grpSp>
        <p:sp>
          <p:nvSpPr>
            <p:cNvPr id="421" name="ïŝļïďé"/>
            <p:cNvSpPr/>
            <p:nvPr/>
          </p:nvSpPr>
          <p:spPr>
            <a:xfrm>
              <a:off x="4091400" y="2018520"/>
              <a:ext cx="1511640" cy="1511640"/>
            </a:xfrm>
            <a:prstGeom prst="teardrop">
              <a:avLst>
                <a:gd name="adj" fmla="val 100000"/>
              </a:avLst>
            </a:prstGeom>
            <a:solidFill>
              <a:schemeClr val="accent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22" name="图片 27"/>
            <p:cNvSpPr/>
            <p:nvPr/>
          </p:nvSpPr>
          <p:spPr>
            <a:xfrm>
              <a:off x="6873840" y="1910880"/>
              <a:ext cx="1726920" cy="1726920"/>
            </a:xfrm>
            <a:custGeom>
              <a:gdLst>
                <a:gd name="textAreaLeft" fmla="*/ 0 w 1726920"/>
                <a:gd name="textAreaRight" fmla="*/ 1727280 w 1726920"/>
                <a:gd name="textAreaTop" fmla="*/ 0 h 1726920"/>
                <a:gd name="textAreaBottom" fmla="*/ 1727280 h 1726920"/>
              </a:gdLst>
              <a:rect l="textAreaLeft" t="textAreaTop" r="textAreaRight" b="textAreaBottom"/>
              <a:pathLst>
                <a:path w="1727202" h="1727202">
                  <a:moveTo>
                    <a:pt x="863602" y="0"/>
                  </a:moveTo>
                  <a:lnTo>
                    <a:pt x="1727204" y="0"/>
                  </a:lnTo>
                  <a:lnTo>
                    <a:pt x="1727204" y="863602"/>
                  </a:lnTo>
                  <a:cubicBezTo>
                    <a:pt x="1727204" y="1340556"/>
                    <a:pt x="1340556" y="1727204"/>
                    <a:pt x="863602" y="1727204"/>
                  </a:cubicBezTo>
                  <a:cubicBezTo>
                    <a:pt x="386648" y="1727204"/>
                    <a:pt x="0" y="1340556"/>
                    <a:pt x="0" y="863602"/>
                  </a:cubicBezTo>
                  <a:cubicBezTo>
                    <a:pt x="0" y="386648"/>
                    <a:pt x="386648" y="0"/>
                    <a:pt x="863602" y="0"/>
                  </a:cubicBezTo>
                  <a:close/>
                </a:path>
              </a:pathLst>
            </a:custGeom>
            <a:blipFill rotWithShape="0">
              <a:blip r:embed="rId3"/>
              <a:stretch>
                <a:fillRect/>
              </a:stretch>
            </a:blip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423" name="iṡ1ídè"/>
            <p:cNvSpPr/>
            <p:nvPr/>
          </p:nvSpPr>
          <p:spPr>
            <a:xfrm>
              <a:off x="4561560" y="2466360"/>
              <a:ext cx="571680" cy="571680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rgbClr val="FFFF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/>
          </p:style>
          <p:txBody>
            <a:bodyPr anchor="ctr">
              <a:norm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4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4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4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https://d.book118.com/648010123011006050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202</Paragraphs>
  <Slides>22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Impact</vt:lpstr>
      <vt:lpstr>Office Theme</vt:lpstr>
      <vt:lpstr>企业礼仪的细节决定成败</vt:lpstr>
      <vt:lpstr>目录</vt:lpstr>
      <vt:lpstr>第1章 企业礼仪的重要性</vt:lpstr>
      <vt:lpstr>企业礼仪概述</vt:lpstr>
      <vt:lpstr> </vt:lpstr>
      <vt:lpstr>企业礼仪的内涵</vt:lpstr>
      <vt:lpstr>企业礼仪的标准</vt:lpstr>
      <vt:lpstr>落实企业礼仪</vt:lpstr>
      <vt:lpstr>第二章 企业礼仪的基本原则</vt:lpstr>
      <vt:lpstr>诚实守信</vt:lpstr>
      <vt:lpstr>尊重他人</vt:lpstr>
      <vt:lpstr>自我管理</vt:lpstr>
      <vt:lpstr> </vt:lpstr>
      <vt:lpstr>企业礼仪的细节</vt:lpstr>
      <vt:lpstr>成功的企业礼仪关键</vt:lpstr>
      <vt:lpstr>企业礼仪的重要性</vt:lpstr>
      <vt:lpstr>第3章 企业礼仪的具体实践</vt:lpstr>
      <vt:lpstr>会议礼仪</vt:lpstr>
      <vt:lpstr>商务拜访礼仪</vt:lpstr>
      <vt:lpstr>餐桌礼仪</vt:lpstr>
      <vt:lpstr>礼仪着装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2024-09-29T14:50:13.200</cp:lastPrinted>
  <dcterms:created xsi:type="dcterms:W3CDTF">2024-09-29T06:50:13Z</dcterms:created>
  <dcterms:modified xsi:type="dcterms:W3CDTF">2024-09-29T06:50:15Z</dcterms:modified>
</cp:coreProperties>
</file>