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0413" cy="6859588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A424E-0A9A-4A97-9E2A-EECD501F7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22A04-0135-4058-945A-EB9A9762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20FEF-5BA6-41FF-96E7-3181C9E37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9CFB6-901B-4C3C-949B-769F2F60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D2E45-CFF9-4401-9946-1D45B0CC9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E668D-265F-4571-81FC-E6CA1E14E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44E98-0846-4DD9-89CB-1A7F99948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FD45D-54A4-439D-A027-1FEE24F64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70EA8-137B-4946-835A-B96E84FE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733ED-5455-4055-A8FF-6D1F7B39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55D4E-3FB4-4069-953D-D55BAEEC4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-27384"/>
            <a:ext cx="12190413" cy="144016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0" y="6597352"/>
            <a:ext cx="12190412" cy="28803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701"/>
            <a:ext cx="10971372" cy="114326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600"/>
            </a:lvl1pPr>
            <a:lvl2pPr>
              <a:defRPr sz="2600"/>
            </a:lvl2pPr>
            <a:lvl3pPr>
              <a:defRPr sz="2600"/>
            </a:lvl3pPr>
            <a:lvl4pPr>
              <a:defRPr sz="2600"/>
            </a:lvl4pPr>
            <a:lvl5pPr>
              <a:defRPr sz="26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521" y="6357823"/>
            <a:ext cx="284443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2024/1/24 Wednesday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059" y="6357823"/>
            <a:ext cx="3860297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463" y="6357823"/>
            <a:ext cx="284443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11211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extBox 16"/>
          <p:cNvSpPr txBox="1"/>
          <p:nvPr/>
        </p:nvSpPr>
        <p:spPr>
          <a:xfrm>
            <a:off x="1702718" y="2255606"/>
            <a:ext cx="9001000" cy="105193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1200"/>
              </a:spcBef>
              <a:spcAft>
                <a:spcPts val="300"/>
              </a:spcAft>
            </a:pPr>
            <a:r>
              <a:rPr lang="zh-CN" altLang="zh-CN" sz="4400"/>
              <a:t>　语言表达连贯之语句衔接</a:t>
            </a:r>
            <a:endParaRPr lang="zh-CN" altLang="zh-CN" sz="4400" b="1" kern="100">
              <a:latin typeface="方正大黑简体" pitchFamily="65" charset="-122"/>
              <a:ea typeface="方正大黑简体" pitchFamily="65" charset="-122"/>
              <a:cs typeface="经典特黑简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" y="4321480"/>
            <a:ext cx="12190413" cy="253810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b="1">
              <a:ln w="12700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" y="4078016"/>
            <a:ext cx="12190413" cy="216074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b="1">
              <a:ln w="12700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左箭头 21"/>
          <p:cNvSpPr/>
          <p:nvPr/>
        </p:nvSpPr>
        <p:spPr>
          <a:xfrm>
            <a:off x="4222999" y="6022682"/>
            <a:ext cx="7967415" cy="648222"/>
          </a:xfrm>
          <a:prstGeom prst="leftArrow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左箭头 22"/>
          <p:cNvSpPr/>
          <p:nvPr/>
        </p:nvSpPr>
        <p:spPr>
          <a:xfrm>
            <a:off x="5951191" y="5446485"/>
            <a:ext cx="6239223" cy="648222"/>
          </a:xfrm>
          <a:prstGeom prst="leftArrow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左箭头 23"/>
          <p:cNvSpPr/>
          <p:nvPr/>
        </p:nvSpPr>
        <p:spPr>
          <a:xfrm>
            <a:off x="7679383" y="4870288"/>
            <a:ext cx="4511031" cy="648222"/>
          </a:xfrm>
          <a:prstGeom prst="leftArrow">
            <a:avLst/>
          </a:pr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语句的连贯指的是一个语段的各个句子之间，或者是一个复句的各个分句之间，在内容和形式上都接得上、扣得紧，意思一贯而下，话题前后统一，合乎逻辑、事理，语句前后照应，搭配得当，脉络清晰，文气顺畅，能够准确、完整地表达一个意思。本考点主要讲解</a:t>
            </a:r>
            <a:r>
              <a:rPr lang="zh-CN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语句复位</a:t>
            </a:r>
            <a:r>
              <a:rPr lang="zh-CN" altLang="zh-CN" sz="2800" kern="100"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词语复位</a:t>
            </a:r>
            <a:r>
              <a:rPr lang="zh-CN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两种题型，</a:t>
            </a:r>
            <a:r>
              <a:rPr lang="zh-CN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语句补写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语句填空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单独作为一个考点在专题二中详细讲解。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3000"/>
              </a:lnSpc>
              <a:spcBef>
                <a:spcPts val="1200"/>
              </a:spcBef>
              <a:spcAft>
                <a:spcPts val="320"/>
              </a:spcAft>
            </a:pPr>
            <a:r>
              <a:rPr lang="zh-CN" altLang="zh-CN" sz="2800" b="1" kern="100">
                <a:latin typeface="Times New Roman" panose="02020603050405020304"/>
                <a:cs typeface="Times New Roman" panose="02020603050405020304"/>
              </a:rPr>
              <a:t>【必备知识图解】</a:t>
            </a:r>
            <a:endParaRPr lang="zh-CN" altLang="zh-CN" sz="2800" b="1" kern="100">
              <a:latin typeface="Cambria" panose="02040503050406030204"/>
              <a:cs typeface="Times New Roman" panose="02020603050405020304"/>
            </a:endParaRPr>
          </a:p>
        </p:txBody>
      </p:sp>
      <p:pic>
        <p:nvPicPr>
          <p:cNvPr id="5" name="图片 4" descr="24新一轮语文书N2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558" y="1773610"/>
            <a:ext cx="11579190" cy="28803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3000"/>
              </a:lnSpc>
              <a:spcBef>
                <a:spcPts val="1200"/>
              </a:spcBef>
              <a:spcAft>
                <a:spcPts val="320"/>
              </a:spcAft>
            </a:pPr>
            <a:endParaRPr lang="en-US" altLang="zh-CN" sz="3600" b="1" kern="100">
              <a:latin typeface="Times New Roman" panose="02020603050405020304"/>
              <a:cs typeface="Times New Roman" panose="02020603050405020304"/>
            </a:endParaRPr>
          </a:p>
          <a:p>
            <a:pPr algn="ctr">
              <a:lnSpc>
                <a:spcPct val="133000"/>
              </a:lnSpc>
              <a:spcBef>
                <a:spcPts val="1200"/>
              </a:spcBef>
              <a:spcAft>
                <a:spcPts val="320"/>
              </a:spcAft>
            </a:pPr>
            <a:r>
              <a:rPr lang="zh-CN" altLang="zh-CN" sz="3600" b="1" kern="100">
                <a:latin typeface="Times New Roman" panose="02020603050405020304"/>
                <a:cs typeface="Times New Roman" panose="02020603050405020304"/>
              </a:rPr>
              <a:t>【复习备考建议】</a:t>
            </a:r>
            <a:endParaRPr lang="zh-CN" altLang="zh-CN" sz="3600" b="1" kern="100">
              <a:latin typeface="Cambria" panose="020405030504060302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本考点主要讲解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语句复位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词语复位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两种题型。要求考生能够根据语境选用恰当的句子，做到语言连贯。语句补写，后面章节专讲。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3000"/>
              </a:lnSpc>
              <a:spcBef>
                <a:spcPts val="1300"/>
              </a:spcBef>
              <a:spcAft>
                <a:spcPts val="1300"/>
              </a:spcAft>
            </a:pPr>
            <a:endParaRPr lang="en-US" altLang="zh-CN" sz="4000" b="1" kern="100">
              <a:latin typeface="Times New Roman" panose="02020603050405020304"/>
              <a:cs typeface="Times New Roman" panose="02020603050405020304"/>
            </a:endParaRPr>
          </a:p>
          <a:p>
            <a:pPr algn="ctr">
              <a:lnSpc>
                <a:spcPct val="173000"/>
              </a:lnSpc>
              <a:spcBef>
                <a:spcPts val="1300"/>
              </a:spcBef>
              <a:spcAft>
                <a:spcPts val="1300"/>
              </a:spcAft>
            </a:pPr>
            <a:r>
              <a:rPr lang="zh-CN" altLang="zh-CN" sz="4000" b="1" kern="100">
                <a:latin typeface="Times New Roman" panose="02020603050405020304"/>
                <a:cs typeface="Times New Roman" panose="02020603050405020304"/>
              </a:rPr>
              <a:t>题型一　语句复位题</a:t>
            </a:r>
            <a:r>
              <a:rPr lang="en-US" altLang="zh-CN" sz="4000" b="1" kern="100">
                <a:latin typeface="Times New Roman" panose="02020603050405020304"/>
                <a:cs typeface="Times New Roman" panose="02020603050405020304"/>
              </a:rPr>
              <a:t>——</a:t>
            </a:r>
            <a:r>
              <a:rPr lang="zh-CN" altLang="zh-CN" sz="4000" b="1" kern="100">
                <a:latin typeface="Times New Roman" panose="02020603050405020304"/>
                <a:cs typeface="Times New Roman" panose="02020603050405020304"/>
              </a:rPr>
              <a:t>着眼五角度</a:t>
            </a:r>
            <a:endParaRPr lang="zh-CN" altLang="zh-CN" sz="4000" b="1" kern="100"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语句复位题是定位选句，指的是将某一语段中的句子抽出，另设几种与之相近的答案，让考生从中选出原句，主要采用选择题的形式。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句式选用答题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三步骤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 descr="23新老一轮语文书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42878" y="1125538"/>
            <a:ext cx="5694601" cy="54409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因四个选项区分度较小，干扰性较强，在确定选项和验证选项时，还要从以下六个方面全盘考虑。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角度一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话题是否一致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话题一致是保持语言连贯的基本要求。一个长句或句群只有话题和陈述角度一致，中心才会明确，语意才能贯通。如果中间转换了话题或陈述对象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主语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，势必会影响到语意的连贯。从句子连贯的角度看，保持主语前后一致非常重要。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具体来说包括两个方面：所讲述内容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主旨或话题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的统一、主语或陈述对象的统一。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477466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一、所讲述内容</a:t>
            </a: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主旨或话题</a:t>
            </a: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的统一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[</a:t>
            </a: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例</a:t>
            </a: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1]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</a:t>
            </a:r>
            <a:r>
              <a:rPr lang="zh-CN" altLang="zh-CN" sz="26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考题改编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下列在文中括号内补写的语句，最恰当的一项是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文化是一个民族的灵魂。五千年的中华文化体现的中华民族的精神追求，已成为中华民族区别于其他民族的精神标识。而其基本价值已积淀为中华民族的文化基因，成为中华民族的精神命脉。</a:t>
            </a:r>
            <a:r>
              <a:rPr lang="en-US" altLang="zh-CN" sz="2600" kern="100">
                <a:latin typeface="Times New Roman" panose="02020603050405020304"/>
                <a:ea typeface="仿宋_GB2312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　　　　</a:t>
            </a:r>
            <a:r>
              <a:rPr lang="en-US" altLang="zh-CN" sz="2600" kern="100">
                <a:latin typeface="Times New Roman" panose="02020603050405020304"/>
                <a:ea typeface="仿宋_GB231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。中华文化与中华民族互为一体，中国人之所以为中国人的特性，不是生理的，而是文化的、精神的；没有中华文化，中国人就不成其为中国人，中华民族就不成其为中华民族。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．传承中华文化就是维系中华民族的精神命脉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．传承中华文化必须维系中华民族的精神命脉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．维系中华民族的精神命脉就是传承中华文化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．维系中华民族的精神命脉就能传承中华文化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5229994"/>
            <a:ext cx="628247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解析：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括号句前有三句话，主语分别是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文化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中华文化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中华文化的基本价值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，三句话有一个共同话题，即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中华文化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。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两项陈述的主语是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精神命脉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，与语境话题不符，故排除。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必须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一词过于绝对，此处用</a:t>
            </a:r>
            <a:r>
              <a:rPr lang="zh-CN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就是</a:t>
            </a:r>
            <a:r>
              <a:rPr lang="zh-CN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更合适，排除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项。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二、主语或陈述对象的统一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[</a:t>
            </a: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例</a:t>
            </a: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2]</a:t>
            </a: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　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</a:t>
            </a:r>
            <a:r>
              <a:rPr lang="zh-CN" altLang="zh-CN" sz="26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考题改编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下列在文中括号内补写的语句，最恰当的一项是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戏曲既需传承也需创新，这是业内的基本共识。然而，近年来由于一些创新尝试未收到理想效果，有人就将创新和继承对立起来，认为戏曲不必创新。尤其是昆曲等戏曲艺术进入世界非物质文化遗产名录之后，创新在某些人那里几乎成了贬义词。</a:t>
            </a:r>
            <a:r>
              <a:rPr lang="en-US" altLang="zh-CN" sz="2600" kern="100">
                <a:latin typeface="Times New Roman" panose="02020603050405020304"/>
                <a:ea typeface="仿宋_GB2312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　　　　</a:t>
            </a:r>
            <a:r>
              <a:rPr lang="en-US" altLang="zh-CN" sz="2600" kern="100">
                <a:latin typeface="Times New Roman" panose="02020603050405020304"/>
                <a:ea typeface="仿宋_GB231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。随着时代的发展变化，戏曲艺术不断被赋予新的内涵。如果一直固守原有形态，只强调复制和模仿，戏曲恐怕早在数百年前就寿终正寝了。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．当代戏曲的发展，被创新精神的缺失所制约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．当代戏曲的发展，因创新精神的缺失而被制约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．创新精神的缺失，制约了当代戏曲的发展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．创新精神的缺失，对当代戏曲发展起了制约作用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5488409"/>
            <a:ext cx="15824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解析：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四个选项都是由两个分句构成的，应注意两个分句和前后文陈述对象的一致性。前文主要讲述了人们对于创新的看法，应由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创新精神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承接，排除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两项。后文讲述戏曲艺术的创新，需由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当代戏曲的发展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引出，排除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项。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角度二　逻辑是否相承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逻辑关系有因果、条件、递进、并列、总分、大小、轻重、快慢、难易、表里、先后、动静、多寡等。语段在表达一定的意思时，总会按照某种逻辑顺序或者符合一定的生活事理，而这种逻辑顺序或者生活事理恰恰就是句子衔接的思路或特征。连贯的句子之间具有不可随意更改的逻辑性，遵循一定的规律：或以空间先后为序，从上到下、从左到右、从外到内；或以时间先后为序；或以事物发展前后为序；或以人们的认识规律为序，由表及里、由浅入深、由感性认识到理性认识；或以主次、轻重为序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[</a:t>
            </a:r>
            <a:r>
              <a:rPr lang="zh-CN" altLang="zh-CN" sz="28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例</a:t>
            </a:r>
            <a:r>
              <a:rPr lang="en-US" altLang="zh-CN" sz="28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3]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下列在文中括号内补写的语句，最恰当的一项是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创新是一个民族进步的灵魂，是一个国家兴旺发达的不竭动力，也是中华民族最深沉的民族禀赋。在激烈的国际竞争中，唯创新者进，唯创新者强，唯创新者胜。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　　　　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。不跑出创新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加速度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，怎能成为领跑者？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．创新慢了会落后，不创新也会落后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．要想不落后，只有不断地努力创新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．不创新会落后，创新慢了也会落后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．只有不断地努力创新，才能不落后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4653930"/>
            <a:ext cx="15824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解析：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从所给的四个选项的内容可知，括号内的句子主要谈论的是创新和落后的关系。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两项中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要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只有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……”“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只有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才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说法太绝对，不合逻辑，应该排除。比较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两项的内容，主要是语序的不同。应该是先有创新，才有后面的创新快慢的问题，所以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项语序正确。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角度三　意境是否协调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文段的画面、色彩、情调、氛围、风格应和谐统一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或阴沉凄凉，或热烈欢乐，或直截了当，或隐晦曲折，或贬或褒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。文段中所体现出来的情感、意蕴同其中的物象、景致高度契合统一，才能感染读者。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[</a:t>
            </a:r>
            <a:r>
              <a:rPr lang="zh-CN" altLang="zh-CN" sz="28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例</a:t>
            </a:r>
            <a:r>
              <a:rPr lang="en-US" altLang="zh-CN" sz="28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4]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与前后语句衔接最恰当的一个比喻句是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夜色浓了，灯亮了起来。环绕在海湾沿岸山坡上的灯光，从半空倒映在了乌蓝的海面上，随着波浪，晃动着，闪烁着，</a:t>
            </a:r>
            <a:r>
              <a:rPr lang="zh-CN" altLang="zh-CN" sz="2800" u="dotted" kern="100">
                <a:latin typeface="Times New Roman" panose="02020603050405020304"/>
                <a:ea typeface="仿宋_GB2312"/>
                <a:cs typeface="Times New Roman" panose="02020603050405020304"/>
              </a:rPr>
              <a:t>　　　　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，和那密布在苍穹里的星斗互相辉映，煞是好看。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．像散落在蓝色天鹅绒上的颗颗钻石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．像一串流动的珍珠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．像夜空中眨着眼睛的星星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．像无数个在水面舞动的小精灵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4048249"/>
            <a:ext cx="15824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B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12000" y="4443130"/>
            <a:ext cx="10944000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0000FF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解析：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要注意以下两条重要信息：一是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环绕在海湾沿岸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，隐含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串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线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之意，从这一角度来看，</a:t>
            </a:r>
            <a:r>
              <a:rPr lang="en-US" altLang="zh-CN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三项皆描写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面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片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en-US" altLang="zh-CN" kern="100">
                <a:latin typeface="Times New Roman" panose="02020603050405020304"/>
                <a:ea typeface="仿宋_GB2312"/>
                <a:cs typeface="Courier New" panose="02070309020205020404"/>
              </a:rPr>
              <a:t>(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天鹅绒、夜空、水面</a:t>
            </a:r>
            <a:r>
              <a:rPr lang="en-US" altLang="zh-CN" kern="100">
                <a:latin typeface="Times New Roman" panose="02020603050405020304"/>
                <a:ea typeface="仿宋_GB2312"/>
                <a:cs typeface="Courier New" panose="02070309020205020404"/>
              </a:rPr>
              <a:t>)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之景象，皆与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环绕在海湾沿岸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不协调；二是</a:t>
            </a:r>
            <a:r>
              <a:rPr lang="en-US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随着波浪，晃动着，闪烁着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，显示出一种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动态</a:t>
            </a:r>
            <a:r>
              <a:rPr lang="zh-CN" altLang="zh-CN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的美感，而</a:t>
            </a:r>
            <a:r>
              <a:rPr lang="en-US" altLang="zh-CN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kern="100">
                <a:latin typeface="Times New Roman" panose="02020603050405020304"/>
                <a:ea typeface="仿宋_GB2312"/>
                <a:cs typeface="Times New Roman" panose="02020603050405020304"/>
              </a:rPr>
              <a:t>项描写的是一种静态的景象，显然不合适。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角度四　句式是否恰当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句式的恰当有两重含义：一是句式的一致性，二是句式的最佳表意。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ea typeface="黑体" panose="02010609060101010101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8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句式的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一致性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一致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的内容比较多，像句子结构、关联词搭配等，重在找出照应点。语段中的信息前后吻合，彼此照应，才能在表意上形成一个完美的整体。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[</a:t>
            </a: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例</a:t>
            </a: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5]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</a:t>
            </a:r>
            <a:r>
              <a:rPr lang="zh-CN" altLang="zh-CN" sz="26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考题改编</a:t>
            </a:r>
            <a:r>
              <a:rPr lang="en-US" altLang="zh-CN" sz="26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填入文中括号内的语句，衔接最恰当的一项是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中国传统音乐包括民间音乐、宗教音乐、文人音乐、宫廷音乐等类别，其中文人音乐的代表主要就是古琴艺术。但随着传统文人阶层在中国的消失，古琴艺术逐渐边缘化，甚至被社会遗忘。直到</a:t>
            </a:r>
            <a:r>
              <a:rPr lang="en-US" altLang="zh-CN" sz="2600" kern="100">
                <a:latin typeface="Times New Roman" panose="02020603050405020304"/>
                <a:ea typeface="仿宋_GB2312"/>
                <a:cs typeface="Courier New" panose="02070309020205020404"/>
              </a:rPr>
              <a:t>2003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年，中国的古琴艺术被联合国教科文组织列入</a:t>
            </a:r>
            <a:r>
              <a:rPr lang="en-US" altLang="zh-CN" sz="26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人类口头和非物质遗产代表作名录</a:t>
            </a:r>
            <a:r>
              <a:rPr lang="en-US" altLang="zh-CN" sz="26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。这种过去对文化有着深刻影响的艺术形式，才重新焕发了生机。</a:t>
            </a:r>
            <a:r>
              <a:rPr lang="en-US" altLang="zh-CN" sz="2600" kern="100">
                <a:latin typeface="Times New Roman" panose="02020603050405020304"/>
                <a:ea typeface="仿宋_GB2312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　　　　</a:t>
            </a:r>
            <a:r>
              <a:rPr lang="en-US" altLang="zh-CN" sz="2600" kern="100">
                <a:latin typeface="Times New Roman" panose="02020603050405020304"/>
                <a:ea typeface="仿宋_GB2312"/>
                <a:cs typeface="Courier New" panose="02070309020205020404"/>
              </a:rPr>
              <a:t>)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，但我认为这恰恰是它的一个特点。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．古琴的缺点是音量小，这是很多人的看法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．音量小作为古琴的一个缺点，被很多人所批评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．音量小是古琴的一个缺点，很多人都是这么认为的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．古琴音量小，很多人认为这是它的一个缺点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5085978"/>
            <a:ext cx="160011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D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解析：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结合语境可知，括号后的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这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指的是古琴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音量小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，故前一句即括号内的语句的主语也应是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音量小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，据此排除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两项。对比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、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两项，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项中的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很多人认为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……”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与括号后的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我认为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……”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句式更统一，故答案为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项。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ea typeface="黑体" panose="02010609060101010101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latin typeface="Times New Roman" panose="02020603050405020304"/>
              <a:ea typeface="黑体" panose="02010609060101010101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8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句式的最佳表意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句式的最佳表意是指语段在表情达意时，为强调突出某一方面，要采用最佳的句式，如：陈述句、祈使句、疑问句、感叹句或肯定句、否定句等。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[</a:t>
            </a:r>
            <a:r>
              <a:rPr lang="zh-CN" altLang="zh-CN" sz="2600" kern="100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例</a:t>
            </a:r>
            <a:r>
              <a:rPr lang="en-US" altLang="zh-CN" sz="2600" kern="100"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6]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填入下面一段文字横线处的语句，最恰当的一句是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职责的转变与业务量的增加使得对消防员的要求也越来越高，</a:t>
            </a:r>
            <a:r>
              <a:rPr lang="zh-CN" altLang="zh-CN" sz="2600" u="dotted" kern="100">
                <a:latin typeface="Times New Roman" panose="02020603050405020304"/>
                <a:ea typeface="仿宋_GB2312"/>
                <a:cs typeface="Times New Roman" panose="02020603050405020304"/>
              </a:rPr>
              <a:t>　　　　</a:t>
            </a:r>
            <a:r>
              <a:rPr lang="zh-CN" altLang="zh-CN" sz="2600" kern="100">
                <a:latin typeface="Times New Roman" panose="02020603050405020304"/>
                <a:ea typeface="仿宋_GB2312"/>
                <a:cs typeface="Times New Roman" panose="02020603050405020304"/>
              </a:rPr>
              <a:t>。新兵从一个地方青年到一个合格的消防战斗员，需要半年到一年的时间进行训练和实战。除了理论知识的学习、体能的训练，心理素质也是极为重要的一项课程。后期实战也会让新人真正深入到各种突发灾害中，让其心理素质和胆量在训练和实战中得到强化。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．如此繁重的任务需要坚毅的性格、过人的胆量、高超的技艺才能胜任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．坚毅的性格、过人的胆量、高超的技艺才能胜任如此繁重的任务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．没有坚毅的性格、过人的胆量、高超的技艺是无法胜任如此繁重的任务的</a:t>
            </a:r>
            <a:endParaRPr lang="zh-CN" altLang="zh-CN" sz="2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6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600" kern="100">
                <a:latin typeface="Times New Roman" panose="02020603050405020304"/>
                <a:cs typeface="Times New Roman" panose="02020603050405020304"/>
              </a:rPr>
              <a:t>．胜任如此繁重的任务使人必须拥有坚毅的性格、过人的胆量、高超的技艺</a:t>
            </a:r>
            <a:endParaRPr lang="zh-CN" altLang="zh-CN" sz="2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5518026"/>
            <a:ext cx="15824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endParaRPr lang="en-US" altLang="zh-CN" sz="2800" kern="100">
              <a:solidFill>
                <a:srgbClr val="0000FF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解析：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这段文字介绍的是消防员训练时需要具备的诸多条件。为了强调这些条件的重要性，最好使用双重否定的句式，比较之下，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项是最合适的。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https://d.book118.com/648021121143006030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  <a:effectLst>
          <a:reflection blurRad="6350" stA="50000" endA="300" endPos="55500" dist="50800" dir="5400000" sy="-100000" algn="bl" rotWithShape="0"/>
        </a:effectLst>
      </a:spPr>
      <a:bodyPr rtlCol="0" anchor="ctr"/>
      <a:lstStyle>
        <a:defPPr algn="ctr">
          <a:defRPr sz="3600" dirty="0">
            <a:ln w="12700">
              <a:solidFill>
                <a:schemeClr val="bg1"/>
              </a:solidFill>
              <a:prstDash val="solid"/>
            </a:ln>
            <a:solidFill>
              <a:schemeClr val="bg1"/>
            </a:solidFill>
          </a:defRPr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23</Slides>
  <Notes>0</Notes>
  <TotalTime>1</TotalTime>
  <HiddenSlides>5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5">
      <vt:lpstr>Arial</vt:lpstr>
      <vt:lpstr>Calibri</vt:lpstr>
      <vt:lpstr>宋体</vt:lpstr>
      <vt:lpstr>方正大黑简体</vt:lpstr>
      <vt:lpstr>经典特黑简</vt:lpstr>
      <vt:lpstr>Times New Roman</vt:lpstr>
      <vt:lpstr>Courier New</vt:lpstr>
      <vt:lpstr>Cambria</vt:lpstr>
      <vt:lpstr>黑体</vt:lpstr>
      <vt:lpstr>楷体_GB2312</vt:lpstr>
      <vt:lpstr>仿宋_GB2312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2024-09-07T14:25:07.746</cp:lastPrinted>
  <dcterms:created xsi:type="dcterms:W3CDTF">2024-09-07T06:25:07Z</dcterms:created>
  <dcterms:modified xsi:type="dcterms:W3CDTF">2024-09-07T06:25:09Z</dcterms:modified>
</cp:coreProperties>
</file>