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0693400" cy="605155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65C3D-D233-4133-BCDE-443B21DA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3B783-FF26-4356-9253-2158B41F0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ADF34-B152-4F29-8FD2-78E28311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2D3DD-3A97-416F-8E0E-499C89B5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3DCC9-30AA-4328-8F34-BB143C4B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1AA7F-2E00-43EC-B1E9-767AA4C16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E13FD-1811-469C-A342-681FB8038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21A97-72F2-4109-9CD9-01DE6AAEB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2C8DE-D44C-442A-9873-7228334A6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9AB50-C135-4A06-9043-EF9DF562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1E7A0-1F85-43E8-BE92-52B0187C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9.jpeg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703612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81788" y="615934"/>
            <a:ext cx="9619615" cy="1904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200"/>
          </a:p>
          <a:p>
            <a:pPr marL="7009130" algn="l" rtl="0" eaLnBrk="0">
              <a:lnSpc>
                <a:spcPts val="1748"/>
              </a:lnSpc>
              <a:spcBef>
                <a:spcPts val="1"/>
              </a:spcBef>
              <a:tabLst>
                <a:tab pos="8704580"/>
              </a:tabLst>
            </a:pPr>
            <a:r>
              <a:rPr sz="1400" kern="0" spc="0">
                <a:solidFill>
                  <a:srgbClr val="9E582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400" kern="0" spc="-30">
                <a:solidFill>
                  <a:srgbClr val="9E582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400" b="1" kern="0" spc="-30">
                <a:solidFill>
                  <a:srgbClr val="9E582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dm</a:t>
            </a:r>
            <a:r>
              <a:rPr sz="1400" b="1" kern="0" spc="0">
                <a:solidFill>
                  <a:srgbClr val="9E582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</a:t>
            </a:r>
            <a:r>
              <a:rPr sz="1400" b="1" kern="0" spc="-10">
                <a:solidFill>
                  <a:srgbClr val="9E582A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endParaRPr lang="Times New Roman" altLang="Times New Roman" sz="1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97000"/>
              </a:lnSpc>
              <a:spcBef>
                <a:spcPts val="3"/>
              </a:spcBef>
            </a:pPr>
            <a:r>
              <a:rPr sz="39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</a:t>
            </a:r>
            <a:endParaRPr lang="SimHei" altLang="SimHei" sz="39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898172" y="679468"/>
            <a:ext cx="88968" cy="120607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194520" y="628634"/>
            <a:ext cx="196865" cy="17144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31824" y="5285521"/>
            <a:ext cx="2324100" cy="337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kern="0" spc="20">
                <a:solidFill>
                  <a:srgbClr val="2BA3C2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数智创新 </a:t>
            </a:r>
            <a:r>
              <a:rPr sz="2100" b="1" kern="0" spc="2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变革未来</a:t>
            </a:r>
            <a:endParaRPr lang="YouYuan" altLang="YouYuan" sz="2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3242062" y="982549"/>
            <a:ext cx="4134484" cy="4203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文化产业集群定义与分</a:t>
            </a:r>
            <a:r>
              <a:rPr sz="1900" b="1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</a:t>
            </a:r>
            <a:endParaRPr lang="SimHei" altLang="SimHei" sz="1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0"/>
              </a:spcBef>
            </a:pP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1900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文化产业集群发展的全球视角</a:t>
            </a:r>
            <a:endParaRPr lang="SimHei" altLang="SimHei" sz="19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6"/>
              </a:spcBef>
            </a:pPr>
            <a:r>
              <a:rPr sz="19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</a:t>
            </a:r>
            <a:r>
              <a:rPr sz="19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</a:t>
            </a: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发展动力与机制</a:t>
            </a:r>
            <a:endParaRPr lang="SimHei" altLang="SimHei" sz="19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4"/>
              </a:spcBef>
            </a:pP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技术进步与文化产</a:t>
            </a: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业集群创新</a:t>
            </a:r>
            <a:endParaRPr lang="SimHei" altLang="SimHei" sz="1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0"/>
              </a:spcBef>
            </a:pPr>
            <a:r>
              <a:rPr sz="19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</a:t>
            </a:r>
            <a:r>
              <a:rPr sz="19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文化产业集群的政策支持与</a:t>
            </a: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培育</a:t>
            </a:r>
            <a:endParaRPr lang="SimHei" altLang="SimHei" sz="1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8"/>
              </a:spcBef>
            </a:pP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6.</a:t>
            </a:r>
            <a:r>
              <a:rPr sz="1900" kern="0" spc="1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文化产业集群的案例</a:t>
            </a: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</a:t>
            </a:r>
            <a:endParaRPr lang="SimHei" altLang="SimHei" sz="19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570"/>
              </a:spcBef>
            </a:pP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7.</a:t>
            </a:r>
            <a:r>
              <a:rPr sz="1900" kern="0" spc="1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文化产业集群的发展挑战与对策</a:t>
            </a:r>
            <a:endParaRPr lang="SimHei" altLang="SimHei" sz="19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8.</a:t>
            </a:r>
            <a:r>
              <a:rPr sz="1900" kern="0" spc="1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未来展望与结论建议</a:t>
            </a:r>
            <a:endParaRPr lang="SimHei" altLang="SimHei" sz="1900"/>
          </a:p>
        </p:txBody>
      </p:sp>
      <p:sp>
        <p:nvSpPr>
          <p:cNvPr id="16" name="textbox 16"/>
          <p:cNvSpPr/>
          <p:nvPr/>
        </p:nvSpPr>
        <p:spPr>
          <a:xfrm>
            <a:off x="977936" y="2913923"/>
            <a:ext cx="85407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66"/>
              </a:lnSpc>
            </a:pPr>
            <a:endParaRPr lang="Arial" altLang="Arial" sz="100"/>
          </a:p>
          <a:p>
            <a:pPr marL="41275" algn="l" rtl="0" eaLnBrk="0">
              <a:lnSpc>
                <a:spcPct val="98000"/>
              </a:lnSpc>
            </a:pPr>
            <a:r>
              <a:rPr sz="19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目录页</a:t>
            </a:r>
            <a:endParaRPr lang="SimHei" altLang="SimHei" sz="19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77000"/>
              </a:lnSpc>
              <a:spcBef>
                <a:spcPts val="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Page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126955" y="-12700"/>
            <a:ext cx="3424554" cy="861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615950" algn="l" rtl="0" eaLnBrk="0">
              <a:lnSpc>
                <a:spcPct val="95000"/>
              </a:lnSpc>
              <a:spcBef>
                <a:spcPts val="5"/>
              </a:spcBef>
              <a:tabLst>
                <a:tab pos="918844"/>
              </a:tabLst>
            </a:pPr>
            <a:r>
              <a:rPr sz="2500" kern="0" spc="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-6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</a:t>
            </a:r>
            <a:endParaRPr lang="SimHei" altLang="SimHei" sz="25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9655" y="0"/>
            <a:ext cx="603321" cy="793720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1353027" y="4212630"/>
            <a:ext cx="5397500" cy="570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2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700" b="1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文化产业集群定义与分</a:t>
            </a:r>
            <a:r>
              <a:rPr sz="3700" b="1" kern="0" spc="1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</a:t>
            </a:r>
            <a:endParaRPr lang="SimHei" altLang="SimHei" sz="3700"/>
          </a:p>
        </p:txBody>
      </p:sp>
      <p:sp>
        <p:nvSpPr>
          <p:cNvPr id="26" name="textbox 26"/>
          <p:cNvSpPr/>
          <p:nvPr/>
        </p:nvSpPr>
        <p:spPr>
          <a:xfrm>
            <a:off x="5194343" y="3152839"/>
            <a:ext cx="3454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lhdex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711243" y="1928787"/>
            <a:ext cx="4230370" cy="1654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1.文化产业集群是指在同一地理区域内，集中了一批从事文化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创意、生产、传播等活动的企业和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机构，形成了产业链和价值</a:t>
            </a:r>
            <a:endParaRPr lang="SimHei" altLang="SimHei" sz="1200"/>
          </a:p>
          <a:p>
            <a:pPr marL="12700" algn="l" rtl="0" eaLnBrk="0">
              <a:lnSpc>
                <a:spcPct val="100000"/>
              </a:lnSpc>
              <a:spcBef>
                <a:spcPts val="998"/>
              </a:spcBef>
            </a:pP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链的有机整体。</a:t>
            </a:r>
            <a:endParaRPr lang="SimHei" altLang="SimHei" sz="1200"/>
          </a:p>
          <a:p>
            <a:pPr marL="12700" algn="l" rtl="0" eaLnBrk="0">
              <a:lnSpc>
                <a:spcPct val="88000"/>
              </a:lnSpc>
              <a:spcBef>
                <a:spcPts val="1045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2.文化产业集群是以文化创意产业为主导，以人才、技术、资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本等要素为支撑，以创新创业为动力，以提高产业竞争力和促</a:t>
            </a:r>
            <a:endParaRPr lang="SimHei" altLang="SimHei" sz="12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9000"/>
              </a:lnSpc>
              <a:spcBef>
                <a:spcPts val="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进区域经济发展为目标的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一种产业组织形式。</a:t>
            </a:r>
            <a:endParaRPr lang="SimHei" altLang="SimHei" sz="1200"/>
          </a:p>
        </p:txBody>
      </p:sp>
      <p:sp>
        <p:nvSpPr>
          <p:cNvPr id="32" name="textbox 32"/>
          <p:cNvSpPr/>
          <p:nvPr/>
        </p:nvSpPr>
        <p:spPr>
          <a:xfrm>
            <a:off x="5683246" y="1928787"/>
            <a:ext cx="4249420" cy="1372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75"/>
              </a:lnSpc>
            </a:pPr>
            <a:endParaRPr lang="Arial" altLang="Arial" sz="100"/>
          </a:p>
          <a:p>
            <a:pPr marL="31115" algn="l" rtl="0" eaLnBrk="0">
              <a:lnSpc>
                <a:spcPct val="9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1.根据主导产业的不同，文化产业集群可分为影视产业集群、</a:t>
            </a:r>
            <a:endParaRPr lang="SimHei" altLang="SimHei" sz="1200"/>
          </a:p>
          <a:p>
            <a:pPr marL="31115" algn="l" rtl="0" eaLnBrk="0">
              <a:lnSpc>
                <a:spcPct val="99000"/>
              </a:lnSpc>
              <a:spcBef>
                <a:spcPts val="880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出版产业集群、艺术产业集群、设计产业集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群等。</a:t>
            </a:r>
            <a:endParaRPr lang="SimHei" altLang="SimHei" sz="1200"/>
          </a:p>
          <a:p>
            <a:pPr marL="31115" algn="l" rtl="0" eaLnBrk="0">
              <a:lnSpc>
                <a:spcPct val="88000"/>
              </a:lnSpc>
              <a:spcBef>
                <a:spcPts val="107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2.根据地理位置和产业特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点的不同，文化产业集群可分为城市</a:t>
            </a:r>
            <a:endParaRPr lang="SimHei" altLang="SimHei" sz="1200"/>
          </a:p>
          <a:p>
            <a:pPr marL="12700" indent="18415" algn="l" rtl="0" eaLnBrk="0">
              <a:lnSpc>
                <a:spcPct val="152000"/>
              </a:lnSpc>
              <a:spcBef>
                <a:spcPts val="24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型文化产业集群、园区型文化产业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集群、产业链型文化产业集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群等。</a:t>
            </a:r>
            <a:endParaRPr lang="SimHei" altLang="SimHei" sz="1300"/>
          </a:p>
        </p:txBody>
      </p:sp>
      <p:sp>
        <p:nvSpPr>
          <p:cNvPr id="34" name="textbox 34"/>
          <p:cNvSpPr/>
          <p:nvPr/>
        </p:nvSpPr>
        <p:spPr>
          <a:xfrm>
            <a:off x="501627" y="234921"/>
            <a:ext cx="9538334" cy="489584"/>
          </a:xfrm>
          <a:prstGeom prst="rect">
            <a:avLst/>
          </a:prstGeom>
          <a:solidFill>
            <a:srgbClr val="5858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912494" algn="l" rtl="0" eaLnBrk="0">
              <a:lnSpc>
                <a:spcPct val="97000"/>
              </a:lnSpc>
              <a:spcBef>
                <a:spcPts val="1"/>
              </a:spcBef>
            </a:pPr>
            <a:r>
              <a:rPr sz="26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文化产业集群定义与分</a:t>
            </a:r>
            <a:r>
              <a:rPr sz="26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</a:t>
            </a:r>
            <a:endParaRPr lang="SimHei" altLang="SimHei" sz="2600"/>
          </a:p>
        </p:txBody>
      </p:sp>
      <p:sp>
        <p:nvSpPr>
          <p:cNvPr id="36" name="textbox 36"/>
          <p:cNvSpPr/>
          <p:nvPr/>
        </p:nvSpPr>
        <p:spPr>
          <a:xfrm>
            <a:off x="641390" y="1238268"/>
            <a:ext cx="4387850" cy="444500"/>
          </a:xfrm>
          <a:prstGeom prst="rect">
            <a:avLst/>
          </a:prstGeom>
          <a:solidFill>
            <a:srgbClr val="018B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357"/>
              </a:lnSpc>
            </a:pPr>
            <a:endParaRPr lang="Arial" altLang="Arial" sz="100"/>
          </a:p>
          <a:p>
            <a:pPr marL="460375" algn="l" rtl="0" eaLnBrk="0">
              <a:lnSpc>
                <a:spcPct val="95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文化产业集群定义</a:t>
            </a:r>
            <a:endParaRPr lang="SimHei" altLang="SimHei" sz="1800"/>
          </a:p>
        </p:txBody>
      </p:sp>
      <p:sp>
        <p:nvSpPr>
          <p:cNvPr id="38" name="textbox 38"/>
          <p:cNvSpPr/>
          <p:nvPr/>
        </p:nvSpPr>
        <p:spPr>
          <a:xfrm>
            <a:off x="5645152" y="1238268"/>
            <a:ext cx="4368800" cy="444500"/>
          </a:xfrm>
          <a:prstGeom prst="rect">
            <a:avLst/>
          </a:prstGeom>
          <a:solidFill>
            <a:srgbClr val="028CC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357"/>
              </a:lnSpc>
            </a:pPr>
            <a:endParaRPr lang="Arial" altLang="Arial" sz="100"/>
          </a:p>
          <a:p>
            <a:pPr marL="447675" algn="l" rtl="0" eaLnBrk="0">
              <a:lnSpc>
                <a:spcPct val="95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文化产业集群分类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0833" y="1752589"/>
            <a:ext cx="3200427" cy="2832125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4495850" y="1046398"/>
            <a:ext cx="5219700" cy="1494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288925" algn="l" rtl="0" eaLnBrk="0">
              <a:lnSpc>
                <a:spcPct val="95000"/>
              </a:lnSpc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文化产业集群的发展趋势</a:t>
            </a:r>
            <a:endParaRPr lang="SimHei" altLang="SimHei" sz="21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35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1.随着数字技术的快速发展，文化产业集群将更加注重数字化、网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络化、智能化的发展，</a:t>
            </a:r>
            <a:endParaRPr lang="SimHei" altLang="SimHei" sz="1100"/>
          </a:p>
          <a:p>
            <a:pPr marL="12700" algn="l" rtl="0" eaLnBrk="0">
              <a:lnSpc>
                <a:spcPts val="1951"/>
              </a:lnSpc>
            </a:pPr>
            <a:r>
              <a:rPr sz="11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推动文化与科技的深度融合。</a:t>
            </a:r>
            <a:endParaRPr lang="SimHei" altLang="SimHei" sz="1100"/>
          </a:p>
          <a:p>
            <a:pPr marL="12700" algn="l" rtl="0" eaLnBrk="0">
              <a:lnSpc>
                <a:spcPct val="85000"/>
              </a:lnSpc>
              <a:spcBef>
                <a:spcPts val="977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2.文化产业集群将更加注重品牌建设、知识产权保护和创新能力的提升，提高产业的附加</a:t>
            </a:r>
            <a:endParaRPr lang="SimHei" altLang="SimHei" sz="1100"/>
          </a:p>
          <a:p>
            <a:pPr marL="12700" algn="l" rtl="0" eaLnBrk="0">
              <a:lnSpc>
                <a:spcPts val="1951"/>
              </a:lnSpc>
            </a:pP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值和竞争力。</a:t>
            </a:r>
            <a:endParaRPr lang="SimHei" altLang="SimHei" sz="1000"/>
          </a:p>
        </p:txBody>
      </p:sp>
      <p:sp>
        <p:nvSpPr>
          <p:cNvPr id="46" name="textbox 46"/>
          <p:cNvSpPr/>
          <p:nvPr/>
        </p:nvSpPr>
        <p:spPr>
          <a:xfrm>
            <a:off x="4495851" y="3427623"/>
            <a:ext cx="5210175" cy="1513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276225" algn="l" rtl="0" eaLnBrk="0">
              <a:lnSpc>
                <a:spcPct val="95000"/>
              </a:lnSpc>
            </a:pPr>
            <a:r>
              <a:rPr sz="2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文化产业集群的发展前景</a:t>
            </a:r>
            <a:endParaRPr lang="SimHei" altLang="SimHei" sz="21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37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1.随着消费升级和人们对美好生活的向往，文化产业集群将迎来更加广阔的发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展空间和市</a:t>
            </a:r>
            <a:endParaRPr lang="SimHei" altLang="SimHei" sz="1100"/>
          </a:p>
          <a:p>
            <a:pPr marL="12700" algn="l" rtl="0" eaLnBrk="0">
              <a:lnSpc>
                <a:spcPts val="1964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场机遇。</a:t>
            </a:r>
            <a:endParaRPr lang="SimHei" altLang="SimHei" sz="10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6661"/>
              </a:lnSpc>
            </a:pPr>
            <a:endParaRPr lang="Arial" altLang="Arial" sz="100"/>
          </a:p>
          <a:p>
            <a:pPr marL="12700" algn="l" rtl="0" eaLnBrk="0">
              <a:lnSpc>
                <a:spcPct val="120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2.文化产业集群将成为推动区域经济发展和转型升级的重要力量，促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进经济社会的持续发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展。</a:t>
            </a:r>
            <a:endParaRPr lang="SimHei" altLang="SimHei" sz="11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0" y="234921"/>
            <a:ext cx="9944112" cy="488965"/>
            <a:chExt cx="9944112" cy="488965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9944112" cy="488965"/>
            </a:xfrm>
            <a:prstGeom prst="rect">
              <a:avLst/>
            </a:prstGeom>
          </p:spPr>
        </p:pic>
        <p:sp>
          <p:nvSpPr>
            <p:cNvPr id="50" name="textbox 50"/>
            <p:cNvSpPr/>
            <p:nvPr/>
          </p:nvSpPr>
          <p:spPr>
            <a:xfrm>
              <a:off x="-12700" y="-12700"/>
              <a:ext cx="9970134" cy="5575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algn="l" rtl="0" eaLnBrk="0">
                <a:lnSpc>
                  <a:spcPct val="6613"/>
                </a:lnSpc>
              </a:pPr>
              <a:endParaRPr lang="Arial" altLang="Arial" sz="100"/>
            </a:p>
            <a:p>
              <a:pPr marL="1388744" algn="l" rtl="0" eaLnBrk="0">
                <a:lnSpc>
                  <a:spcPct val="95000"/>
                </a:lnSpc>
              </a:pPr>
              <a:r>
                <a:rPr sz="2600" b="1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文化产业集群定义与分类</a:t>
              </a:r>
              <a:endParaRPr lang="SimHei" altLang="SimHei" sz="2600"/>
            </a:p>
          </p:txBody>
        </p:sp>
      </p:grpSp>
      <p:pic>
        <p:nvPicPr>
          <p:cNvPr id="52" name="picture 5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41710" y="3321029"/>
            <a:ext cx="546112" cy="488965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867161" y="984224"/>
            <a:ext cx="533386" cy="4826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340393" y="4206399"/>
            <a:ext cx="6390640" cy="578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38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文化产业集群发展的全球视</a:t>
            </a:r>
            <a:r>
              <a:rPr sz="3800" b="1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角</a:t>
            </a:r>
            <a:endParaRPr lang="SimHei" altLang="SimHei" sz="3800"/>
          </a:p>
        </p:txBody>
      </p:sp>
      <p:sp>
        <p:nvSpPr>
          <p:cNvPr id="60" name="textbox 60"/>
          <p:cNvSpPr/>
          <p:nvPr/>
        </p:nvSpPr>
        <p:spPr>
          <a:xfrm>
            <a:off x="126955" y="-12700"/>
            <a:ext cx="3424554" cy="861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615950" algn="l" rtl="0" eaLnBrk="0">
              <a:lnSpc>
                <a:spcPct val="95000"/>
              </a:lnSpc>
              <a:spcBef>
                <a:spcPts val="5"/>
              </a:spcBef>
              <a:tabLst>
                <a:tab pos="918844"/>
              </a:tabLst>
            </a:pPr>
            <a:r>
              <a:rPr sz="2500" kern="0" spc="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-6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</a:t>
            </a:r>
            <a:endParaRPr lang="SimHei" altLang="SimHei" sz="25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9655" y="0"/>
            <a:ext cx="603321" cy="79372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194343" y="3152839"/>
            <a:ext cx="3454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lhdex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77073" y="1924029"/>
            <a:ext cx="3092424" cy="2813062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800080" y="234921"/>
            <a:ext cx="9302750" cy="483234"/>
          </a:xfrm>
          <a:prstGeom prst="rect">
            <a:avLst/>
          </a:prstGeom>
          <a:solidFill>
            <a:srgbClr val="5858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614044" algn="l" rtl="0" eaLnBrk="0">
              <a:lnSpc>
                <a:spcPct val="97000"/>
              </a:lnSpc>
              <a:spcBef>
                <a:spcPts val="4"/>
              </a:spcBef>
            </a:pPr>
            <a:r>
              <a:rPr sz="25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文化产业集群发展的全球视角</a:t>
            </a:r>
            <a:endParaRPr lang="SimHei" altLang="SimHei" sz="2500"/>
          </a:p>
        </p:txBody>
      </p:sp>
      <p:sp>
        <p:nvSpPr>
          <p:cNvPr id="72" name="textbox 72"/>
          <p:cNvSpPr/>
          <p:nvPr/>
        </p:nvSpPr>
        <p:spPr>
          <a:xfrm>
            <a:off x="863624" y="1700220"/>
            <a:ext cx="5594984" cy="841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1.全球文化产业集群的发展正在加速，特别是在技术和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政策驱动的领域。</a:t>
            </a:r>
            <a:endParaRPr lang="SimHei" altLang="SimHei" sz="1200"/>
          </a:p>
          <a:p>
            <a:pPr marL="12700" algn="l" rtl="0" eaLnBrk="0">
              <a:lnSpc>
                <a:spcPts val="260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2.数字技术的广泛应用正在改变文化产业的生产、传播和消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费方式。</a:t>
            </a:r>
            <a:endParaRPr lang="SimHei" altLang="SimHei" sz="12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algn="l" rtl="0" eaLnBrk="0">
              <a:lnSpc>
                <a:spcPct val="95000"/>
              </a:lnSpc>
              <a:spcBef>
                <a:spcPts val="7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3.政策环境对文化产业集群的发展起着关键作用，包括知识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产权保护、税收优惠等</a:t>
            </a:r>
            <a:endParaRPr lang="SimHei" altLang="SimHei" sz="1200"/>
          </a:p>
        </p:txBody>
      </p:sp>
      <p:sp>
        <p:nvSpPr>
          <p:cNvPr id="74" name="textbox 74"/>
          <p:cNvSpPr/>
          <p:nvPr/>
        </p:nvSpPr>
        <p:spPr>
          <a:xfrm>
            <a:off x="863624" y="4126395"/>
            <a:ext cx="4930775" cy="815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1.文化产业集群主要分布在发达国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家的大城市和区域。</a:t>
            </a:r>
            <a:endParaRPr lang="SimHei" altLang="SimHei" sz="1200"/>
          </a:p>
          <a:p>
            <a:pPr marL="12700" algn="l" rtl="0" eaLnBrk="0">
              <a:lnSpc>
                <a:spcPct val="88000"/>
              </a:lnSpc>
              <a:spcBef>
                <a:spcPts val="102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2.发展中国家的文化产业集群也在逐渐兴起，尤其是在亚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洲和拉丁美洲。</a:t>
            </a:r>
            <a:endParaRPr lang="SimHei" altLang="SimHei" sz="1200"/>
          </a:p>
          <a:p>
            <a:pPr marL="12700" algn="l" rtl="0" eaLnBrk="0">
              <a:lnSpc>
                <a:spcPts val="250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3.全球文化产业集群的分布呈现出多样化和动态演变的特征。</a:t>
            </a:r>
            <a:endParaRPr lang="SimHei" altLang="SimHei" sz="1200"/>
          </a:p>
        </p:txBody>
      </p:sp>
      <p:sp>
        <p:nvSpPr>
          <p:cNvPr id="76" name="textbox 76"/>
          <p:cNvSpPr/>
          <p:nvPr/>
        </p:nvSpPr>
        <p:spPr>
          <a:xfrm>
            <a:off x="1066773" y="3486177"/>
            <a:ext cx="5372734" cy="450850"/>
          </a:xfrm>
          <a:prstGeom prst="rect">
            <a:avLst/>
          </a:prstGeom>
          <a:solidFill>
            <a:srgbClr val="008BC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428625" algn="l" rtl="0" eaLnBrk="0">
              <a:lnSpc>
                <a:spcPct val="95000"/>
              </a:lnSpc>
              <a:spcBef>
                <a:spcPts val="5"/>
              </a:spcBef>
            </a:pPr>
            <a:r>
              <a:rPr sz="1800" b="1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全球文化产业集群的地</a:t>
            </a:r>
            <a:r>
              <a:rPr sz="1800" b="1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理分布</a:t>
            </a:r>
            <a:endParaRPr lang="SimHei" altLang="SimHei" sz="18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085807" y="996932"/>
            <a:ext cx="5321356" cy="444546"/>
            <a:chExt cx="5321356" cy="444546"/>
          </a:xfrm>
        </p:grpSpPr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321356" cy="444546"/>
            </a:xfrm>
            <a:prstGeom prst="rect">
              <a:avLst/>
            </a:prstGeom>
          </p:spPr>
        </p:pic>
        <p:sp>
          <p:nvSpPr>
            <p:cNvPr id="80" name="textbox 80"/>
            <p:cNvSpPr/>
            <p:nvPr/>
          </p:nvSpPr>
          <p:spPr>
            <a:xfrm>
              <a:off x="-12700" y="-12700"/>
              <a:ext cx="5347334" cy="5003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900"/>
            </a:p>
            <a:p>
              <a:pPr marL="434975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800" b="1" kern="0" spc="-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全球文化产业集群的发展</a:t>
              </a:r>
              <a:r>
                <a:rPr sz="1800" b="1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趋势</a:t>
              </a:r>
              <a:endParaRPr lang="SimHei" altLang="SimHei" sz="1800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38108" y="1746235"/>
            <a:ext cx="3956130" cy="2844833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4514885" y="3427623"/>
            <a:ext cx="4921250" cy="1309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264159" algn="l" rtl="0" eaLnBrk="0">
              <a:lnSpc>
                <a:spcPct val="95000"/>
              </a:lnSpc>
            </a:pPr>
            <a:r>
              <a:rPr sz="21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全球文化产业集群的技术创新</a:t>
            </a:r>
            <a:endParaRPr lang="SimHei" altLang="SimHei" sz="21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36"/>
              </a:spcBef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1.技术创新是全球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文化产业集群发展的重要驱动力。</a:t>
            </a:r>
            <a:endParaRPr lang="SimHei" altLang="SimHei" sz="1100"/>
          </a:p>
          <a:p>
            <a:pPr marL="12700" algn="l" rtl="0" eaLnBrk="0">
              <a:lnSpc>
                <a:spcPct val="95000"/>
              </a:lnSpc>
              <a:spcBef>
                <a:spcPts val="896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2.人工智能、虚拟现实、大数据等新兴技术正在广泛应用于文化产业的生产和传播。</a:t>
            </a:r>
            <a:endParaRPr lang="SimHei" altLang="SimHei" sz="11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3.技术创新对文化产业的人才需求和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知识结构提出了新的挑战和要求。</a:t>
            </a:r>
            <a:endParaRPr lang="SimHei" altLang="SimHei" sz="1100"/>
          </a:p>
        </p:txBody>
      </p:sp>
      <p:sp>
        <p:nvSpPr>
          <p:cNvPr id="88" name="textbox 88"/>
          <p:cNvSpPr/>
          <p:nvPr/>
        </p:nvSpPr>
        <p:spPr>
          <a:xfrm>
            <a:off x="4514885" y="1046398"/>
            <a:ext cx="4114800" cy="1303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282575" algn="l" rtl="0" eaLnBrk="0">
              <a:lnSpc>
                <a:spcPct val="95000"/>
              </a:lnSpc>
            </a:pPr>
            <a:r>
              <a:rPr sz="21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全球文化产业集群的类型和特色</a:t>
            </a:r>
            <a:endParaRPr lang="SimHei" altLang="SimHei" sz="21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34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1.全球文化产业集群主要包括影视制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作、音乐产业、数字出版等类型。</a:t>
            </a:r>
            <a:endParaRPr lang="SimHei" altLang="SimHei" sz="1100"/>
          </a:p>
          <a:p>
            <a:pPr marL="12700" algn="l" rtl="0" eaLnBrk="0">
              <a:lnSpc>
                <a:spcPct val="95000"/>
              </a:lnSpc>
              <a:spcBef>
                <a:spcPts val="896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2.各类型的文化产业集群都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有其独特的发展规律和产业链结构。</a:t>
            </a:r>
            <a:endParaRPr lang="SimHei" altLang="SimHei" sz="11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3.不同国家和地区的文化产业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集群具有不同的地域文化和产业特色。</a:t>
            </a:r>
            <a:endParaRPr lang="SimHei" altLang="SimHei" sz="11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0" y="234921"/>
            <a:ext cx="9690144" cy="482610"/>
            <a:chExt cx="9690144" cy="482610"/>
          </a:xfrm>
        </p:grpSpPr>
        <p:pic>
          <p:nvPicPr>
            <p:cNvPr id="90" name="picture 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9690144" cy="482610"/>
            </a:xfrm>
            <a:prstGeom prst="rect">
              <a:avLst/>
            </a:prstGeom>
          </p:spPr>
        </p:pic>
        <p:sp>
          <p:nvSpPr>
            <p:cNvPr id="92" name="textbox 92"/>
            <p:cNvSpPr/>
            <p:nvPr/>
          </p:nvSpPr>
          <p:spPr>
            <a:xfrm>
              <a:off x="-12700" y="-12700"/>
              <a:ext cx="9716134" cy="5499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900"/>
            </a:p>
            <a:p>
              <a:pPr marL="1395094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2500" b="1" kern="0" spc="10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文化产业集群发展的全球视角</a:t>
              </a:r>
              <a:endParaRPr lang="SimHei" altLang="SimHei" sz="2500"/>
            </a:p>
          </p:txBody>
        </p:sp>
      </p:grpSp>
      <p:pic>
        <p:nvPicPr>
          <p:cNvPr id="94" name="picture 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67161" y="984224"/>
            <a:ext cx="533386" cy="4826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98" name="textbox 98"/>
          <p:cNvSpPr/>
          <p:nvPr/>
        </p:nvSpPr>
        <p:spPr>
          <a:xfrm>
            <a:off x="5968973" y="2811644"/>
            <a:ext cx="3621404" cy="1437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1.全球文化产业集群的竞争格局正在发生变化，新的竞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争主体</a:t>
            </a:r>
            <a:endParaRPr lang="SimHei" altLang="SimHei" sz="1100"/>
          </a:p>
          <a:p>
            <a:pPr marL="12700" algn="l" rtl="0" eaLnBrk="0">
              <a:lnSpc>
                <a:spcPts val="1951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和业态不断涌现。</a:t>
            </a:r>
            <a:endParaRPr lang="SimHei" altLang="SimHei" sz="1000"/>
          </a:p>
          <a:p>
            <a:pPr marL="12700" algn="l" rtl="0" eaLnBrk="0">
              <a:lnSpc>
                <a:spcPct val="92000"/>
              </a:lnSpc>
              <a:spcBef>
                <a:spcPts val="880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2.传统文化产业正在面临数字化和智能化的挑战，需要不断创</a:t>
            </a:r>
            <a:endParaRPr lang="SimHei" altLang="SimHei" sz="1100"/>
          </a:p>
          <a:p>
            <a:pPr marL="12700" algn="l" rtl="0" eaLnBrk="0">
              <a:lnSpc>
                <a:spcPts val="1247"/>
              </a:lnSpc>
              <a:spcBef>
                <a:spcPts val="784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新和转型。</a:t>
            </a:r>
            <a:endParaRPr lang="SimHei" altLang="SimHei" sz="1000"/>
          </a:p>
          <a:p>
            <a:pPr marL="12700" algn="l" rtl="0" eaLnBrk="0">
              <a:lnSpc>
                <a:spcPct val="85000"/>
              </a:lnSpc>
              <a:spcBef>
                <a:spcPts val="850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3.全球文化产业集群的竞争不仅仅是产品和服务的竞争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，更是</a:t>
            </a:r>
            <a:endParaRPr lang="SimHei" altLang="SimHei" sz="1100"/>
          </a:p>
          <a:p>
            <a:pPr marL="12700" algn="l" rtl="0" eaLnBrk="0">
              <a:lnSpc>
                <a:spcPts val="1947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人才和创新的竞争。</a:t>
            </a:r>
            <a:endParaRPr lang="SimHei" altLang="SimHei" sz="1000"/>
          </a:p>
        </p:txBody>
      </p:sp>
      <p:sp>
        <p:nvSpPr>
          <p:cNvPr id="100" name="textbox 100"/>
          <p:cNvSpPr/>
          <p:nvPr/>
        </p:nvSpPr>
        <p:spPr>
          <a:xfrm>
            <a:off x="1009695" y="2817651"/>
            <a:ext cx="3615054" cy="973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1.政策环境对全球文化产业集群的发展具有重要影响。</a:t>
            </a:r>
            <a:endParaRPr lang="SimHei" altLang="SimHei" sz="1100"/>
          </a:p>
          <a:p>
            <a:pPr marL="12700" algn="l" rtl="0" eaLnBrk="0">
              <a:lnSpc>
                <a:spcPct val="118000"/>
              </a:lnSpc>
              <a:spcBef>
                <a:spcPts val="835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2.各国政府都在加强文化产业政策的制定和实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施，以推动文化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产业的发展和壮大。</a:t>
            </a:r>
            <a:endParaRPr lang="SimHei" altLang="SimHei" sz="11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algn="l" rtl="0" eaLnBrk="0">
              <a:lnSpc>
                <a:spcPct val="62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3.文化产业的政策环境需要不断适应市场的变化和技术的发展</a:t>
            </a:r>
            <a:endParaRPr lang="SimHei" altLang="SimHei" sz="1100"/>
          </a:p>
        </p:txBody>
      </p:sp>
      <p:sp>
        <p:nvSpPr>
          <p:cNvPr id="102" name="textbox 102"/>
          <p:cNvSpPr/>
          <p:nvPr/>
        </p:nvSpPr>
        <p:spPr>
          <a:xfrm>
            <a:off x="1406498" y="2112366"/>
            <a:ext cx="7863840" cy="292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098"/>
              </a:lnSpc>
            </a:pP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全球文化产业集群的政策环境</a:t>
            </a:r>
            <a:r>
              <a:rPr sz="1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1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全球文化产业集群的竞争格局</a:t>
            </a:r>
            <a:endParaRPr lang="SimHei" altLang="SimHei" sz="1700"/>
          </a:p>
        </p:txBody>
      </p:sp>
      <p:sp>
        <p:nvSpPr>
          <p:cNvPr id="104" name="textbox 104"/>
          <p:cNvSpPr/>
          <p:nvPr/>
        </p:nvSpPr>
        <p:spPr>
          <a:xfrm>
            <a:off x="1458744" y="304494"/>
            <a:ext cx="4356100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文化产业集群发展的全球视</a:t>
            </a:r>
            <a:r>
              <a:rPr sz="25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角</a:t>
            </a:r>
            <a:endParaRPr lang="SimHei" altLang="SimHei" sz="2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1346611" y="4212630"/>
            <a:ext cx="6870700" cy="5702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24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700" b="1" kern="0" spc="1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文化产业集群的发展动力与机制</a:t>
            </a:r>
            <a:endParaRPr lang="SimHei" altLang="SimHei" sz="3700"/>
          </a:p>
        </p:txBody>
      </p:sp>
      <p:sp>
        <p:nvSpPr>
          <p:cNvPr id="110" name="textbox 110"/>
          <p:cNvSpPr/>
          <p:nvPr/>
        </p:nvSpPr>
        <p:spPr>
          <a:xfrm>
            <a:off x="126955" y="-12700"/>
            <a:ext cx="3424554" cy="861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615950" algn="l" rtl="0" eaLnBrk="0">
              <a:lnSpc>
                <a:spcPct val="95000"/>
              </a:lnSpc>
              <a:spcBef>
                <a:spcPts val="5"/>
              </a:spcBef>
              <a:tabLst>
                <a:tab pos="918844"/>
              </a:tabLst>
            </a:pPr>
            <a:r>
              <a:rPr sz="2500" kern="0" spc="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-6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</a:t>
            </a:r>
            <a:endParaRPr lang="SimHei" altLang="SimHei" sz="25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9655" y="0"/>
            <a:ext cx="603321" cy="793720"/>
          </a:xfrm>
          <a:prstGeom prst="rect">
            <a:avLst/>
          </a:prstGeom>
        </p:spPr>
      </p:pic>
      <p:sp>
        <p:nvSpPr>
          <p:cNvPr id="114" name="textbox 114"/>
          <p:cNvSpPr/>
          <p:nvPr/>
        </p:nvSpPr>
        <p:spPr>
          <a:xfrm>
            <a:off x="5194343" y="3152839"/>
            <a:ext cx="3454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lhdex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5968973" y="2811644"/>
            <a:ext cx="3615054" cy="1443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04"/>
              </a:lnSpc>
            </a:pPr>
            <a:endParaRPr lang="Arial" altLang="Arial" sz="100"/>
          </a:p>
          <a:p>
            <a:pPr marL="12700" algn="l" rtl="0" eaLnBrk="0">
              <a:lnSpc>
                <a:spcPct val="118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1.政府政策支持是文化产业集群发展的重要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保障，通过制定优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惠政策和提供公共服务，为文化产业营造良好的发展环境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100"/>
          </a:p>
          <a:p>
            <a:pPr marL="12700" algn="l" rtl="0" eaLnBrk="0">
              <a:lnSpc>
                <a:spcPct val="92000"/>
              </a:lnSpc>
              <a:spcBef>
                <a:spcPts val="836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2.政府应加大对文化产业集群的投入，提高公共文化服务水平</a:t>
            </a:r>
            <a:endParaRPr lang="SimHei" altLang="SimHei" sz="1100"/>
          </a:p>
          <a:p>
            <a:pPr marL="81914" algn="l" rtl="0" eaLnBrk="0">
              <a:lnSpc>
                <a:spcPct val="96000"/>
              </a:lnSpc>
              <a:spcBef>
                <a:spcPts val="786"/>
              </a:spcBef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,推动文化产业成为国民经济的支柱产业。</a:t>
            </a:r>
            <a:endParaRPr lang="SimHei" altLang="SimHei" sz="1100"/>
          </a:p>
          <a:p>
            <a:pPr algn="l" rtl="0" eaLnBrk="0">
              <a:lnSpc>
                <a:spcPct val="115000"/>
              </a:lnSpc>
            </a:pPr>
            <a:endParaRPr lang="Arial" altLang="Arial" sz="600"/>
          </a:p>
          <a:p>
            <a:pPr marL="12700" algn="l" rtl="0" eaLnBrk="0">
              <a:lnSpc>
                <a:spcPct val="118000"/>
              </a:lnSpc>
              <a:spcBef>
                <a:spcPts val="4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3.政策需要引导文化产业集群的规范化、专业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化发展，建立健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全的法律法规体系，保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障产业的健康有序发展。</a:t>
            </a:r>
            <a:endParaRPr lang="SimHei" altLang="SimHei" sz="1100"/>
          </a:p>
        </p:txBody>
      </p:sp>
      <p:sp>
        <p:nvSpPr>
          <p:cNvPr id="120" name="textbox 120"/>
          <p:cNvSpPr/>
          <p:nvPr/>
        </p:nvSpPr>
        <p:spPr>
          <a:xfrm>
            <a:off x="1003279" y="2811644"/>
            <a:ext cx="3613784" cy="1443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04"/>
              </a:lnSpc>
            </a:pPr>
            <a:endParaRPr lang="Arial" altLang="Arial" sz="100"/>
          </a:p>
          <a:p>
            <a:pPr marL="12700" algn="l" rtl="0" eaLnBrk="0">
              <a:lnSpc>
                <a:spcPct val="118000"/>
              </a:lnSpc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1.科技创新是推动文化产业集群发展的重要动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力，通过引入新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技术、新模式和新业态，提高文化产业的生产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效率和竞争力。</a:t>
            </a:r>
            <a:endParaRPr lang="SimHei" altLang="SimHei" sz="1100"/>
          </a:p>
          <a:p>
            <a:pPr marL="12700" algn="l" rtl="0" eaLnBrk="0">
              <a:lnSpc>
                <a:spcPct val="118000"/>
              </a:lnSpc>
              <a:spcBef>
                <a:spcPts val="885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2.人工智能、大数据、云计算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等前沿技术的应用，将为文化产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业集群提供更高效、智能的解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决方案，促进产业升级和转型。</a:t>
            </a:r>
            <a:endParaRPr lang="SimHei" altLang="SimHei" sz="11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algn="l" rtl="0" eaLnBrk="0">
              <a:lnSpc>
                <a:spcPct val="118000"/>
              </a:lnSpc>
              <a:spcBef>
                <a:spcPts val="3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3.科技创新需要与文化创意相结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合，通过创新内容的创作和生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产方式，推动文化产业的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高质量发展。</a:t>
            </a:r>
            <a:endParaRPr lang="SimHei" altLang="SimHei" sz="1100"/>
          </a:p>
        </p:txBody>
      </p:sp>
      <p:sp>
        <p:nvSpPr>
          <p:cNvPr id="122" name="textbox 122"/>
          <p:cNvSpPr/>
          <p:nvPr/>
        </p:nvSpPr>
        <p:spPr>
          <a:xfrm>
            <a:off x="1452435" y="304494"/>
            <a:ext cx="4691379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文化产业集群的发展动力与机制</a:t>
            </a:r>
            <a:endParaRPr lang="SimHei" altLang="SimHei" sz="2500"/>
          </a:p>
        </p:txBody>
      </p:sp>
      <p:sp>
        <p:nvSpPr>
          <p:cNvPr id="124" name="textbox 124"/>
          <p:cNvSpPr/>
          <p:nvPr/>
        </p:nvSpPr>
        <p:spPr>
          <a:xfrm>
            <a:off x="7350194" y="2107049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政策支持</a:t>
            </a:r>
            <a:endParaRPr lang="SimHei" altLang="SimHei" sz="1800"/>
          </a:p>
        </p:txBody>
      </p:sp>
      <p:sp>
        <p:nvSpPr>
          <p:cNvPr id="126" name="textbox 126"/>
          <p:cNvSpPr/>
          <p:nvPr/>
        </p:nvSpPr>
        <p:spPr>
          <a:xfrm>
            <a:off x="2378191" y="2112488"/>
            <a:ext cx="930275" cy="287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90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科技创新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565854" y="2432057"/>
            <a:ext cx="4025958" cy="2165365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996970" y="1744610"/>
            <a:ext cx="5222240" cy="14243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1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1.人才是文化产业集群发展的核心资源，需要加强人才培养和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引进，提高人才素质和竞争</a:t>
            </a:r>
            <a:endParaRPr lang="SimSun" altLang="SimSun" sz="1000"/>
          </a:p>
          <a:p>
            <a:pPr marL="12700" algn="l" rtl="0" eaLnBrk="0">
              <a:lnSpc>
                <a:spcPts val="1902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力。</a:t>
            </a:r>
            <a:endParaRPr lang="SimSun" altLang="SimSun" sz="900"/>
          </a:p>
          <a:p>
            <a:pPr marL="12700" algn="l" rtl="0" eaLnBrk="0">
              <a:lnSpc>
                <a:spcPct val="85000"/>
              </a:lnSpc>
              <a:spcBef>
                <a:spcPts val="1096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2.高校和职业培训机构应加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强对文化产业人才的培养，注重实践能力和创新精神的培养，</a:t>
            </a:r>
            <a:endParaRPr lang="SimHei" altLang="SimHei" sz="1000"/>
          </a:p>
          <a:p>
            <a:pPr marL="12700" algn="l" rtl="0" eaLnBrk="0">
              <a:lnSpc>
                <a:spcPts val="1947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提高人才的综合素质。</a:t>
            </a:r>
            <a:endParaRPr lang="SimHei" altLang="SimHei" sz="1000"/>
          </a:p>
          <a:p>
            <a:pPr marL="12700" algn="l" rtl="0" eaLnBrk="0">
              <a:lnSpc>
                <a:spcPct val="85000"/>
              </a:lnSpc>
              <a:spcBef>
                <a:spcPts val="1083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3.企业应加强对员工的培训和学习，提高员工的专业技能和创新意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识，为企业的可持续发</a:t>
            </a:r>
            <a:endParaRPr lang="SimHei" altLang="SimHei" sz="1000"/>
          </a:p>
          <a:p>
            <a:pPr marL="12700" algn="l" rtl="0" eaLnBrk="0">
              <a:lnSpc>
                <a:spcPts val="1946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展提供人才保障。</a:t>
            </a:r>
            <a:endParaRPr lang="SimHei" altLang="SimHei" sz="1000"/>
          </a:p>
        </p:txBody>
      </p:sp>
      <p:sp>
        <p:nvSpPr>
          <p:cNvPr id="134" name="textbox 134"/>
          <p:cNvSpPr/>
          <p:nvPr/>
        </p:nvSpPr>
        <p:spPr>
          <a:xfrm>
            <a:off x="996970" y="4132574"/>
            <a:ext cx="5222240" cy="1423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54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1.文化产业集群发展需要加强产业链整合，促进各个环节之间的协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作和配合，提高整个产</a:t>
            </a:r>
            <a:endParaRPr lang="SimHei" altLang="SimHei" sz="1000"/>
          </a:p>
          <a:p>
            <a:pPr marL="12700" algn="l" rtl="0" eaLnBrk="0">
              <a:lnSpc>
                <a:spcPts val="1893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业的效益和竞争力。</a:t>
            </a:r>
            <a:endParaRPr lang="SimHei" altLang="SimHei" sz="1000"/>
          </a:p>
          <a:p>
            <a:pPr marL="12700" algn="l" rtl="0" eaLnBrk="0">
              <a:lnSpc>
                <a:spcPct val="85000"/>
              </a:lnSpc>
              <a:spcBef>
                <a:spcPts val="1087"/>
              </a:spcBef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2.企业应通过兼并重组、战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略合作等方式，加强产业链整合，实现资源共享和优势互补，</a:t>
            </a:r>
            <a:endParaRPr lang="SimHei" altLang="SimHei" sz="1000"/>
          </a:p>
          <a:p>
            <a:pPr marL="12700" algn="l" rtl="0" eaLnBrk="0">
              <a:lnSpc>
                <a:spcPts val="1942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提高整个产业的水平和效益。</a:t>
            </a:r>
            <a:endParaRPr lang="SimHei" altLang="SimHei" sz="1000"/>
          </a:p>
          <a:p>
            <a:pPr marL="12700" algn="l" rtl="0" eaLnBrk="0">
              <a:lnSpc>
                <a:spcPct val="85000"/>
              </a:lnSpc>
              <a:spcBef>
                <a:spcPts val="1087"/>
              </a:spcBef>
            </a:pP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3.政府应加强对文化产业集群的引导和支持，推动产业链整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合和升级，提高整个产业的竞</a:t>
            </a:r>
            <a:endParaRPr lang="SimHei" altLang="SimHei" sz="1000"/>
          </a:p>
          <a:p>
            <a:pPr marL="12700" algn="l" rtl="0" eaLnBrk="0">
              <a:lnSpc>
                <a:spcPts val="1943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争力和可持续发展能力。</a:t>
            </a:r>
            <a:endParaRPr lang="SimHei" altLang="SimHei" sz="1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0" y="234921"/>
            <a:ext cx="10229841" cy="482610"/>
            <a:chExt cx="10229841" cy="482610"/>
          </a:xfrm>
        </p:grpSpPr>
        <p:pic>
          <p:nvPicPr>
            <p:cNvPr id="136" name="picture 1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229841" cy="482610"/>
            </a:xfrm>
            <a:prstGeom prst="rect">
              <a:avLst/>
            </a:prstGeom>
          </p:spPr>
        </p:pic>
        <p:sp>
          <p:nvSpPr>
            <p:cNvPr id="138" name="textbox 138"/>
            <p:cNvSpPr/>
            <p:nvPr/>
          </p:nvSpPr>
          <p:spPr>
            <a:xfrm>
              <a:off x="-12700" y="-12700"/>
              <a:ext cx="10255250" cy="5480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900"/>
            </a:p>
            <a:p>
              <a:pPr algn="l" rtl="0" eaLnBrk="0">
                <a:lnSpc>
                  <a:spcPct val="6934"/>
                </a:lnSpc>
              </a:pPr>
              <a:endParaRPr lang="Arial" altLang="Arial" sz="100"/>
            </a:p>
            <a:p>
              <a:pPr marL="1445260" algn="l" rtl="0" eaLnBrk="0">
                <a:lnSpc>
                  <a:spcPct val="97000"/>
                </a:lnSpc>
              </a:pPr>
              <a:r>
                <a:rPr sz="2400" b="1" kern="0" spc="2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文化产业集群的发展</a:t>
              </a:r>
              <a:r>
                <a:rPr sz="2400" b="1" kern="0" spc="20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动力与机制</a:t>
              </a:r>
              <a:endParaRPr lang="SimHei" altLang="SimHei" sz="2400"/>
            </a:p>
          </p:txBody>
        </p:sp>
      </p:grpSp>
      <p:sp>
        <p:nvSpPr>
          <p:cNvPr id="140" name="textbox 140"/>
          <p:cNvSpPr/>
          <p:nvPr/>
        </p:nvSpPr>
        <p:spPr>
          <a:xfrm>
            <a:off x="1143017" y="3441698"/>
            <a:ext cx="5168900" cy="450850"/>
          </a:xfrm>
          <a:prstGeom prst="rect">
            <a:avLst/>
          </a:prstGeom>
          <a:solidFill>
            <a:srgbClr val="048BCA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459740" algn="l" rtl="0" eaLnBrk="0">
              <a:lnSpc>
                <a:spcPct val="96000"/>
              </a:lnSpc>
              <a:spcBef>
                <a:spcPts val="4"/>
              </a:spcBef>
            </a:pPr>
            <a:r>
              <a:rPr sz="1700" b="1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产业链整合</a:t>
            </a:r>
            <a:endParaRPr lang="SimHei" altLang="SimHei" sz="1700"/>
          </a:p>
        </p:txBody>
      </p:sp>
      <p:sp>
        <p:nvSpPr>
          <p:cNvPr id="142" name="textbox 142"/>
          <p:cNvSpPr/>
          <p:nvPr/>
        </p:nvSpPr>
        <p:spPr>
          <a:xfrm>
            <a:off x="1193811" y="1060474"/>
            <a:ext cx="5149850" cy="450850"/>
          </a:xfrm>
          <a:prstGeom prst="rect">
            <a:avLst/>
          </a:prstGeom>
          <a:solidFill>
            <a:srgbClr val="008CC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466090" algn="l" rtl="0" eaLnBrk="0">
              <a:lnSpc>
                <a:spcPct val="95000"/>
              </a:lnSpc>
              <a:spcBef>
                <a:spcPts val="1"/>
              </a:spcBef>
            </a:pPr>
            <a:r>
              <a:rPr sz="1700" b="1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人才培养</a:t>
            </a:r>
            <a:endParaRPr lang="SimHei" altLang="SimHei" sz="1700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06349" y="984224"/>
            <a:ext cx="698599" cy="609633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68280" y="3435343"/>
            <a:ext cx="615939" cy="5270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5689555" y="1928787"/>
            <a:ext cx="4226559" cy="2225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1.金融创新是文化产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业集群发展的重要支撑，通过引入多元化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的投融资方式和金融创新产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品，为文化产业提供更多的资金支</a:t>
            </a:r>
            <a:endParaRPr lang="SimHei" altLang="SimHei" sz="1200"/>
          </a:p>
          <a:p>
            <a:pPr marL="12700" algn="l" rtl="0" eaLnBrk="0">
              <a:lnSpc>
                <a:spcPts val="1421"/>
              </a:lnSpc>
              <a:spcBef>
                <a:spcPts val="994"/>
              </a:spcBef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持。</a:t>
            </a:r>
            <a:endParaRPr lang="SimHei" altLang="SimHei" sz="1100"/>
          </a:p>
          <a:p>
            <a:pPr marL="12700" algn="l" rtl="0" eaLnBrk="0">
              <a:lnSpc>
                <a:spcPct val="88000"/>
              </a:lnSpc>
              <a:spcBef>
                <a:spcPts val="1068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2.政府应加强对文化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产业的金融支持力度，推动文化产业与金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融资本的深度融合，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为文化产业的发展提供强有力的金融保障</a:t>
            </a:r>
            <a:endParaRPr lang="SimHei" altLang="SimHei" sz="12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2700" algn="l" rtl="0" eaLnBrk="0">
              <a:lnSpc>
                <a:spcPct val="88000"/>
              </a:lnSpc>
              <a:spcBef>
                <a:spcPts val="361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3.企业应注重财务管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理和资本运作，通过多元化的投融资方式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和金融创新产品，为企业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的可持续发展提供资金支持和保障。</a:t>
            </a:r>
            <a:endParaRPr lang="SimHei" altLang="SimHei" sz="1200"/>
          </a:p>
        </p:txBody>
      </p:sp>
      <p:sp>
        <p:nvSpPr>
          <p:cNvPr id="152" name="textbox 152"/>
          <p:cNvSpPr/>
          <p:nvPr/>
        </p:nvSpPr>
        <p:spPr>
          <a:xfrm>
            <a:off x="695011" y="1928787"/>
            <a:ext cx="4221479" cy="1945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75"/>
              </a:lnSpc>
            </a:pPr>
            <a:endParaRPr lang="Arial" altLang="Arial" sz="100"/>
          </a:p>
          <a:p>
            <a:pPr marL="15875" algn="l" rtl="0" eaLnBrk="0">
              <a:lnSpc>
                <a:spcPct val="95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1.国际化是文化产业集群发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展的重要趋势，企业应积极拓展国</a:t>
            </a:r>
            <a:endParaRPr lang="SimHei" altLang="SimHei" sz="1200"/>
          </a:p>
          <a:p>
            <a:pPr marL="15875" algn="l" rtl="0" eaLnBrk="0">
              <a:lnSpc>
                <a:spcPct val="95000"/>
              </a:lnSpc>
              <a:spcBef>
                <a:spcPts val="882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际市场，加强与国际同行的交流和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合作。</a:t>
            </a:r>
            <a:endParaRPr lang="SimHei" altLang="SimHei" sz="1200"/>
          </a:p>
          <a:p>
            <a:pPr marL="15875" algn="l" rtl="0" eaLnBrk="0">
              <a:lnSpc>
                <a:spcPct val="88000"/>
              </a:lnSpc>
              <a:spcBef>
                <a:spcPts val="1128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2.通过参加国际文化交流活动、举办国际文化节等方式，加强</a:t>
            </a:r>
            <a:endParaRPr lang="SimHei" altLang="SimHei" sz="1200"/>
          </a:p>
          <a:p>
            <a:pPr marL="15875" algn="l" rtl="0" eaLnBrk="0">
              <a:lnSpc>
                <a:spcPts val="2199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与国际同行的交流和合作，提高文化产业的国际影响力和竞争</a:t>
            </a:r>
            <a:endParaRPr lang="SimHei" altLang="SimHei" sz="1200"/>
          </a:p>
          <a:p>
            <a:pPr marL="12700" algn="l" rtl="0" eaLnBrk="0">
              <a:lnSpc>
                <a:spcPct val="99000"/>
              </a:lnSpc>
              <a:spcBef>
                <a:spcPts val="945"/>
              </a:spcBef>
            </a:pPr>
            <a:r>
              <a:rPr sz="1200" i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力。</a:t>
            </a:r>
            <a:endParaRPr lang="SimHei" altLang="SimHei" sz="1200"/>
          </a:p>
          <a:p>
            <a:pPr marL="15875" algn="l" rtl="0" eaLnBrk="0">
              <a:lnSpc>
                <a:spcPct val="88000"/>
              </a:lnSpc>
              <a:spcBef>
                <a:spcPts val="106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3.企业应注重国际市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场的研究和分析，了解国际市场的需求和</a:t>
            </a:r>
            <a:endParaRPr lang="SimHei" altLang="SimHei" sz="1200"/>
          </a:p>
          <a:p>
            <a:pPr marL="15875" algn="l" rtl="0" eaLnBrk="0">
              <a:lnSpc>
                <a:spcPts val="22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文化差异，为国际化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发展提供有力的支持和保障。</a:t>
            </a:r>
            <a:endParaRPr lang="SimHei" altLang="SimHei" sz="1200"/>
          </a:p>
        </p:txBody>
      </p:sp>
      <p:sp>
        <p:nvSpPr>
          <p:cNvPr id="154" name="textbox 154"/>
          <p:cNvSpPr/>
          <p:nvPr/>
        </p:nvSpPr>
        <p:spPr>
          <a:xfrm>
            <a:off x="641390" y="1238268"/>
            <a:ext cx="4387850" cy="450850"/>
          </a:xfrm>
          <a:prstGeom prst="rect">
            <a:avLst/>
          </a:prstGeom>
          <a:solidFill>
            <a:srgbClr val="018B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479425" algn="l" rtl="0" eaLnBrk="0">
              <a:lnSpc>
                <a:spcPct val="95000"/>
              </a:lnSpc>
              <a:spcBef>
                <a:spcPts val="3"/>
              </a:spcBef>
            </a:pPr>
            <a:r>
              <a:rPr sz="1800" b="1" kern="0" spc="-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国际化发展</a:t>
            </a:r>
            <a:endParaRPr lang="SimHei" altLang="SimHei" sz="1800"/>
          </a:p>
        </p:txBody>
      </p:sp>
      <p:sp>
        <p:nvSpPr>
          <p:cNvPr id="156" name="textbox 156"/>
          <p:cNvSpPr/>
          <p:nvPr/>
        </p:nvSpPr>
        <p:spPr>
          <a:xfrm>
            <a:off x="5651461" y="1238268"/>
            <a:ext cx="4368800" cy="450850"/>
          </a:xfrm>
          <a:prstGeom prst="rect">
            <a:avLst/>
          </a:prstGeom>
          <a:solidFill>
            <a:srgbClr val="018BC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454025" algn="l" rtl="0" eaLnBrk="0">
              <a:lnSpc>
                <a:spcPct val="95000"/>
              </a:lnSpc>
              <a:spcBef>
                <a:spcPts val="3"/>
              </a:spcBef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金融创新</a:t>
            </a:r>
            <a:endParaRPr lang="SimHei" altLang="SimHei" sz="1800"/>
          </a:p>
        </p:txBody>
      </p:sp>
      <p:sp>
        <p:nvSpPr>
          <p:cNvPr id="158" name="textbox 158"/>
          <p:cNvSpPr/>
          <p:nvPr/>
        </p:nvSpPr>
        <p:spPr>
          <a:xfrm>
            <a:off x="1395332" y="291787"/>
            <a:ext cx="4672329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文化产业集群的发展动力与机制</a:t>
            </a:r>
            <a:endParaRPr lang="SimHei" altLang="SimHei" sz="2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62" name="textbox 162"/>
          <p:cNvSpPr/>
          <p:nvPr/>
        </p:nvSpPr>
        <p:spPr>
          <a:xfrm>
            <a:off x="1321358" y="4206399"/>
            <a:ext cx="6399529" cy="578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3800" b="1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技术进步与文化产业集群创新</a:t>
            </a:r>
            <a:endParaRPr lang="SimHei" altLang="SimHei" sz="3800"/>
          </a:p>
        </p:txBody>
      </p:sp>
      <p:sp>
        <p:nvSpPr>
          <p:cNvPr id="164" name="textbox 164"/>
          <p:cNvSpPr/>
          <p:nvPr/>
        </p:nvSpPr>
        <p:spPr>
          <a:xfrm>
            <a:off x="126955" y="-12700"/>
            <a:ext cx="3424554" cy="861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615950" algn="l" rtl="0" eaLnBrk="0">
              <a:lnSpc>
                <a:spcPct val="95000"/>
              </a:lnSpc>
              <a:spcBef>
                <a:spcPts val="5"/>
              </a:spcBef>
              <a:tabLst>
                <a:tab pos="918844"/>
              </a:tabLst>
            </a:pPr>
            <a:r>
              <a:rPr sz="2500" kern="0" spc="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-60">
                <a:solidFill>
                  <a:srgbClr val="003F9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文化产业集群发展</a:t>
            </a:r>
            <a:endParaRPr lang="SimHei" altLang="SimHei" sz="25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9655" y="0"/>
            <a:ext cx="603321" cy="79372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5194343" y="3152839"/>
            <a:ext cx="3454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kern="0" spc="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lhdex</a:t>
            </a:r>
            <a:endParaRPr lang="Times New Roman" altLang="Times New Roman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1003279" y="1982382"/>
            <a:ext cx="3641725" cy="2266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77"/>
              </a:lnSpc>
            </a:pPr>
            <a:endParaRPr lang="Arial" altLang="Arial" sz="100"/>
          </a:p>
          <a:p>
            <a:pPr marL="1720214" indent="-1657350" algn="l" rtl="0" eaLnBrk="0">
              <a:lnSpc>
                <a:spcPct val="98000"/>
              </a:lnSpc>
            </a:pPr>
            <a:r>
              <a:rPr sz="18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技术进步推动文化产业集群的创新发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</a:t>
            </a:r>
            <a:endParaRPr lang="SimHei" altLang="SimHei" sz="18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marL="12700" algn="l" rtl="0" eaLnBrk="0">
              <a:lnSpc>
                <a:spcPct val="116000"/>
              </a:lnSpc>
              <a:spcBef>
                <a:spcPts val="333"/>
              </a:spcBef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1.技术进步为文化产业集群提供了新的生产方式和商业模</a:t>
            </a: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式， 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促进了产业集群的创新和发展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100"/>
          </a:p>
          <a:p>
            <a:pPr marL="12700" algn="l" rtl="0" eaLnBrk="0">
              <a:lnSpc>
                <a:spcPct val="118000"/>
              </a:lnSpc>
              <a:spcBef>
                <a:spcPts val="890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2.文化产业集群通过技术创新和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研发投入，提高了产品质量和 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附加值，增强了市场竞争</a:t>
            </a: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力。</a:t>
            </a:r>
            <a:endParaRPr lang="SimHei" altLang="SimHei" sz="1100"/>
          </a:p>
          <a:p>
            <a:pPr marL="12700" algn="l" rtl="0" eaLnBrk="0">
              <a:lnSpc>
                <a:spcPct val="85000"/>
              </a:lnSpc>
              <a:spcBef>
                <a:spcPts val="93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3.技术进步推动了文化产业与其他产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业的融合，为文化产业集</a:t>
            </a:r>
            <a:endParaRPr lang="SimHei" altLang="SimHei" sz="1100"/>
          </a:p>
          <a:p>
            <a:pPr marL="12700" algn="l" rtl="0" eaLnBrk="0">
              <a:lnSpc>
                <a:spcPts val="1947"/>
              </a:lnSpc>
            </a:pP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群的发展提供了新的机遇和挑战。</a:t>
            </a:r>
            <a:endParaRPr lang="SimHei" altLang="SimHei" sz="1100"/>
          </a:p>
        </p:txBody>
      </p:sp>
      <p:sp>
        <p:nvSpPr>
          <p:cNvPr id="174" name="textbox 174"/>
          <p:cNvSpPr/>
          <p:nvPr/>
        </p:nvSpPr>
        <p:spPr>
          <a:xfrm>
            <a:off x="5968973" y="1982382"/>
            <a:ext cx="3636645" cy="2266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19"/>
              </a:lnSpc>
            </a:pPr>
            <a:endParaRPr lang="Arial" altLang="Arial" sz="100"/>
          </a:p>
          <a:p>
            <a:pPr marL="1605914" indent="-1529714" algn="l" rtl="0" eaLnBrk="0">
              <a:lnSpc>
                <a:spcPct val="96000"/>
              </a:lnSpc>
            </a:pPr>
            <a:r>
              <a:rPr sz="18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数字化技术引领文化产业集群的转型</a:t>
            </a: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升级</a:t>
            </a:r>
            <a:endParaRPr lang="SimHei" altLang="SimHei" sz="18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marL="12700" algn="l" rtl="0" eaLnBrk="0">
              <a:lnSpc>
                <a:spcPct val="116000"/>
              </a:lnSpc>
              <a:spcBef>
                <a:spcPts val="331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1.数字化技术为文化产业集群提供了更高效、更智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能的生产方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式和营销手段，推动了产业集群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的转型升级。</a:t>
            </a:r>
            <a:endParaRPr lang="SimHei" altLang="SimHei" sz="1100"/>
          </a:p>
          <a:p>
            <a:pPr marL="12700" algn="l" rtl="0" eaLnBrk="0">
              <a:lnSpc>
                <a:spcPct val="85000"/>
              </a:lnSpc>
              <a:spcBef>
                <a:spcPts val="832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2.文化产业集群通过数字化技术的应用，提高了产品的</a:t>
            </a: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传播速</a:t>
            </a:r>
            <a:endParaRPr lang="SimHei" altLang="SimHei" sz="1100"/>
          </a:p>
          <a:p>
            <a:pPr marL="12700" algn="l" rtl="0" eaLnBrk="0">
              <a:lnSpc>
                <a:spcPts val="1949"/>
              </a:lnSpc>
            </a:pPr>
            <a:r>
              <a:rPr sz="11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度和影响力，拓展了市场份额和用户群体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100"/>
          </a:p>
          <a:p>
            <a:pPr marL="12700" algn="l" rtl="0" eaLnBrk="0">
              <a:lnSpc>
                <a:spcPct val="85000"/>
              </a:lnSpc>
              <a:spcBef>
                <a:spcPts val="1028"/>
              </a:spcBef>
            </a:pPr>
            <a:r>
              <a:rPr sz="11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3.数字化技术需要文化产业集群不断更新技术和人才，保持创</a:t>
            </a:r>
            <a:endParaRPr lang="SimHei" altLang="SimHei" sz="1100"/>
          </a:p>
          <a:p>
            <a:pPr marL="12700" algn="l" rtl="0" eaLnBrk="0">
              <a:lnSpc>
                <a:spcPts val="1947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新力和竞争力。</a:t>
            </a:r>
            <a:endParaRPr lang="SimHei" altLang="SimHei" sz="1000"/>
          </a:p>
        </p:txBody>
      </p:sp>
      <p:sp>
        <p:nvSpPr>
          <p:cNvPr id="176" name="textbox 176"/>
          <p:cNvSpPr/>
          <p:nvPr/>
        </p:nvSpPr>
        <p:spPr>
          <a:xfrm>
            <a:off x="1446126" y="304494"/>
            <a:ext cx="4353559" cy="3956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500" b="1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技术进步与文化产业集</a:t>
            </a:r>
            <a:r>
              <a:rPr sz="25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群创新</a:t>
            </a:r>
            <a:endParaRPr lang="SimHei" altLang="SimHei" sz="2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51550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933451" y="1967384"/>
            <a:ext cx="4191634" cy="1694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1.网络技术为文化产业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集群提供了更广阔的国际化发展空间和</a:t>
            </a:r>
            <a:endParaRPr lang="SimHei" altLang="SimHei" sz="1200"/>
          </a:p>
          <a:p>
            <a:pPr marL="12700" algn="l" rtl="0" eaLnBrk="0">
              <a:lnSpc>
                <a:spcPts val="2204"/>
              </a:lnSpc>
            </a:pP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更多的商业机会。</a:t>
            </a:r>
            <a:endParaRPr lang="SimHei" altLang="SimHei" sz="1200"/>
          </a:p>
          <a:p>
            <a:pPr marL="12700" algn="l" rtl="0" eaLnBrk="0">
              <a:lnSpc>
                <a:spcPct val="88000"/>
              </a:lnSpc>
              <a:spcBef>
                <a:spcPts val="1174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2.文化产业集群通过网络技术的应用，可以更好地拓展国际市</a:t>
            </a:r>
            <a:endParaRPr lang="SimHei" altLang="SimHei" sz="1200"/>
          </a:p>
          <a:p>
            <a:pPr marL="12700" algn="l" rtl="0" eaLnBrk="0">
              <a:lnSpc>
                <a:spcPts val="2199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场，提高品牌知名度和国际竞争力。</a:t>
            </a:r>
            <a:endParaRPr lang="SimHei" altLang="SimHei" sz="1200"/>
          </a:p>
          <a:p>
            <a:pPr marL="12700" algn="l" rtl="0" eaLnBrk="0">
              <a:lnSpc>
                <a:spcPct val="95000"/>
              </a:lnSpc>
              <a:spcBef>
                <a:spcPts val="123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3.网络技术需要文化产业集群注重网络安全和知识产权保护，</a:t>
            </a:r>
            <a:endParaRPr lang="SimHei" altLang="SimHei" sz="12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维护企业的合法权益。</a:t>
            </a:r>
            <a:endParaRPr lang="SimHei" altLang="SimHei" sz="1200"/>
          </a:p>
        </p:txBody>
      </p:sp>
      <p:sp>
        <p:nvSpPr>
          <p:cNvPr id="182" name="textbox 182"/>
          <p:cNvSpPr/>
          <p:nvPr/>
        </p:nvSpPr>
        <p:spPr>
          <a:xfrm>
            <a:off x="5848352" y="1967384"/>
            <a:ext cx="4212590" cy="1659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1.虚拟现实技术为文化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产业集群提供了更加沉浸式和交互式的</a:t>
            </a:r>
            <a:endParaRPr lang="SimHei" altLang="SimHei" sz="1200"/>
          </a:p>
          <a:p>
            <a:pPr marL="12700" algn="l" rtl="0" eaLnBrk="0">
              <a:lnSpc>
                <a:spcPts val="2146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体验，提高了产品的体验价值。</a:t>
            </a:r>
            <a:endParaRPr lang="SimHei" altLang="SimHei" sz="1200"/>
          </a:p>
          <a:p>
            <a:pPr marL="12700" algn="l" rtl="0" eaLnBrk="0">
              <a:lnSpc>
                <a:spcPct val="88000"/>
              </a:lnSpc>
              <a:spcBef>
                <a:spcPts val="1233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2.文化产业集群通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过虚拟现实技术的应用，可以拓展产品的应</a:t>
            </a:r>
            <a:endParaRPr lang="SimHei" altLang="SimHei" sz="1200"/>
          </a:p>
          <a:p>
            <a:pPr marL="12700" algn="l" rtl="0" eaLnBrk="0">
              <a:lnSpc>
                <a:spcPts val="2199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用场景和用户群体，提高市场竞争力。</a:t>
            </a:r>
            <a:endParaRPr lang="SimHei" altLang="SimHei" sz="1200"/>
          </a:p>
          <a:p>
            <a:pPr marL="12700" algn="l" rtl="0" eaLnBrk="0">
              <a:lnSpc>
                <a:spcPct val="88000"/>
              </a:lnSpc>
              <a:spcBef>
                <a:spcPts val="1336"/>
              </a:spcBef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3.虚拟现实技术需要文化产业集群不断提升技术水平和创新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</a:t>
            </a:r>
            <a:endParaRPr lang="SimHei" altLang="SimHei" sz="1200"/>
          </a:p>
          <a:p>
            <a:pPr marL="12700" algn="l" rtl="0" eaLnBrk="0">
              <a:lnSpc>
                <a:spcPts val="2146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力，保持领先地位和用户体验。</a:t>
            </a:r>
            <a:endParaRPr lang="SimHei" altLang="SimHei" sz="1200"/>
          </a:p>
        </p:txBody>
      </p:sp>
      <p:sp>
        <p:nvSpPr>
          <p:cNvPr id="184" name="textbox 184"/>
          <p:cNvSpPr/>
          <p:nvPr/>
        </p:nvSpPr>
        <p:spPr>
          <a:xfrm>
            <a:off x="596905" y="234921"/>
            <a:ext cx="9614534" cy="483234"/>
          </a:xfrm>
          <a:prstGeom prst="rect">
            <a:avLst/>
          </a:prstGeom>
          <a:solidFill>
            <a:srgbClr val="565959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848994" algn="l" rtl="0" eaLnBrk="0">
              <a:lnSpc>
                <a:spcPct val="97000"/>
              </a:lnSpc>
              <a:spcBef>
                <a:spcPts val="5"/>
              </a:spcBef>
            </a:pPr>
            <a:r>
              <a:rPr sz="2500" b="1" kern="0" spc="1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技术进步与文化产业集群创新</a:t>
            </a:r>
            <a:endParaRPr lang="SimHei" altLang="SimHei" sz="25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831839" y="1104891"/>
            <a:ext cx="4476791" cy="534604"/>
            <a:chExt cx="4476791" cy="534604"/>
          </a:xfrm>
        </p:grpSpPr>
        <p:pic>
          <p:nvPicPr>
            <p:cNvPr id="186" name="picture 18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4476791" cy="482611"/>
            </a:xfrm>
            <a:prstGeom prst="rect">
              <a:avLst/>
            </a:prstGeom>
          </p:spPr>
        </p:pic>
        <p:sp>
          <p:nvSpPr>
            <p:cNvPr id="188" name="textbox 188"/>
            <p:cNvSpPr/>
            <p:nvPr/>
          </p:nvSpPr>
          <p:spPr>
            <a:xfrm>
              <a:off x="-12700" y="-12700"/>
              <a:ext cx="4502784" cy="5962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200"/>
            </a:p>
            <a:p>
              <a:pPr marL="511175" algn="l" rtl="0" eaLnBrk="0">
                <a:lnSpc>
                  <a:spcPct val="88000"/>
                </a:lnSpc>
                <a:spcBef>
                  <a:spcPts val="1"/>
                </a:spcBef>
              </a:pPr>
              <a:r>
                <a:rPr sz="1800" b="1" kern="0" spc="-60">
                  <a:solidFill>
                    <a:srgbClr val="008BE8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网络技术助力文化产业集群的全球化发</a:t>
              </a:r>
              <a:endParaRPr lang="SimHei" altLang="SimHei" sz="1800"/>
            </a:p>
            <a:p>
              <a:pPr marL="501650" algn="l" rtl="0" eaLnBrk="0">
                <a:lnSpc>
                  <a:spcPct val="95000"/>
                </a:lnSpc>
                <a:spcBef>
                  <a:spcPts val="20"/>
                </a:spcBef>
              </a:pPr>
              <a:r>
                <a:rPr sz="2100" kern="0" spc="-10">
                  <a:solidFill>
                    <a:srgbClr val="008DCA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展</a:t>
              </a:r>
              <a:endParaRPr lang="SimHei" altLang="SimHei" sz="21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5753049" y="1104891"/>
            <a:ext cx="4464066" cy="526269"/>
            <a:chExt cx="4464066" cy="526269"/>
          </a:xfrm>
        </p:grpSpPr>
        <p:pic>
          <p:nvPicPr>
            <p:cNvPr id="190" name="picture 1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4464066" cy="476256"/>
            </a:xfrm>
            <a:prstGeom prst="rect">
              <a:avLst/>
            </a:prstGeom>
          </p:spPr>
        </p:pic>
        <p:sp>
          <p:nvSpPr>
            <p:cNvPr id="192" name="textbox 192"/>
            <p:cNvSpPr/>
            <p:nvPr/>
          </p:nvSpPr>
          <p:spPr>
            <a:xfrm>
              <a:off x="-12700" y="-12700"/>
              <a:ext cx="4490084" cy="5829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200"/>
            </a:p>
            <a:p>
              <a:pPr marL="514350" indent="5714" algn="l" rtl="0" eaLnBrk="0">
                <a:lnSpc>
                  <a:spcPct val="97000"/>
                </a:lnSpc>
                <a:spcBef>
                  <a:spcPts val="1"/>
                </a:spcBef>
              </a:pPr>
              <a:r>
                <a:rPr sz="1800" kern="0" spc="-40">
                  <a:solidFill>
                    <a:srgbClr val="007DD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虚拟现实技术提升文化产业集群的</a:t>
              </a:r>
              <a:r>
                <a:rPr sz="1800" kern="0" spc="-50">
                  <a:solidFill>
                    <a:srgbClr val="007DD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体验</a:t>
              </a:r>
              <a:r>
                <a:rPr sz="1800" kern="0" spc="0">
                  <a:solidFill>
                    <a:srgbClr val="007DD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1800" kern="0" spc="110">
                  <a:solidFill>
                    <a:srgbClr val="007DD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价值</a:t>
              </a:r>
              <a:endParaRPr lang="SimHei" altLang="SimHei" sz="1800"/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47815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https://d.book118.com/648027036120006042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SimSun</vt:lpstr>
      <vt:lpstr>Times New Roman</vt:lpstr>
      <vt:lpstr>SimHei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2024-09-22T01:12:23.975</cp:lastPrinted>
  <dcterms:created xsi:type="dcterms:W3CDTF">2024-09-21T17:12:23Z</dcterms:created>
  <dcterms:modified xsi:type="dcterms:W3CDTF">2024-09-21T17:12:25Z</dcterms:modified>
</cp:coreProperties>
</file>