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102E4E-1FE1-4403-949E-5079576989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F96713-6AFF-4907-9659-7F516BB5FA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F8BEBF-AB2D-4E99-BD15-F462C30A6E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CE70543-FCEF-4A9D-BE3C-8AB367B3E2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D3CC164-E737-464E-99B0-2F53E2E065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16025CD-1117-47D0-939F-1B8963AEE7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8BF2AC7-8281-4BD9-95C3-84135689D1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484833B-EA7E-4DA3-BE90-F939721148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A74667-E2A1-4304-9D57-8168D1AF3B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709773-0BA2-46F3-8FCA-8F0E0F7828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1B754F-16E7-45FB-A233-6EF7563330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FE2078-237D-7C2C-B630-C7B2BAB04B96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187022" y="3101725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chemeClr val="tx1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325406" y="3030016"/>
            <a:ext cx="623510" cy="653096"/>
            <a:chOff x="234950" y="2943226"/>
            <a:chExt cx="1344613" cy="1320800"/>
          </a:xfrm>
          <a:solidFill>
            <a:srgbClr val="2EA7E0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6BD825D-D090-2E79-D780-89C5C7CDF442}"/>
              </a:ext>
            </a:extLst>
          </p:cNvPr>
          <p:cNvGrpSpPr/>
          <p:nvPr/>
        </p:nvGrpSpPr>
        <p:grpSpPr>
          <a:xfrm>
            <a:off x="0" y="104696"/>
            <a:ext cx="867204" cy="555946"/>
            <a:chOff x="-1354596" y="1053296"/>
            <a:chExt cx="2592377" cy="1152000"/>
          </a:xfrm>
          <a:solidFill>
            <a:srgbClr val="4787C7"/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4BE4701-019A-B2B1-F6C4-C52B6F34A567}"/>
                </a:ext>
              </a:extLst>
            </p:cNvPr>
            <p:cNvSpPr/>
            <p:nvPr/>
          </p:nvSpPr>
          <p:spPr>
            <a:xfrm>
              <a:off x="-1354596" y="1053296"/>
              <a:ext cx="2106950" cy="115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Flowchart: Connector 8">
              <a:extLst>
                <a:ext uri="{FF2B5EF4-FFF2-40B4-BE49-F238E27FC236}">
                  <a16:creationId xmlns:a16="http://schemas.microsoft.com/office/drawing/2014/main" id="{61C522B5-FD12-D456-5F46-0168AB73E321}"/>
                </a:ext>
              </a:extLst>
            </p:cNvPr>
            <p:cNvSpPr/>
            <p:nvPr/>
          </p:nvSpPr>
          <p:spPr>
            <a:xfrm>
              <a:off x="85781" y="1053296"/>
              <a:ext cx="1152000" cy="1152000"/>
            </a:xfrm>
            <a:prstGeom prst="flowChartConnecto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6D2F5E9-B0A3-F4C3-213F-5728E86B525D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775173" y="2828835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accent4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EA14705-0BCB-AEEA-AD97-B3E17A45A042}"/>
              </a:ext>
            </a:extLst>
          </p:cNvPr>
          <p:cNvSpPr txBox="1"/>
          <p:nvPr userDrawn="1"/>
        </p:nvSpPr>
        <p:spPr>
          <a:xfrm>
            <a:off x="891813" y="4029164"/>
            <a:ext cx="3422539" cy="903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377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800" b="1" i="0" u="none" strike="noStrike" kern="1200" cap="none" spc="0" normalizeH="0" baseline="0" noProof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Thank you</a:t>
            </a:r>
            <a:endParaRPr kumimoji="0" lang="zh-CN" altLang="en-US" sz="4800" b="1" i="0" u="none" strike="noStrike" kern="1200" cap="none" spc="0" normalizeH="0" baseline="0" noProof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0ED4890-3C16-3E33-1314-7CA5E1875DEA}"/>
              </a:ext>
            </a:extLst>
          </p:cNvPr>
          <p:cNvGrpSpPr/>
          <p:nvPr userDrawn="1"/>
        </p:nvGrpSpPr>
        <p:grpSpPr>
          <a:xfrm>
            <a:off x="9939566" y="131509"/>
            <a:ext cx="2194559" cy="1080000"/>
            <a:chOff x="9997441" y="131509"/>
            <a:chExt cx="2194559" cy="108000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23D8610-139E-055D-B613-86C0D02419CC}"/>
                </a:ext>
              </a:extLst>
            </p:cNvPr>
            <p:cNvGrpSpPr/>
            <p:nvPr/>
          </p:nvGrpSpPr>
          <p:grpSpPr>
            <a:xfrm rot="10800000">
              <a:off x="9997441" y="131509"/>
              <a:ext cx="2194559" cy="1080000"/>
              <a:chOff x="-1354596" y="1053296"/>
              <a:chExt cx="2592377" cy="1152000"/>
            </a:xfrm>
            <a:solidFill>
              <a:srgbClr val="4686C9"/>
            </a:solidFill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EE210B1-74BC-7137-9DBA-FAEE85C1042C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7" name="Flowchart: Connector 6">
                <a:extLst>
                  <a:ext uri="{FF2B5EF4-FFF2-40B4-BE49-F238E27FC236}">
                    <a16:creationId xmlns:a16="http://schemas.microsoft.com/office/drawing/2014/main" id="{BE030A12-50E2-38B2-5638-BF0844B7F729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BD9D86A-3D98-8F82-5B4A-AB72ABD6484F}"/>
                </a:ext>
              </a:extLst>
            </p:cNvPr>
            <p:cNvSpPr txBox="1"/>
            <p:nvPr/>
          </p:nvSpPr>
          <p:spPr>
            <a:xfrm>
              <a:off x="10317265" y="204282"/>
              <a:ext cx="1757125" cy="8466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76038" y="29114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56760" y="1096513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56761" y="1743386"/>
            <a:ext cx="676328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556760" y="3819674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4556760" y="4466547"/>
            <a:ext cx="676327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2" name="组合 43">
            <a:extLst>
              <a:ext uri="{FF2B5EF4-FFF2-40B4-BE49-F238E27FC236}">
                <a16:creationId xmlns:a16="http://schemas.microsoft.com/office/drawing/2014/main" id="{ECB38A02-1DDE-6888-F8E9-91EA25394B14}"/>
              </a:ext>
            </a:extLst>
          </p:cNvPr>
          <p:cNvGrpSpPr/>
          <p:nvPr userDrawn="1"/>
        </p:nvGrpSpPr>
        <p:grpSpPr>
          <a:xfrm>
            <a:off x="660399" y="2199674"/>
            <a:ext cx="3240000" cy="3240000"/>
            <a:chOff x="4299766" y="5946187"/>
            <a:chExt cx="305647" cy="305644"/>
          </a:xfrm>
        </p:grpSpPr>
        <p:grpSp>
          <p:nvGrpSpPr>
            <p:cNvPr id="22" name="组合 44">
              <a:extLst>
                <a:ext uri="{FF2B5EF4-FFF2-40B4-BE49-F238E27FC236}">
                  <a16:creationId xmlns:a16="http://schemas.microsoft.com/office/drawing/2014/main" id="{1F9C90C8-1B18-808D-C2C4-BFFB53D3501D}"/>
                </a:ext>
              </a:extLst>
            </p:cNvPr>
            <p:cNvGrpSpPr/>
            <p:nvPr/>
          </p:nvGrpSpPr>
          <p:grpSpPr>
            <a:xfrm>
              <a:off x="4299766" y="5946187"/>
              <a:ext cx="305647" cy="305644"/>
              <a:chOff x="1517330" y="1125257"/>
              <a:chExt cx="2204282" cy="2204282"/>
            </a:xfrm>
          </p:grpSpPr>
          <p:sp>
            <p:nvSpPr>
              <p:cNvPr id="60" name="椭圆 46">
                <a:extLst>
                  <a:ext uri="{FF2B5EF4-FFF2-40B4-BE49-F238E27FC236}">
                    <a16:creationId xmlns:a16="http://schemas.microsoft.com/office/drawing/2014/main" id="{7A1A0806-13F3-270C-B0EA-852A7360F8B0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椭圆 47">
                <a:extLst>
                  <a:ext uri="{FF2B5EF4-FFF2-40B4-BE49-F238E27FC236}">
                    <a16:creationId xmlns:a16="http://schemas.microsoft.com/office/drawing/2014/main" id="{140023CA-CB23-0D2C-24E2-A6DBE3CF5790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3" name="Freeform 45">
              <a:extLst>
                <a:ext uri="{FF2B5EF4-FFF2-40B4-BE49-F238E27FC236}">
                  <a16:creationId xmlns:a16="http://schemas.microsoft.com/office/drawing/2014/main" id="{5A8CDFE4-9F20-1339-B713-BCCD950D99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81353" y="6022165"/>
              <a:ext cx="142472" cy="146367"/>
            </a:xfrm>
            <a:custGeom>
              <a:gdLst>
                <a:gd name="T0" fmla="*/ 40 w 46"/>
                <a:gd name="T1" fmla="*/ 28 h 51"/>
                <a:gd name="T2" fmla="*/ 35 w 46"/>
                <a:gd name="T3" fmla="*/ 41 h 51"/>
                <a:gd name="T4" fmla="*/ 34 w 46"/>
                <a:gd name="T5" fmla="*/ 34 h 51"/>
                <a:gd name="T6" fmla="*/ 29 w 46"/>
                <a:gd name="T7" fmla="*/ 30 h 51"/>
                <a:gd name="T8" fmla="*/ 29 w 46"/>
                <a:gd name="T9" fmla="*/ 30 h 51"/>
                <a:gd name="T10" fmla="*/ 27 w 46"/>
                <a:gd name="T11" fmla="*/ 30 h 51"/>
                <a:gd name="T12" fmla="*/ 25 w 46"/>
                <a:gd name="T13" fmla="*/ 35 h 51"/>
                <a:gd name="T14" fmla="*/ 24 w 46"/>
                <a:gd name="T15" fmla="*/ 38 h 51"/>
                <a:gd name="T16" fmla="*/ 24 w 46"/>
                <a:gd name="T17" fmla="*/ 32 h 51"/>
                <a:gd name="T18" fmla="*/ 24 w 46"/>
                <a:gd name="T19" fmla="*/ 31 h 51"/>
                <a:gd name="T20" fmla="*/ 23 w 46"/>
                <a:gd name="T21" fmla="*/ 30 h 51"/>
                <a:gd name="T22" fmla="*/ 22 w 46"/>
                <a:gd name="T23" fmla="*/ 31 h 51"/>
                <a:gd name="T24" fmla="*/ 22 w 46"/>
                <a:gd name="T25" fmla="*/ 32 h 51"/>
                <a:gd name="T26" fmla="*/ 21 w 46"/>
                <a:gd name="T27" fmla="*/ 38 h 51"/>
                <a:gd name="T28" fmla="*/ 20 w 46"/>
                <a:gd name="T29" fmla="*/ 35 h 51"/>
                <a:gd name="T30" fmla="*/ 19 w 46"/>
                <a:gd name="T31" fmla="*/ 30 h 51"/>
                <a:gd name="T32" fmla="*/ 15 w 46"/>
                <a:gd name="T33" fmla="*/ 30 h 51"/>
                <a:gd name="T34" fmla="*/ 15 w 46"/>
                <a:gd name="T35" fmla="*/ 30 h 51"/>
                <a:gd name="T36" fmla="*/ 11 w 46"/>
                <a:gd name="T37" fmla="*/ 34 h 51"/>
                <a:gd name="T38" fmla="*/ 10 w 46"/>
                <a:gd name="T39" fmla="*/ 41 h 51"/>
                <a:gd name="T40" fmla="*/ 5 w 46"/>
                <a:gd name="T41" fmla="*/ 28 h 51"/>
                <a:gd name="T42" fmla="*/ 23 w 46"/>
                <a:gd name="T43" fmla="*/ 11 h 51"/>
                <a:gd name="T44" fmla="*/ 23 w 46"/>
                <a:gd name="T45" fmla="*/ 14 h 51"/>
                <a:gd name="T46" fmla="*/ 25 w 46"/>
                <a:gd name="T47" fmla="*/ 15 h 51"/>
                <a:gd name="T48" fmla="*/ 28 w 46"/>
                <a:gd name="T49" fmla="*/ 13 h 51"/>
                <a:gd name="T50" fmla="*/ 32 w 46"/>
                <a:gd name="T51" fmla="*/ 11 h 51"/>
                <a:gd name="T52" fmla="*/ 34 w 46"/>
                <a:gd name="T53" fmla="*/ 9 h 51"/>
                <a:gd name="T54" fmla="*/ 34 w 46"/>
                <a:gd name="T55" fmla="*/ 7 h 51"/>
                <a:gd name="T56" fmla="*/ 32 w 46"/>
                <a:gd name="T57" fmla="*/ 5 h 51"/>
                <a:gd name="T58" fmla="*/ 28 w 46"/>
                <a:gd name="T59" fmla="*/ 3 h 51"/>
                <a:gd name="T60" fmla="*/ 25 w 46"/>
                <a:gd name="T61" fmla="*/ 1 h 51"/>
                <a:gd name="T62" fmla="*/ 23 w 46"/>
                <a:gd name="T63" fmla="*/ 2 h 51"/>
                <a:gd name="T64" fmla="*/ 23 w 46"/>
                <a:gd name="T65" fmla="*/ 5 h 51"/>
                <a:gd name="T66" fmla="*/ 0 w 46"/>
                <a:gd name="T67" fmla="*/ 28 h 51"/>
                <a:gd name="T68" fmla="*/ 23 w 46"/>
                <a:gd name="T69" fmla="*/ 51 h 51"/>
                <a:gd name="T70" fmla="*/ 46 w 46"/>
                <a:gd name="T71" fmla="*/ 28 h 51"/>
                <a:gd name="T72" fmla="*/ 40 w 46"/>
                <a:gd name="T73" fmla="*/ 28 h 51"/>
                <a:gd name="T74" fmla="*/ 23 w 46"/>
                <a:gd name="T75" fmla="*/ 19 h 51"/>
                <a:gd name="T76" fmla="*/ 28 w 46"/>
                <a:gd name="T77" fmla="*/ 24 h 51"/>
                <a:gd name="T78" fmla="*/ 23 w 46"/>
                <a:gd name="T79" fmla="*/ 29 h 51"/>
                <a:gd name="T80" fmla="*/ 17 w 46"/>
                <a:gd name="T81" fmla="*/ 24 h 51"/>
                <a:gd name="T82" fmla="*/ 23 w 46"/>
                <a:gd name="T83" fmla="*/ 19 h 51"/>
                <a:gd name="T84" fmla="*/ 30 w 46"/>
                <a:gd name="T85" fmla="*/ 37 h 51"/>
                <a:gd name="T86" fmla="*/ 30 w 46"/>
                <a:gd name="T87" fmla="*/ 37 h 51"/>
                <a:gd name="T88" fmla="*/ 30 w 46"/>
                <a:gd name="T89" fmla="*/ 37 h 51"/>
                <a:gd name="T90" fmla="*/ 30 w 46"/>
                <a:gd name="T91" fmla="*/ 44 h 51"/>
                <a:gd name="T92" fmla="*/ 30 w 46"/>
                <a:gd name="T93" fmla="*/ 44 h 51"/>
                <a:gd name="T94" fmla="*/ 29 w 46"/>
                <a:gd name="T95" fmla="*/ 37 h 51"/>
                <a:gd name="T96" fmla="*/ 30 w 46"/>
                <a:gd name="T97" fmla="*/ 37 h 51"/>
                <a:gd name="T98" fmla="*/ 15 w 46"/>
                <a:gd name="T99" fmla="*/ 37 h 51"/>
                <a:gd name="T100" fmla="*/ 15 w 46"/>
                <a:gd name="T101" fmla="*/ 37 h 51"/>
                <a:gd name="T102" fmla="*/ 15 w 46"/>
                <a:gd name="T103" fmla="*/ 44 h 51"/>
                <a:gd name="T104" fmla="*/ 14 w 46"/>
                <a:gd name="T105" fmla="*/ 44 h 51"/>
                <a:gd name="T106" fmla="*/ 14 w 46"/>
                <a:gd name="T107" fmla="*/ 37 h 51"/>
                <a:gd name="T108" fmla="*/ 15 w 46"/>
                <a:gd name="T109" fmla="*/ 37 h 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51">
                  <a:moveTo>
                    <a:pt x="40" y="28"/>
                  </a:moveTo>
                  <a:cubicBezTo>
                    <a:pt x="40" y="33"/>
                    <a:pt x="38" y="38"/>
                    <a:pt x="35" y="41"/>
                  </a:cubicBezTo>
                  <a:cubicBezTo>
                    <a:pt x="34" y="38"/>
                    <a:pt x="34" y="35"/>
                    <a:pt x="34" y="34"/>
                  </a:cubicBezTo>
                  <a:cubicBezTo>
                    <a:pt x="33" y="31"/>
                    <a:pt x="30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3" y="30"/>
                    <a:pt x="23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1" y="31"/>
                    <a:pt x="11" y="34"/>
                  </a:cubicBezTo>
                  <a:cubicBezTo>
                    <a:pt x="10" y="35"/>
                    <a:pt x="10" y="37"/>
                    <a:pt x="10" y="41"/>
                  </a:cubicBezTo>
                  <a:cubicBezTo>
                    <a:pt x="7" y="37"/>
                    <a:pt x="5" y="33"/>
                    <a:pt x="5" y="28"/>
                  </a:cubicBezTo>
                  <a:cubicBezTo>
                    <a:pt x="5" y="19"/>
                    <a:pt x="13" y="11"/>
                    <a:pt x="23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30" y="11"/>
                    <a:pt x="32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6" y="8"/>
                    <a:pt x="36" y="7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4"/>
                    <a:pt x="29" y="3"/>
                    <a:pt x="28" y="3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0" y="5"/>
                    <a:pt x="0" y="16"/>
                    <a:pt x="0" y="28"/>
                  </a:cubicBezTo>
                  <a:cubicBezTo>
                    <a:pt x="0" y="41"/>
                    <a:pt x="10" y="51"/>
                    <a:pt x="23" y="51"/>
                  </a:cubicBezTo>
                  <a:cubicBezTo>
                    <a:pt x="35" y="51"/>
                    <a:pt x="46" y="41"/>
                    <a:pt x="46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23" y="19"/>
                  </a:moveTo>
                  <a:cubicBezTo>
                    <a:pt x="26" y="19"/>
                    <a:pt x="28" y="21"/>
                    <a:pt x="28" y="24"/>
                  </a:cubicBezTo>
                  <a:cubicBezTo>
                    <a:pt x="28" y="27"/>
                    <a:pt x="26" y="29"/>
                    <a:pt x="23" y="29"/>
                  </a:cubicBezTo>
                  <a:cubicBezTo>
                    <a:pt x="20" y="29"/>
                    <a:pt x="17" y="27"/>
                    <a:pt x="17" y="24"/>
                  </a:cubicBezTo>
                  <a:cubicBezTo>
                    <a:pt x="17" y="21"/>
                    <a:pt x="20" y="19"/>
                    <a:pt x="23" y="19"/>
                  </a:cubicBezTo>
                  <a:close/>
                  <a:moveTo>
                    <a:pt x="30" y="37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lose/>
                  <a:moveTo>
                    <a:pt x="15" y="37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5" y="37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6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922343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57022DF-508D-E511-3A38-34ED78563EC4}"/>
              </a:ext>
            </a:extLst>
          </p:cNvPr>
          <p:cNvGrpSpPr/>
          <p:nvPr userDrawn="1"/>
        </p:nvGrpSpPr>
        <p:grpSpPr>
          <a:xfrm>
            <a:off x="8128290" y="2229680"/>
            <a:ext cx="2717187" cy="2982885"/>
            <a:chOff x="8128290" y="2229680"/>
            <a:chExt cx="2717187" cy="2982885"/>
          </a:xfrm>
        </p:grpSpPr>
        <p:sp>
          <p:nvSpPr>
            <p:cNvPr id="12" name="矩形: 对角圆角 36">
              <a:extLst>
                <a:ext uri="{FF2B5EF4-FFF2-40B4-BE49-F238E27FC236}">
                  <a16:creationId xmlns:a16="http://schemas.microsoft.com/office/drawing/2014/main" id="{595B5A32-9CD8-BB57-5D4B-123878C40D19}"/>
                </a:ext>
              </a:extLst>
            </p:cNvPr>
            <p:cNvSpPr/>
            <p:nvPr userDrawn="1"/>
          </p:nvSpPr>
          <p:spPr>
            <a:xfrm>
              <a:off x="8128290" y="2229680"/>
              <a:ext cx="2717187" cy="2982885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008DCA"/>
            </a:solidFill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" name="Freeform 39">
              <a:extLst>
                <a:ext uri="{FF2B5EF4-FFF2-40B4-BE49-F238E27FC236}">
                  <a16:creationId xmlns:a16="http://schemas.microsoft.com/office/drawing/2014/main" id="{870C6DF1-A833-2228-8EB9-4A8398B5D82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60012" y="2775466"/>
              <a:ext cx="1915076" cy="1823161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rgbClr val="2EA7E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grpSp>
        <p:nvGrpSpPr>
          <p:cNvPr id="4" name="组合 48">
            <a:extLst>
              <a:ext uri="{FF2B5EF4-FFF2-40B4-BE49-F238E27FC236}">
                <a16:creationId xmlns:a16="http://schemas.microsoft.com/office/drawing/2014/main" id="{A4931A2E-FCC2-002D-3256-4906A6E3C478}"/>
              </a:ext>
            </a:extLst>
          </p:cNvPr>
          <p:cNvGrpSpPr/>
          <p:nvPr userDrawn="1"/>
        </p:nvGrpSpPr>
        <p:grpSpPr>
          <a:xfrm>
            <a:off x="8343250" y="2308441"/>
            <a:ext cx="3240000" cy="3240000"/>
            <a:chOff x="4740390" y="5946187"/>
            <a:chExt cx="305647" cy="305644"/>
          </a:xfrm>
        </p:grpSpPr>
        <p:grpSp>
          <p:nvGrpSpPr>
            <p:cNvPr id="7" name="组合 49">
              <a:extLst>
                <a:ext uri="{FF2B5EF4-FFF2-40B4-BE49-F238E27FC236}">
                  <a16:creationId xmlns:a16="http://schemas.microsoft.com/office/drawing/2014/main" id="{866A97E3-65EB-8F9A-EDC3-59909EEE8332}"/>
                </a:ext>
              </a:extLst>
            </p:cNvPr>
            <p:cNvGrpSpPr/>
            <p:nvPr/>
          </p:nvGrpSpPr>
          <p:grpSpPr>
            <a:xfrm>
              <a:off x="4740390" y="5946187"/>
              <a:ext cx="305647" cy="305644"/>
              <a:chOff x="1517330" y="1125257"/>
              <a:chExt cx="2204282" cy="2204282"/>
            </a:xfrm>
          </p:grpSpPr>
          <p:sp>
            <p:nvSpPr>
              <p:cNvPr id="10" name="椭圆 51">
                <a:extLst>
                  <a:ext uri="{FF2B5EF4-FFF2-40B4-BE49-F238E27FC236}">
                    <a16:creationId xmlns:a16="http://schemas.microsoft.com/office/drawing/2014/main" id="{01811794-BCAD-926B-45DA-48D75078070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椭圆 52">
                <a:extLst>
                  <a:ext uri="{FF2B5EF4-FFF2-40B4-BE49-F238E27FC236}">
                    <a16:creationId xmlns:a16="http://schemas.microsoft.com/office/drawing/2014/main" id="{CAFA8ABF-F688-AD84-2B4E-5DBE18FB2AEC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" name="Freeform 39">
              <a:extLst>
                <a:ext uri="{FF2B5EF4-FFF2-40B4-BE49-F238E27FC236}">
                  <a16:creationId xmlns:a16="http://schemas.microsoft.com/office/drawing/2014/main" id="{1EFDCA82-AF73-33E9-0820-2F3847842E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4511" y="6022165"/>
              <a:ext cx="157403" cy="145529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7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33202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" name="组合 38">
            <a:extLst>
              <a:ext uri="{FF2B5EF4-FFF2-40B4-BE49-F238E27FC236}">
                <a16:creationId xmlns:a16="http://schemas.microsoft.com/office/drawing/2014/main" id="{0F870DA3-5B01-F71E-9018-8D1DAF1C069F}"/>
              </a:ext>
            </a:extLst>
          </p:cNvPr>
          <p:cNvGrpSpPr/>
          <p:nvPr userDrawn="1"/>
        </p:nvGrpSpPr>
        <p:grpSpPr>
          <a:xfrm>
            <a:off x="746760" y="2237130"/>
            <a:ext cx="3240000" cy="3240000"/>
            <a:chOff x="5638883" y="5946187"/>
            <a:chExt cx="305647" cy="305644"/>
          </a:xfrm>
        </p:grpSpPr>
        <p:grpSp>
          <p:nvGrpSpPr>
            <p:cNvPr id="4" name="组合 39">
              <a:extLst>
                <a:ext uri="{FF2B5EF4-FFF2-40B4-BE49-F238E27FC236}">
                  <a16:creationId xmlns:a16="http://schemas.microsoft.com/office/drawing/2014/main" id="{D00F3826-B199-7DE2-BC25-D93D3FCD4F1B}"/>
                </a:ext>
              </a:extLst>
            </p:cNvPr>
            <p:cNvGrpSpPr/>
            <p:nvPr/>
          </p:nvGrpSpPr>
          <p:grpSpPr>
            <a:xfrm>
              <a:off x="5638883" y="5946187"/>
              <a:ext cx="305647" cy="305644"/>
              <a:chOff x="1517330" y="1125257"/>
              <a:chExt cx="2204282" cy="2204282"/>
            </a:xfrm>
          </p:grpSpPr>
          <p:sp>
            <p:nvSpPr>
              <p:cNvPr id="7" name="椭圆 41">
                <a:extLst>
                  <a:ext uri="{FF2B5EF4-FFF2-40B4-BE49-F238E27FC236}">
                    <a16:creationId xmlns:a16="http://schemas.microsoft.com/office/drawing/2014/main" id="{1C7672FF-FF39-31D8-B138-5540B0E3735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椭圆 42">
                <a:extLst>
                  <a:ext uri="{FF2B5EF4-FFF2-40B4-BE49-F238E27FC236}">
                    <a16:creationId xmlns:a16="http://schemas.microsoft.com/office/drawing/2014/main" id="{5345CFFD-4E4D-D659-47A5-1D1845523FD4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025B41AB-EFC9-1813-164E-5B6105A4D6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94390" y="6035130"/>
              <a:ext cx="194632" cy="113061"/>
            </a:xfrm>
            <a:custGeom>
              <a:gdLst>
                <a:gd name="T0" fmla="*/ 107 w 165"/>
                <a:gd name="T1" fmla="*/ 104 h 104"/>
                <a:gd name="T2" fmla="*/ 124 w 165"/>
                <a:gd name="T3" fmla="*/ 104 h 104"/>
                <a:gd name="T4" fmla="*/ 124 w 165"/>
                <a:gd name="T5" fmla="*/ 45 h 104"/>
                <a:gd name="T6" fmla="*/ 107 w 165"/>
                <a:gd name="T7" fmla="*/ 61 h 104"/>
                <a:gd name="T8" fmla="*/ 107 w 165"/>
                <a:gd name="T9" fmla="*/ 104 h 104"/>
                <a:gd name="T10" fmla="*/ 132 w 165"/>
                <a:gd name="T11" fmla="*/ 104 h 104"/>
                <a:gd name="T12" fmla="*/ 149 w 165"/>
                <a:gd name="T13" fmla="*/ 104 h 104"/>
                <a:gd name="T14" fmla="*/ 149 w 165"/>
                <a:gd name="T15" fmla="*/ 22 h 104"/>
                <a:gd name="T16" fmla="*/ 132 w 165"/>
                <a:gd name="T17" fmla="*/ 38 h 104"/>
                <a:gd name="T18" fmla="*/ 132 w 165"/>
                <a:gd name="T19" fmla="*/ 104 h 104"/>
                <a:gd name="T20" fmla="*/ 161 w 165"/>
                <a:gd name="T21" fmla="*/ 0 h 104"/>
                <a:gd name="T22" fmla="*/ 164 w 165"/>
                <a:gd name="T23" fmla="*/ 4 h 104"/>
                <a:gd name="T24" fmla="*/ 164 w 165"/>
                <a:gd name="T25" fmla="*/ 5 h 104"/>
                <a:gd name="T26" fmla="*/ 161 w 165"/>
                <a:gd name="T27" fmla="*/ 15 h 104"/>
                <a:gd name="T28" fmla="*/ 161 w 165"/>
                <a:gd name="T29" fmla="*/ 16 h 104"/>
                <a:gd name="T30" fmla="*/ 156 w 165"/>
                <a:gd name="T31" fmla="*/ 17 h 104"/>
                <a:gd name="T32" fmla="*/ 155 w 165"/>
                <a:gd name="T33" fmla="*/ 17 h 104"/>
                <a:gd name="T34" fmla="*/ 153 w 165"/>
                <a:gd name="T35" fmla="*/ 14 h 104"/>
                <a:gd name="T36" fmla="*/ 103 w 165"/>
                <a:gd name="T37" fmla="*/ 61 h 104"/>
                <a:gd name="T38" fmla="*/ 87 w 165"/>
                <a:gd name="T39" fmla="*/ 44 h 104"/>
                <a:gd name="T40" fmla="*/ 74 w 165"/>
                <a:gd name="T41" fmla="*/ 30 h 104"/>
                <a:gd name="T42" fmla="*/ 3 w 165"/>
                <a:gd name="T43" fmla="*/ 96 h 104"/>
                <a:gd name="T44" fmla="*/ 0 w 165"/>
                <a:gd name="T45" fmla="*/ 93 h 104"/>
                <a:gd name="T46" fmla="*/ 74 w 165"/>
                <a:gd name="T47" fmla="*/ 24 h 104"/>
                <a:gd name="T48" fmla="*/ 87 w 165"/>
                <a:gd name="T49" fmla="*/ 37 h 104"/>
                <a:gd name="T50" fmla="*/ 103 w 165"/>
                <a:gd name="T51" fmla="*/ 55 h 104"/>
                <a:gd name="T52" fmla="*/ 150 w 165"/>
                <a:gd name="T53" fmla="*/ 11 h 104"/>
                <a:gd name="T54" fmla="*/ 148 w 165"/>
                <a:gd name="T55" fmla="*/ 9 h 104"/>
                <a:gd name="T56" fmla="*/ 147 w 165"/>
                <a:gd name="T57" fmla="*/ 8 h 104"/>
                <a:gd name="T58" fmla="*/ 149 w 165"/>
                <a:gd name="T59" fmla="*/ 3 h 104"/>
                <a:gd name="T60" fmla="*/ 150 w 165"/>
                <a:gd name="T61" fmla="*/ 3 h 104"/>
                <a:gd name="T62" fmla="*/ 160 w 165"/>
                <a:gd name="T63" fmla="*/ 1 h 104"/>
                <a:gd name="T64" fmla="*/ 161 w 165"/>
                <a:gd name="T65" fmla="*/ 0 h 104"/>
                <a:gd name="T66" fmla="*/ 7 w 165"/>
                <a:gd name="T67" fmla="*/ 104 h 104"/>
                <a:gd name="T68" fmla="*/ 24 w 165"/>
                <a:gd name="T69" fmla="*/ 104 h 104"/>
                <a:gd name="T70" fmla="*/ 24 w 165"/>
                <a:gd name="T71" fmla="*/ 81 h 104"/>
                <a:gd name="T72" fmla="*/ 7 w 165"/>
                <a:gd name="T73" fmla="*/ 97 h 104"/>
                <a:gd name="T74" fmla="*/ 7 w 165"/>
                <a:gd name="T75" fmla="*/ 104 h 104"/>
                <a:gd name="T76" fmla="*/ 32 w 165"/>
                <a:gd name="T77" fmla="*/ 104 h 104"/>
                <a:gd name="T78" fmla="*/ 49 w 165"/>
                <a:gd name="T79" fmla="*/ 104 h 104"/>
                <a:gd name="T80" fmla="*/ 49 w 165"/>
                <a:gd name="T81" fmla="*/ 58 h 104"/>
                <a:gd name="T82" fmla="*/ 32 w 165"/>
                <a:gd name="T83" fmla="*/ 74 h 104"/>
                <a:gd name="T84" fmla="*/ 32 w 165"/>
                <a:gd name="T85" fmla="*/ 104 h 104"/>
                <a:gd name="T86" fmla="*/ 57 w 165"/>
                <a:gd name="T87" fmla="*/ 50 h 104"/>
                <a:gd name="T88" fmla="*/ 57 w 165"/>
                <a:gd name="T89" fmla="*/ 104 h 104"/>
                <a:gd name="T90" fmla="*/ 74 w 165"/>
                <a:gd name="T91" fmla="*/ 104 h 104"/>
                <a:gd name="T92" fmla="*/ 74 w 165"/>
                <a:gd name="T93" fmla="*/ 34 h 104"/>
                <a:gd name="T94" fmla="*/ 74 w 165"/>
                <a:gd name="T95" fmla="*/ 34 h 104"/>
                <a:gd name="T96" fmla="*/ 57 w 165"/>
                <a:gd name="T97" fmla="*/ 50 h 104"/>
                <a:gd name="T98" fmla="*/ 82 w 165"/>
                <a:gd name="T99" fmla="*/ 43 h 104"/>
                <a:gd name="T100" fmla="*/ 82 w 165"/>
                <a:gd name="T101" fmla="*/ 104 h 104"/>
                <a:gd name="T102" fmla="*/ 87 w 165"/>
                <a:gd name="T103" fmla="*/ 104 h 104"/>
                <a:gd name="T104" fmla="*/ 99 w 165"/>
                <a:gd name="T105" fmla="*/ 104 h 104"/>
                <a:gd name="T106" fmla="*/ 99 w 165"/>
                <a:gd name="T107" fmla="*/ 61 h 104"/>
                <a:gd name="T108" fmla="*/ 87 w 165"/>
                <a:gd name="T109" fmla="*/ 48 h 104"/>
                <a:gd name="T110" fmla="*/ 82 w 165"/>
                <a:gd name="T111" fmla="*/ 43 h 10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" h="104">
                  <a:moveTo>
                    <a:pt x="107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104"/>
                    <a:pt x="107" y="104"/>
                    <a:pt x="107" y="104"/>
                  </a:cubicBezTo>
                  <a:close/>
                  <a:moveTo>
                    <a:pt x="132" y="104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104"/>
                    <a:pt x="132" y="104"/>
                    <a:pt x="132" y="104"/>
                  </a:cubicBezTo>
                  <a:close/>
                  <a:moveTo>
                    <a:pt x="161" y="0"/>
                  </a:moveTo>
                  <a:cubicBezTo>
                    <a:pt x="164" y="0"/>
                    <a:pt x="165" y="2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3" y="8"/>
                    <a:pt x="162" y="12"/>
                    <a:pt x="161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9"/>
                    <a:pt x="158" y="19"/>
                    <a:pt x="156" y="1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4" y="16"/>
                    <a:pt x="154" y="15"/>
                    <a:pt x="153" y="14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9" y="10"/>
                    <a:pt x="148" y="9"/>
                    <a:pt x="148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5" y="6"/>
                    <a:pt x="146" y="4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2"/>
                    <a:pt x="157" y="1"/>
                    <a:pt x="160" y="1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7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104"/>
                    <a:pt x="7" y="104"/>
                    <a:pt x="7" y="104"/>
                  </a:cubicBezTo>
                  <a:close/>
                  <a:moveTo>
                    <a:pt x="32" y="104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104"/>
                    <a:pt x="32" y="104"/>
                    <a:pt x="32" y="104"/>
                  </a:cubicBezTo>
                  <a:close/>
                  <a:moveTo>
                    <a:pt x="57" y="50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7" y="50"/>
                    <a:pt x="57" y="50"/>
                    <a:pt x="57" y="50"/>
                  </a:cubicBezTo>
                  <a:close/>
                  <a:moveTo>
                    <a:pt x="82" y="43"/>
                  </a:moveTo>
                  <a:cubicBezTo>
                    <a:pt x="82" y="104"/>
                    <a:pt x="82" y="104"/>
                    <a:pt x="82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2" y="43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0739591-6F80-03B9-68FB-3302837D5D70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125E6B77-A820-60D3-F237-2BB7843B3F46}"/>
              </a:ext>
            </a:extLst>
          </p:cNvPr>
          <p:cNvGrpSpPr/>
          <p:nvPr userDrawn="1"/>
        </p:nvGrpSpPr>
        <p:grpSpPr>
          <a:xfrm>
            <a:off x="9939566" y="131509"/>
            <a:ext cx="2194559" cy="1080000"/>
            <a:chOff x="9997441" y="131509"/>
            <a:chExt cx="2194559" cy="1080000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0859A5C-723B-0791-E02B-1FC25352E9FA}"/>
                </a:ext>
              </a:extLst>
            </p:cNvPr>
            <p:cNvGrpSpPr/>
            <p:nvPr/>
          </p:nvGrpSpPr>
          <p:grpSpPr>
            <a:xfrm rot="10800000">
              <a:off x="9997441" y="131509"/>
              <a:ext cx="2194559" cy="1080000"/>
              <a:chOff x="-1354596" y="1053296"/>
              <a:chExt cx="2592377" cy="1152000"/>
            </a:xfrm>
            <a:solidFill>
              <a:srgbClr val="4686C9"/>
            </a:solidFill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1D009657-9EC1-E7FF-9505-408AC72E4776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0" name="Flowchart: Connector 19">
                <a:extLst>
                  <a:ext uri="{FF2B5EF4-FFF2-40B4-BE49-F238E27FC236}">
                    <a16:creationId xmlns:a16="http://schemas.microsoft.com/office/drawing/2014/main" id="{F992DE8E-995A-9CF5-35E4-15DA672D25D4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411BAF4-F369-DF23-0547-8CA0580D84F6}"/>
                </a:ext>
              </a:extLst>
            </p:cNvPr>
            <p:cNvSpPr txBox="1"/>
            <p:nvPr/>
          </p:nvSpPr>
          <p:spPr>
            <a:xfrm>
              <a:off x="10317265" y="204282"/>
              <a:ext cx="1757125" cy="8466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48027111000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14"/>
          <p:cNvSpPr txBox="1"/>
          <p:nvPr/>
        </p:nvSpPr>
        <p:spPr>
          <a:xfrm>
            <a:off x="1087217" y="2900574"/>
            <a:ext cx="9665664" cy="802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200" b="1">
                <a:solidFill>
                  <a:srgbClr val="003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功能结构的绿色制造与循环利用</a:t>
            </a:r>
            <a:endParaRPr lang="en-US" altLang="zh-CN" sz="4200" b="1">
              <a:solidFill>
                <a:srgbClr val="003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DB93DD-8314-CC2E-0444-E8DC6CC887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136740" y="3108818"/>
            <a:ext cx="8032828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indent="-685800" defTabSz="914377">
              <a:lnSpc>
                <a:spcPts val="5000"/>
              </a:lnSpc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 功能结构设计与制造技术演进
 绿色制造技术在功能结构中的融合
 功能结构绿色制造的评价与优化
 功能结构循环利用的价值与潜力
 功能结构拆解与再利用技术研究
 功能结构再制造工艺与质量控制
 功能结构再循环中的产业协同与合作
 功能结构循环利用对资源节约与环境保护的贡献</a:t>
            </a:r>
          </a:p>
        </p:txBody>
      </p: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532109" y="191308"/>
            <a:ext cx="1979598" cy="1715045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95918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35952"/>
              <a:ext cx="1655322" cy="43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8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功能结构设计与制造技术演进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功能结构的绿色制造与循环利用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功能结构设计与制造技术演进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功能结构设计演进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1、绿色制造服务模式，功能结构设计是核心，制造阶段主要关注能源、材料资源的消耗和废弃物产生情况。</a:t>
            </a:r>
          </a:p>
          <a:p>
            <a:r>
              <a:t>2、功能结构设计是绿色制造的基础，功能结构是产品实现其功能所必需的基本结构单元。</a:t>
            </a:r>
          </a:p>
          <a:p>
            <a:r>
              <a:t>3、功能结构设计对绿色制造有重要影响，合理的功能结构设计可以减少材料、能源的消耗，减少废弃物的产生。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功能结构优化设计技术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1、功能结构优化设计技术，是通过对产品功能结构的优化设计，实现产品性能的提高和制造成本的降低。</a:t>
            </a:r>
          </a:p>
          <a:p>
            <a:r>
              <a:t>2、功能结构优化设计技术，主要包括功能结构分析、功能结构优化和功能结构验证等步骤。</a:t>
            </a:r>
          </a:p>
          <a:p>
            <a:r>
              <a:t>3、功能结构优化设计技术，已被广泛应用于航空、航天、汽车、电子等领域。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功能结构设计与制造技术演进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功能结构制造工艺演进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1、功能结构制造工艺是将材料加工成具有特定功能的产品的工艺过程。</a:t>
            </a:r>
          </a:p>
          <a:p>
            <a:r>
              <a:t>2、功能结构制造工艺包括传统制造工艺和先进制造工艺两大类。</a:t>
            </a:r>
          </a:p>
          <a:p>
            <a:r>
              <a:t>3、传统制造工艺包括切削加工、铸造、锻造、焊接等工艺。</a:t>
            </a:r>
          </a:p>
          <a:p>
            <a:r>
              <a:t>4、先进制造工艺包括激光制造、电子束制造、快速成形等工艺。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循环利用技术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1、循环利用技术是指将废旧产品或材料重新利用，以减少资源消耗和环境污染的技术。</a:t>
            </a:r>
          </a:p>
          <a:p>
            <a:r>
              <a:t>2、循环利用技术包括再利用、再制造、材料回收和能量回收等工艺。</a:t>
            </a:r>
          </a:p>
          <a:p>
            <a:r>
              <a:t>3、循环利用技术是实现绿色制造的重要手段之一。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功能结构设计与制造技术演进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绿色制造模式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1、绿色制造模式是指在产品设计、制造、使用和回收等全生命周期中，减少对环境的污染和资源的消耗，实现可持续发展的制造模式。</a:t>
            </a:r>
          </a:p>
          <a:p>
            <a:r>
              <a:t>2、绿色制造模式主要包括清洁生产、绿色设计、绿色采购、绿色物流、绿色营销等内容。</a:t>
            </a:r>
          </a:p>
          <a:p>
            <a:r>
              <a:t>3、绿色制造模式是实现可持续发展的必然选择。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功能结构的循环利用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1、功能结构的循环利用是指将废旧产品的功能结构重新利用，以减少资源消耗和环境污染的技术。</a:t>
            </a:r>
          </a:p>
          <a:p>
            <a:r>
              <a:t>2、功能结构的循环利用包括功能结构的再利用、再制造、材料回收和能量回收等工艺。</a:t>
            </a:r>
          </a:p>
          <a:p>
            <a:r>
              <a:t>3、功能结构的循环利用是实现绿色制造的重要手段之一。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绿色制造技术在功能结构中的融合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功能结构的绿色制造与循环利用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绿色制造技术在功能结构中的融合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绿色设计与制造一体化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将绿色设计理念融入产品生命周期的各个阶段，从产品设计、材料选择、生产工艺、包装到运输和使用，全面考虑产品对环境的影响。</a:t>
            </a:r>
          </a:p>
          <a:p>
            <a:r>
              <a:t>2. 通过绿色设计和制造一体化，实现产品从设计到制造的全过程环保，减少废物产生，降低能耗，延长产品寿命。</a:t>
            </a:r>
          </a:p>
          <a:p>
            <a:r>
              <a:t>3. 绿色设计与制造一体化可以提高产品的市场竞争力，满足消费者对环保产品的需求，促进企业可持续发展。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功能结构与循环经济的融合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功能结构的循环利用是指将已完成使用寿命的产品或部件拆解、修复、再利用或重新制造，使其恢复原有功能，延长其使用寿命。</a:t>
            </a:r>
          </a:p>
          <a:p>
            <a:r>
              <a:t>2. 功能结构的循环利用可以大大减少资源消耗，降低环境污染，实现可持续发展。</a:t>
            </a:r>
          </a:p>
          <a:p>
            <a:r>
              <a:t>3. 功能结构的循环利用需要建立完善的产品回收体系，并制定相关政策法规，促进循环经济的发展。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绿色制造技术在功能结构中的融合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绿色制造技术与智能制造的融合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智能制造是指利用先进信息技术，将生产过程中的各个环节有机地连接起来，实现生产过程的自动化、智能化，提高生产效率和质量。</a:t>
            </a:r>
          </a:p>
          <a:p>
            <a:r>
              <a:t>2. 绿色制造技术与智能制造的融合可以实现产品的绿色设计、绿色生产、绿色物流和绿色回收。</a:t>
            </a:r>
          </a:p>
          <a:p>
            <a:r>
              <a:t>3. 绿色制造技术与智能制造的融合可以提高企业的竞争力，促进绿色制造产业的发展。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绿色制造技术与新材料的融合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新材料是指具有优异性能的新型材料。</a:t>
            </a:r>
          </a:p>
          <a:p>
            <a:r>
              <a:t>2. 绿色制造技术与新材料的融合可以开发出更加环保、节能的产品。</a:t>
            </a:r>
          </a:p>
          <a:p>
            <a:r>
              <a:t>3. 绿色制造技术与新材料的融合可以提高产品的质量和性能，延长产品的使用寿命。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绿色制造技术在功能结构中的融合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绿色制造技术与生物技术的融合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生物技术是指利用微生物、酶等生物体或其产物来进行生产和加工的工艺技术。</a:t>
            </a:r>
          </a:p>
          <a:p>
            <a:r>
              <a:t>2. 绿色制造技术与生物技术的融合可以开发出新的绿色产品和工艺。</a:t>
            </a:r>
          </a:p>
          <a:p>
            <a:r>
              <a:t>3. 绿色制造技术与生物技术的融合可以提高产品的质量和性能，延长产品的使用寿命。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绿色制造技术与纳米技术的融合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纳米技术是指对物质在纳米尺度上进行操纵和应用的技术。</a:t>
            </a:r>
          </a:p>
          <a:p>
            <a:r>
              <a:t>2. 绿色制造技术与纳米技术的融合可以开发出新的绿色产品和工艺。</a:t>
            </a:r>
          </a:p>
          <a:p>
            <a:r>
              <a:t>3. 绿色制造技术与纳米技术的融合可以提高产品的质量和性能，延长产品的使用寿命。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功能结构绿色制造的评价与优化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功能结构的绿色制造与循环利用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功能结构绿色制造的评价与优化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功能结构绿色制造评价指标体系：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建立功能结构绿色制造评价指标体系，选取涵盖环境影响、经济效益和社会效益三个方面的指标，对绿色制造过程进行全面评价，从环境、经济、社会三个维度实现绿色制造优化。</a:t>
            </a:r>
          </a:p>
          <a:p>
            <a:r>
              <a:t>2. 建立指标体系的权重，确定各指标在评价中的重要程度，以便综合决策。权重值大小可以根据各指标对企业发展的重要程度、各指标之间关联度、各指标数据获取的难易程度等因素确定。</a:t>
            </a:r>
          </a:p>
          <a:p>
            <a:r>
              <a:t>3. 构建评价模型，综合考虑各种因素，形成综合评价函数，对企业绿色制造水平进行评分。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功能结构绿色制造评价方法：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层次分析法：将企业绿色制造评价指标体系分解成多个层次，逐层分析各指标的相对重要性，构造判断矩阵，计算各指标的权重，最后计算绿色制造水平的综合得分。</a:t>
            </a:r>
          </a:p>
          <a:p>
            <a:r>
              <a:t>2. 模糊综合评价法：考虑指标之间的模糊性和不确定性，将各指标的值转化为模糊数，采用模糊运算的方法，计算各指标的综合评价值。</a:t>
            </a:r>
          </a:p>
          <a:p>
            <a:r>
              <a:t>3. 主成分分析法：采用数据简化的思想，将多个指标转化为少数几个主成分，这些主成分可以解释评价对象的绝大部分信息，然后利用主成分进行评价。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功能结构绿色制造的评价与优化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功能结构绿色制造优化策略：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提高材料利用率：通过优化生产工艺，减少材料浪费；采用可回收或可再生材料；鼓励产品设计中的轻量化，降低原材料的消耗量。</a:t>
            </a:r>
          </a:p>
          <a:p>
            <a:r>
              <a:t>2. 减少能源消耗：采用节能技术，优化能源结构，提高能源利用效率；利用可再生能源，如太阳能、风能、水能等，实现清洁生产。</a:t>
            </a:r>
          </a:p>
          <a:p>
            <a:r>
              <a:t>3. 减少污染排放：通过改进工艺，减少污染物的产生；采用污染控制技术，减少污染物的排放；加强废物管理，实现废物减量化、资源化和无害化。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功能结构绿色制造实践案例：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家电行业：家电企业通过采用绿色设计、绿色制造工艺、绿色包装等措施，降低产品能耗、减少污染物排放，实现绿色制造。例如海尔、美的、格力等企业在绿色制造领域取得了显著成效。</a:t>
            </a:r>
          </a:p>
          <a:p>
            <a:r>
              <a:t>2. 汽车行业：汽车企业通过采用轻量化设计、混合动力技术、电动汽车技术等措施，降低汽车能耗、减少污染物排放，实现绿色制造。例如特斯拉、丰田、比亚迪等企业在绿色制造领域取得了显著成效。</a:t>
            </a:r>
          </a:p>
          <a:p>
            <a:r>
              <a:t>3. 电子行业：电子企业通过采用绿色设计、绿色制造工艺、绿色包装等措施，降低电子产品能耗、减少污染物排放，实现绿色制造。例如苹果、三星、华为等企业在绿色制造领域取得了显著成效。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功能结构绿色制造的评价与优化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功能结构绿色制造发展趋势：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数字化绿色制造：利用信息技术，实现绿色制造过程的数字化、智能化、网络化，提高绿色制造效率和水平。</a:t>
            </a:r>
          </a:p>
          <a:p>
            <a:r>
              <a:t>2. 循环绿色制造：重点关注产品全生命周期的绿色化，实现产品设计、生产、使用、回收再利用的全过程绿色化，形成闭环式绿色制造体系。</a:t>
            </a:r>
          </a:p>
          <a:p>
            <a:r>
              <a:t>3. 低碳绿色制造：重点关注产品全生命周期的碳排放，通过采用低碳技术，减少碳排放，实现绿色制造的低碳化，对全球温室气体减排做出贡献。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功能结构绿色制造前沿研究：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绿色供应链管理：通过绿色化采购、绿色化生产、绿色化物流、绿色化回收等措施，实现供应链整体的绿色化，提高绿色制造的效率和水平。</a:t>
            </a:r>
          </a:p>
          <a:p>
            <a:r>
              <a:t>2. 绿色产品设计：重点关注产品在设计阶段的绿色化，通过采用生态设计、生命周期评价等方法，减少产品对环境的负面影响，提高产品的绿色化水平。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功能结构循环利用的价值与潜力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功能结构的绿色制造与循环利用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功能结构循环利用的价值与潜力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功能结构循环利用是实现产品可持续发展的重要途径之一，它可以减少资源消耗、减少污染排放、减少固体废物产生。</a:t>
            </a:r>
          </a:p>
          <a:p>
            <a:r>
              <a:t>2. 功能结构循环利用的价值在于它可以将废旧产品转化为有用的资源，并在循环利用过程中不断提高产品的性能和质量。</a:t>
            </a:r>
          </a:p>
          <a:p>
            <a:r>
              <a:t>3. 功能结构循环利用的潜力巨大，在未来几年内，随着技术的发展和公众意识的提高，功能结构循环利用的市场将迅速扩大。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功能结构循环利用的价值与潜力-绿色制造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功能结构循环利用可以减少能源消耗，减少污染排放，减少固体废物产生，有利于绿色制造。</a:t>
            </a:r>
          </a:p>
          <a:p>
            <a:r>
              <a:t>2. 功能结构循环利用可以有效地利用资源，提高产品的利用效率，降低产品的成本。</a:t>
            </a:r>
          </a:p>
          <a:p>
            <a:r>
              <a:t>3. 功能结构循环利用可以促进技术创新，提高产品的性能和质量，增强产品的竞争力。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功能结构循环利用的价值与潜力-可持续发展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https://d.book118.com/648027111000006036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103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8">
      <vt:lpstr>Arial</vt:lpstr>
      <vt:lpstr>Calibri</vt:lpstr>
      <vt:lpstr>黑体</vt:lpstr>
      <vt:lpstr>微软雅黑</vt:lpstr>
      <vt:lpstr>Wingdings</vt:lpstr>
      <vt:lpstr>Franklin Gothic Book</vt:lpstr>
      <vt:lpstr>宋体</vt:lpstr>
      <vt:lpstr>仿宋_GB2312</vt:lpstr>
      <vt:lpstr>Agency FB</vt:lpstr>
      <vt:lpstr>Adobe 宋体 Std L</vt:lpstr>
      <vt:lpstr>Office Theme</vt:lpstr>
      <vt:lpstr>PowerPoint Presentation</vt:lpstr>
      <vt:lpstr>PowerPoint Presentation</vt:lpstr>
      <vt:lpstr> 功能结构设计与制造技术演进</vt:lpstr>
      <vt:lpstr> 功能结构设计与制造技术演进</vt:lpstr>
      <vt:lpstr> 功能结构设计与制造技术演进</vt:lpstr>
      <vt:lpstr> 功能结构设计与制造技术演进</vt:lpstr>
      <vt:lpstr> 绿色制造技术在功能结构中的融合</vt:lpstr>
      <vt:lpstr> 绿色制造技术在功能结构中的融合</vt:lpstr>
      <vt:lpstr> 绿色制造技术在功能结构中的融合</vt:lpstr>
      <vt:lpstr> 绿色制造技术在功能结构中的融合</vt:lpstr>
      <vt:lpstr> 功能结构绿色制造的评价与优化</vt:lpstr>
      <vt:lpstr> 功能结构绿色制造的评价与优化</vt:lpstr>
      <vt:lpstr> 功能结构绿色制造的评价与优化</vt:lpstr>
      <vt:lpstr> 功能结构绿色制造的评价与优化</vt:lpstr>
      <vt:lpstr> 功能结构循环利用的价值与潜力</vt:lpstr>
      <vt:lpstr> 功能结构循环利用的价值与潜力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2024-09-15T00:29:26.464</cp:lastPrinted>
  <dcterms:created xsi:type="dcterms:W3CDTF">2024-09-14T16:29:26Z</dcterms:created>
  <dcterms:modified xsi:type="dcterms:W3CDTF">2024-09-14T16:29:28Z</dcterms:modified>
</cp:coreProperties>
</file>