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TPLGPQ+RBISBU+MicrosoftYaHei-Bold"/>
      <p:regular r:id="rId17"/>
    </p:embeddedFont>
    <p:embeddedFont>
      <p:font typeface="SSJBDD+MVLALA+MicrosoftYaHei"/>
      <p:regular r:id="rId18"/>
    </p:embeddedFont>
    <p:embeddedFont>
      <p:font typeface="JTDSLR+MS-UIGothic"/>
      <p:regular r:id="rId19"/>
    </p:embeddedFont>
    <p:embeddedFont>
      <p:font typeface="PDKSHB+KMCVGM+ArialMT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0A726-33DF-4F75-9910-1552F1CE3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F6FA3-0593-4C09-8401-FFD384403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8927B-4F53-4A35-AB0F-3001077B9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DF290-4F4E-401A-AFB0-03AA3CBF4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ECAC01-E36B-4ACE-8FD4-055128B18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59597C-EE55-447E-97B7-D0D46E80B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15ED78-F641-479B-9399-F2A33E992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17BF3-9EA5-4DA2-82BD-EC8E4DC2C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84D86-7CD4-405A-9450-1EB3D419B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E1DF7-64F3-4479-BFB4-5A6547900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D9B24-5802-47EE-ACE2-C8CDF193D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3410003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TPLGPQ+RBISBU+MicrosoftYaHei-Bold"/>
                <a:cs typeface="TPLGPQ+RBISBU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SSJBDD+MVLALA+MicrosoftYaHei"/>
                <a:cs typeface="SSJBDD+MVLALA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1069" y="189662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JTDSLR+MS-UIGothic"/>
                <a:cs typeface="JTDSLR+MS-UIGothic"/>
              </a:rPr>
              <a:t>商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业</a:t>
            </a:r>
            <a:r>
              <a:rPr sz="4950">
                <a:solidFill>
                  <a:srgbClr val="131516"/>
                </a:solidFill>
                <a:latin typeface="JTDSLR+MS-UIGothic"/>
                <a:cs typeface="JTDSLR+MS-UIGothic"/>
              </a:rPr>
              <a:t>地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产</a:t>
            </a:r>
            <a:r>
              <a:rPr sz="4950">
                <a:solidFill>
                  <a:srgbClr val="131516"/>
                </a:solidFill>
                <a:latin typeface="JTDSLR+MS-UIGothic"/>
                <a:cs typeface="JTDSLR+MS-UIGothic"/>
              </a:rPr>
              <a:t>市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场调</a:t>
            </a:r>
            <a:r>
              <a:rPr sz="4950">
                <a:solidFill>
                  <a:srgbClr val="131516"/>
                </a:solidFill>
                <a:latin typeface="JTDSLR+MS-UIGothic"/>
                <a:cs typeface="JTDSLR+MS-UIGothic"/>
              </a:rPr>
              <a:t>研不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1069" y="2802140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JTDSLR+MS-UIGothic"/>
                <a:cs typeface="JTDSLR+MS-UIGothic"/>
              </a:rPr>
              <a:t>求人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08195" y="1396555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PDKSHB+KMCVGM+ArialMT"/>
                <a:cs typeface="PDKSHB+KMCVGM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商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地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市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场调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研基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08195" y="1908365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PDKSHB+KMCVGM+ArialMT"/>
                <a:cs typeface="PDKSHB+KMCVGM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商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地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市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场调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研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08195" y="242081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PDKSHB+KMCVGM+ArialMT"/>
                <a:cs typeface="PDKSHB+KMCVGM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商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地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市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场调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研案例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08195" y="2932620"/>
            <a:ext cx="5491421" cy="18081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PDKSHB+KMCVGM+ArialMT"/>
                <a:cs typeface="PDKSHB+KMCVGM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商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地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市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场调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研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报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告撰写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PDKSHB+KMCVGM+ArialMT"/>
                <a:cs typeface="PDKSHB+KMCVGM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商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地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市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场调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研常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与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策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PDKSHB+KMCVGM+ArialMT"/>
                <a:cs typeface="PDKSHB+KMCVGM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商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地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市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场调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研未来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131516"/>
                </a:solidFill>
                <a:latin typeface="JTDSLR+MS-UIGothic"/>
                <a:cs typeface="JTDSLR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TPLGPQ+RBISBU+MicrosoftYaHei-Bold"/>
                <a:cs typeface="TPLGPQ+RBISBU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SSJBDD+MVLALA+MicrosoftYaHei"/>
                <a:cs typeface="SSJBDD+MVLALA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TPLGPQ+RBISBU+MicrosoftYaHei-Bold"/>
                <a:cs typeface="TPLGPQ+RBISBU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TPLGPQ+RBISBU+MicrosoftYaHei-Bold"/>
                <a:cs typeface="TPLGPQ+RBISBU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TPLGPQ+RBISBU+MicrosoftYaHei-Bold"/>
                <a:cs typeface="TPLGPQ+RBISBU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JTDSLR+MS-UIGothic"/>
                <a:cs typeface="JTDSLR+MS-UIGothic"/>
              </a:rPr>
              <a:t>商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业</a:t>
            </a:r>
            <a:r>
              <a:rPr sz="4500">
                <a:solidFill>
                  <a:srgbClr val="131516"/>
                </a:solidFill>
                <a:latin typeface="JTDSLR+MS-UIGothic"/>
                <a:cs typeface="JTDSLR+MS-UIGothic"/>
              </a:rPr>
              <a:t>地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产</a:t>
            </a:r>
            <a:r>
              <a:rPr sz="4500">
                <a:solidFill>
                  <a:srgbClr val="131516"/>
                </a:solidFill>
                <a:latin typeface="JTDSLR+MS-UIGothic"/>
                <a:cs typeface="JTDSLR+MS-UIGothic"/>
              </a:rPr>
              <a:t>市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场调</a:t>
            </a:r>
            <a:r>
              <a:rPr sz="4500">
                <a:solidFill>
                  <a:srgbClr val="131516"/>
                </a:solidFill>
                <a:latin typeface="JTDSLR+MS-UIGothic"/>
                <a:cs typeface="JTDSLR+MS-UIGothic"/>
              </a:rPr>
              <a:t>研基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商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地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市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场调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研的定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20214" y="1808968"/>
            <a:ext cx="4633436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场调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研定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：是指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的供需情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况、价格走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及潜在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风险进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行研究和分析，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、开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决策提供数据支持和市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判断。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09180" y="1808968"/>
            <a:ext cx="19716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场调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研目的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0214" y="3384403"/>
            <a:ext cx="4394272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SJBDD+MVLALA+MicrosoftYaHei"/>
                <a:cs typeface="SSJBDD+MVLALA+MicrosoftYaHei"/>
              </a:rPr>
              <a:t>1. 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了解市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场现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状及未来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决策提供依据；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09180" y="3384403"/>
            <a:ext cx="4492855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SJBDD+MVLALA+MicrosoftYaHei"/>
                <a:cs typeface="SSJBDD+MVLALA+MicrosoftYaHei"/>
              </a:rPr>
              <a:t>2. 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分析市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需求和供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目定位和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策略提供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409180" y="3766673"/>
            <a:ext cx="68580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参考；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720214" y="5053183"/>
            <a:ext cx="4690023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SJBDD+MVLALA+MicrosoftYaHei"/>
                <a:cs typeface="SSJBDD+MVLALA+MicrosoftYaHei"/>
              </a:rPr>
              <a:t>3. 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估潜在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和机会，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为风险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管理和收益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提供支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409180" y="5053183"/>
            <a:ext cx="4492855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SJBDD+MVLALA+MicrosoftYaHei"/>
                <a:cs typeface="SSJBDD+MVLALA+MicrosoftYaHei"/>
              </a:rPr>
              <a:t>4. 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监测竞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手和市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场动态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制定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争策略和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720214" y="5435453"/>
            <a:ext cx="5143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持；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409180" y="5435453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手段提供参考。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商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地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市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场调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研的分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1719" y="145395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JTDSLR+MS-UIGothic"/>
                <a:cs typeface="JTDSLR+MS-UIGothic"/>
              </a:rPr>
              <a:t>按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调</a:t>
            </a:r>
            <a:r>
              <a:rPr sz="2300" spc="23">
                <a:solidFill>
                  <a:srgbClr val="4283F2"/>
                </a:solidFill>
                <a:latin typeface="JTDSLR+MS-UIGothic"/>
                <a:cs typeface="JTDSLR+MS-UIGothic"/>
              </a:rPr>
              <a:t>研范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围</a:t>
            </a:r>
            <a:r>
              <a:rPr sz="2300" spc="25">
                <a:solidFill>
                  <a:srgbClr val="4283F2"/>
                </a:solidFill>
                <a:latin typeface="JTDSLR+MS-UIGothic"/>
                <a:cs typeface="JTDSLR+MS-UIGothic"/>
              </a:rPr>
              <a:t>分</a:t>
            </a:r>
            <a:r>
              <a:rPr sz="2300">
                <a:solidFill>
                  <a:srgbClr val="4283F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17109" y="145395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JTDSLR+MS-UIGothic"/>
                <a:cs typeface="JTDSLR+MS-UIGothic"/>
              </a:rPr>
              <a:t>按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4283F2"/>
                </a:solidFill>
                <a:latin typeface="JTDSLR+MS-UIGothic"/>
                <a:cs typeface="JTDSLR+MS-UIGothic"/>
              </a:rPr>
              <a:t>研目的分</a:t>
            </a:r>
            <a:r>
              <a:rPr sz="2300">
                <a:solidFill>
                  <a:srgbClr val="4283F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32825" y="145395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JTDSLR+MS-UIGothic"/>
                <a:cs typeface="JTDSLR+MS-UIGothic"/>
              </a:rPr>
              <a:t>按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4283F2"/>
                </a:solidFill>
                <a:latin typeface="JTDSLR+MS-UIGothic"/>
                <a:cs typeface="JTDSLR+MS-UIGothic"/>
              </a:rPr>
              <a:t>研方法分</a:t>
            </a:r>
            <a:r>
              <a:rPr sz="2300">
                <a:solidFill>
                  <a:srgbClr val="4283F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61719" y="2506198"/>
            <a:ext cx="3285611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场调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研和微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场调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研。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场调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整个商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的供需情况、价格走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、政策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境等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行分析，微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场调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则针对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特定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区域、特定物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业类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型或特定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行深入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03140" y="2506198"/>
            <a:ext cx="3219375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决策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研、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目定位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研、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策略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研等。投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决策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研主要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整体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和投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资风险进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行分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析，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目定位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侧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重于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特定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目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的区位、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境、消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者需求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分析，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策略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关注特定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目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状况、租金水平、租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户结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构等。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641715" y="2506198"/>
            <a:ext cx="3088444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定量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研和定性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研。定量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研采用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、数据采集等方式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取大量量化数据，并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分析。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定性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采用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访谈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、焦点小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组讨论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等方式了解消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者需求、市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场趋势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以量化的信息。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商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地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市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场调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研的步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骤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与方法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4709" y="1233606"/>
            <a:ext cx="30924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JTDSLR+MS-UIGothic"/>
                <a:cs typeface="JTDSLR+MS-UIGothic"/>
              </a:rPr>
              <a:t>确定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调</a:t>
            </a:r>
            <a:r>
              <a:rPr sz="2300" spc="23">
                <a:solidFill>
                  <a:srgbClr val="4283F2"/>
                </a:solidFill>
                <a:latin typeface="JTDSLR+MS-UIGothic"/>
                <a:cs typeface="JTDSLR+MS-UIGothic"/>
              </a:rPr>
              <a:t>研目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4283F2"/>
                </a:solidFill>
                <a:latin typeface="JTDSLR+MS-UIGothic"/>
                <a:cs typeface="JTDSLR+MS-UIGothic"/>
              </a:rPr>
              <a:t>和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64709" y="1667362"/>
            <a:ext cx="341654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明确需要解决的核心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目定位、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户组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合、租金水平等。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56269" y="296271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JTDSLR+MS-UIGothic"/>
                <a:cs typeface="JTDSLR+MS-UIGothic"/>
              </a:rPr>
              <a:t>收集文献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资</a:t>
            </a:r>
            <a:r>
              <a:rPr sz="2300">
                <a:solidFill>
                  <a:srgbClr val="4283F2"/>
                </a:solidFill>
                <a:latin typeface="JTDSLR+MS-UIGothic"/>
                <a:cs typeface="JTDSLR+MS-UIGothic"/>
              </a:rPr>
              <a:t>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2800" y="29912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结</a:t>
            </a:r>
            <a:r>
              <a:rPr sz="2300" spc="25">
                <a:solidFill>
                  <a:srgbClr val="4283F2"/>
                </a:solidFill>
                <a:latin typeface="JTDSLR+MS-UIGothic"/>
                <a:cs typeface="JTDSLR+MS-UIGothic"/>
              </a:rPr>
              <a:t>果分析与呈</a:t>
            </a:r>
            <a:r>
              <a:rPr sz="2300">
                <a:solidFill>
                  <a:srgbClr val="4283F2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2800" y="3458698"/>
            <a:ext cx="35490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采集到的数据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分析和可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化呈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，如制作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表、撰写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告等，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决策提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供数据支持和市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判断。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56269" y="3458698"/>
            <a:ext cx="341654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查阅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相关政策法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、行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业报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告、学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料，了解市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基本情况和相关信息。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78560" y="50975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JTDSLR+MS-UIGothic"/>
                <a:cs typeface="JTDSLR+MS-UIGothic"/>
              </a:rPr>
              <a:t>数据采集和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4283F2"/>
                </a:solidFill>
                <a:latin typeface="JTDSLR+MS-UIGothic"/>
                <a:cs typeface="JTDSLR+MS-UIGothic"/>
              </a:rPr>
              <a:t>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947659" y="50975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设计调</a:t>
            </a:r>
            <a:r>
              <a:rPr sz="2300" spc="23">
                <a:solidFill>
                  <a:srgbClr val="4283F2"/>
                </a:solidFill>
                <a:latin typeface="JTDSLR+MS-UIGothic"/>
                <a:cs typeface="JTDSLR+MS-UIGothic"/>
              </a:rPr>
              <a:t>研方案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178560" y="5574517"/>
            <a:ext cx="341654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过问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访谈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等方式收集数据，并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行清洗、整理和分析，提取有效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信息和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947659" y="5574517"/>
            <a:ext cx="341654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确定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研方法、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等方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案，确保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研数据的准确性和可靠性。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TPLGPQ+RBISBU+MicrosoftYaHei-Bold"/>
                <a:cs typeface="TPLGPQ+RBISBU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SSJBDD+MVLALA+MicrosoftYaHei"/>
                <a:cs typeface="SSJBDD+MVLALA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TPLGPQ+RBISBU+MicrosoftYaHei-Bold"/>
                <a:cs typeface="TPLGPQ+RBISBU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TPLGPQ+RBISBU+MicrosoftYaHei-Bold"/>
                <a:cs typeface="TPLGPQ+RBISBU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TPLGPQ+RBISBU+MicrosoftYaHei-Bold"/>
                <a:cs typeface="TPLGPQ+RBISB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JTDSLR+MS-UIGothic"/>
                <a:cs typeface="JTDSLR+MS-UIGothic"/>
              </a:rPr>
              <a:t>商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业</a:t>
            </a:r>
            <a:r>
              <a:rPr sz="4500">
                <a:solidFill>
                  <a:srgbClr val="131516"/>
                </a:solidFill>
                <a:latin typeface="JTDSLR+MS-UIGothic"/>
                <a:cs typeface="JTDSLR+MS-UIGothic"/>
              </a:rPr>
              <a:t>地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产</a:t>
            </a:r>
            <a:r>
              <a:rPr sz="4500">
                <a:solidFill>
                  <a:srgbClr val="131516"/>
                </a:solidFill>
                <a:latin typeface="JTDSLR+MS-UIGothic"/>
                <a:cs typeface="JTDSLR+MS-UIGothic"/>
              </a:rPr>
              <a:t>市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场调</a:t>
            </a:r>
            <a:r>
              <a:rPr sz="4500">
                <a:solidFill>
                  <a:srgbClr val="131516"/>
                </a:solidFill>
                <a:latin typeface="JTDSLR+MS-UIGothic"/>
                <a:cs typeface="JTDSLR+MS-UIGothic"/>
              </a:rPr>
              <a:t>研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实</a:t>
            </a:r>
            <a:r>
              <a:rPr sz="4500">
                <a:solidFill>
                  <a:srgbClr val="131516"/>
                </a:solidFill>
                <a:latin typeface="JTDSLR+MS-UIGothic"/>
                <a:cs typeface="JTDSLR+MS-UIGothic"/>
              </a:rPr>
              <a:t>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商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地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市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283F2"/>
                </a:solidFill>
                <a:latin typeface="JTDSLR+MS-UIGothic"/>
                <a:cs typeface="JTDSLR+MS-UIGothic"/>
              </a:rPr>
              <a:t>商</a:t>
            </a:r>
            <a:r>
              <a:rPr sz="1600">
                <a:solidFill>
                  <a:srgbClr val="4283F2"/>
                </a:solidFill>
                <a:latin typeface="SimSun"/>
                <a:cs typeface="SimSun"/>
              </a:rPr>
              <a:t>业</a:t>
            </a:r>
            <a:r>
              <a:rPr sz="1600">
                <a:solidFill>
                  <a:srgbClr val="4283F2"/>
                </a:solidFill>
                <a:latin typeface="JTDSLR+MS-UIGothic"/>
                <a:cs typeface="JTDSLR+MS-UIGothic"/>
              </a:rPr>
              <a:t>地</a:t>
            </a:r>
            <a:r>
              <a:rPr sz="1600">
                <a:solidFill>
                  <a:srgbClr val="4283F2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4283F2"/>
                </a:solidFill>
                <a:latin typeface="JTDSLR+MS-UIGothic"/>
                <a:cs typeface="JTDSLR+MS-UIGothic"/>
              </a:rPr>
              <a:t>市</a:t>
            </a:r>
            <a:r>
              <a:rPr sz="1600">
                <a:solidFill>
                  <a:srgbClr val="4283F2"/>
                </a:solidFill>
                <a:latin typeface="SimSun"/>
                <a:cs typeface="SimSun"/>
              </a:rPr>
              <a:t>场</a:t>
            </a:r>
            <a:r>
              <a:rPr sz="1600">
                <a:solidFill>
                  <a:srgbClr val="4283F2"/>
                </a:solidFill>
                <a:latin typeface="JTDSLR+MS-UIGothic"/>
                <a:cs typeface="JTDSLR+MS-UIGothic"/>
              </a:rPr>
              <a:t>定</a:t>
            </a:r>
            <a:r>
              <a:rPr sz="1600">
                <a:solidFill>
                  <a:srgbClr val="4283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53525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TPLGPQ+RBISBU+MicrosoftYaHei-Bold"/>
                <a:cs typeface="TPLGPQ+RBISBU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53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TPLGPQ+RBISBU+MicrosoftYaHei-Bold"/>
                <a:cs typeface="TPLGPQ+RBISBU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TPLGPQ+RBISBU+MicrosoftYaHei-Bold"/>
                <a:cs typeface="TPLGPQ+RBISBU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是指用于商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的房地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2281928"/>
            <a:ext cx="38680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包括零售、批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、餐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娱乐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等多种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业态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160395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283F2"/>
                </a:solidFill>
                <a:latin typeface="JTDSLR+MS-UIGothic"/>
                <a:cs typeface="JTDSLR+MS-UIGothic"/>
              </a:rPr>
              <a:t>商</a:t>
            </a:r>
            <a:r>
              <a:rPr sz="1600">
                <a:solidFill>
                  <a:srgbClr val="4283F2"/>
                </a:solidFill>
                <a:latin typeface="SimSun"/>
                <a:cs typeface="SimSun"/>
              </a:rPr>
              <a:t>业</a:t>
            </a:r>
            <a:r>
              <a:rPr sz="1600">
                <a:solidFill>
                  <a:srgbClr val="4283F2"/>
                </a:solidFill>
                <a:latin typeface="JTDSLR+MS-UIGothic"/>
                <a:cs typeface="JTDSLR+MS-UIGothic"/>
              </a:rPr>
              <a:t>地</a:t>
            </a:r>
            <a:r>
              <a:rPr sz="1600">
                <a:solidFill>
                  <a:srgbClr val="4283F2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4283F2"/>
                </a:solidFill>
                <a:latin typeface="JTDSLR+MS-UIGothic"/>
                <a:cs typeface="JTDSLR+MS-UIGothic"/>
              </a:rPr>
              <a:t>市</a:t>
            </a:r>
            <a:r>
              <a:rPr sz="1600">
                <a:solidFill>
                  <a:srgbClr val="4283F2"/>
                </a:solidFill>
                <a:latin typeface="SimSun"/>
                <a:cs typeface="SimSun"/>
              </a:rPr>
              <a:t>场</a:t>
            </a:r>
            <a:r>
              <a:rPr sz="1600">
                <a:solidFill>
                  <a:srgbClr val="4283F2"/>
                </a:solidFill>
                <a:latin typeface="JTDSLR+MS-UIGothic"/>
                <a:cs typeface="JTDSLR+MS-UIGothic"/>
              </a:rPr>
              <a:t>特点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72360" y="3592568"/>
            <a:ext cx="45269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高的灵活性和可塑性，同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受到政策、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经济环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境、社会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化等多种因素的影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响。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492632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283F2"/>
                </a:solidFill>
                <a:latin typeface="JTDSLR+MS-UIGothic"/>
                <a:cs typeface="JTDSLR+MS-UIGothic"/>
              </a:rPr>
              <a:t>商</a:t>
            </a:r>
            <a:r>
              <a:rPr sz="1600">
                <a:solidFill>
                  <a:srgbClr val="4283F2"/>
                </a:solidFill>
                <a:latin typeface="SimSun"/>
                <a:cs typeface="SimSun"/>
              </a:rPr>
              <a:t>业</a:t>
            </a:r>
            <a:r>
              <a:rPr sz="1600">
                <a:solidFill>
                  <a:srgbClr val="4283F2"/>
                </a:solidFill>
                <a:latin typeface="JTDSLR+MS-UIGothic"/>
                <a:cs typeface="JTDSLR+MS-UIGothic"/>
              </a:rPr>
              <a:t>地</a:t>
            </a:r>
            <a:r>
              <a:rPr sz="1600">
                <a:solidFill>
                  <a:srgbClr val="4283F2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4283F2"/>
                </a:solidFill>
                <a:latin typeface="JTDSLR+MS-UIGothic"/>
                <a:cs typeface="JTDSLR+MS-UIGothic"/>
              </a:rPr>
              <a:t>市</a:t>
            </a:r>
            <a:r>
              <a:rPr sz="1600">
                <a:solidFill>
                  <a:srgbClr val="4283F2"/>
                </a:solidFill>
                <a:latin typeface="SimSun"/>
                <a:cs typeface="SimSun"/>
              </a:rPr>
              <a:t>场</a:t>
            </a:r>
            <a:r>
              <a:rPr sz="1600">
                <a:solidFill>
                  <a:srgbClr val="4283F2"/>
                </a:solidFill>
                <a:latin typeface="JTDSLR+MS-UIGothic"/>
                <a:cs typeface="JTDSLR+MS-UIGothic"/>
              </a:rPr>
              <a:t>重要性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72360" y="5358503"/>
            <a:ext cx="460057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场对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于区域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经济发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展和城市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划具有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重要意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，也是房地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的重要利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JTDSLR+MS-UIGothic"/>
                <a:cs typeface="JTDSLR+MS-UIGothic"/>
              </a:rPr>
              <a:t>来源。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商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地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市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需求分析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36725" y="22415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JTDSLR+MS-UIGothic"/>
                <a:cs typeface="JTDSLR+MS-UIGothic"/>
              </a:rPr>
              <a:t>市</a:t>
            </a:r>
            <a:r>
              <a:rPr sz="1550" spc="25">
                <a:solidFill>
                  <a:srgbClr val="4283F2"/>
                </a:solidFill>
                <a:latin typeface="SimSun"/>
                <a:cs typeface="SimSun"/>
              </a:rPr>
              <a:t>场</a:t>
            </a:r>
            <a:r>
              <a:rPr sz="1550" spc="25">
                <a:solidFill>
                  <a:srgbClr val="4283F2"/>
                </a:solidFill>
                <a:latin typeface="JTDSLR+MS-UIGothic"/>
                <a:cs typeface="JTDSLR+MS-UIGothic"/>
              </a:rPr>
              <a:t>需求构成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6475" y="2586636"/>
            <a:ext cx="694359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4283F2"/>
                </a:solidFill>
                <a:latin typeface="TPLGPQ+RBISBU+MicrosoftYaHei-Bold"/>
                <a:cs typeface="TPLGPQ+RBISBU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36725" y="2614783"/>
            <a:ext cx="446861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需求主要包括企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需求、个人需求和政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府需求，其中企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需求是主要需求来源。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36725" y="3427726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C158"/>
                </a:solidFill>
                <a:latin typeface="JTDSLR+MS-UIGothic"/>
                <a:cs typeface="JTDSLR+MS-UIGothic"/>
              </a:rPr>
              <a:t>市</a:t>
            </a:r>
            <a:r>
              <a:rPr sz="1550" spc="25">
                <a:solidFill>
                  <a:srgbClr val="34C158"/>
                </a:solidFill>
                <a:latin typeface="SimSun"/>
                <a:cs typeface="SimSun"/>
              </a:rPr>
              <a:t>场</a:t>
            </a:r>
            <a:r>
              <a:rPr sz="1550" spc="25">
                <a:solidFill>
                  <a:srgbClr val="34C158"/>
                </a:solidFill>
                <a:latin typeface="JTDSLR+MS-UIGothic"/>
                <a:cs typeface="JTDSLR+MS-UIGothic"/>
              </a:rPr>
              <a:t>需求影响因素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2664" y="3728366"/>
            <a:ext cx="707694" cy="17924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334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34C158"/>
                </a:solidFill>
                <a:latin typeface="TPLGPQ+RBISBU+MicrosoftYaHei-Bold"/>
                <a:cs typeface="TPLGPQ+RBISBU+MicrosoftYaHei-Bold"/>
              </a:rPr>
              <a:t>02</a:t>
            </a:r>
          </a:p>
          <a:p>
            <a:pPr marL="0" marR="0">
              <a:lnSpc>
                <a:spcPts val="2083"/>
              </a:lnSpc>
              <a:spcBef>
                <a:spcPts val="6946"/>
              </a:spcBef>
              <a:spcAft>
                <a:spcPct val="0"/>
              </a:spcAft>
            </a:pPr>
            <a:r>
              <a:rPr sz="2000">
                <a:solidFill>
                  <a:srgbClr val="FDBE00"/>
                </a:solidFill>
                <a:latin typeface="TPLGPQ+RBISBU+MicrosoftYaHei-Bold"/>
                <a:cs typeface="TPLGPQ+RBISBU+MicrosoftYaHei-Bold"/>
              </a:rPr>
              <a:t>03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736725" y="3800963"/>
            <a:ext cx="466578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影响商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需求的主要因素包括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经济发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展水平、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人口数量和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构、消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水平、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争状况等。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736725" y="462597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DBE00"/>
                </a:solidFill>
                <a:latin typeface="JTDSLR+MS-UIGothic"/>
                <a:cs typeface="JTDSLR+MS-UIGothic"/>
              </a:rPr>
              <a:t>市</a:t>
            </a:r>
            <a:r>
              <a:rPr sz="1550" spc="25">
                <a:solidFill>
                  <a:srgbClr val="FDBE00"/>
                </a:solidFill>
                <a:latin typeface="SimSun"/>
                <a:cs typeface="SimSun"/>
              </a:rPr>
              <a:t>场</a:t>
            </a:r>
            <a:r>
              <a:rPr sz="1550" spc="25">
                <a:solidFill>
                  <a:srgbClr val="FDBE00"/>
                </a:solidFill>
                <a:latin typeface="JTDSLR+MS-UIGothic"/>
                <a:cs typeface="JTDSLR+MS-UIGothic"/>
              </a:rPr>
              <a:t>需求</a:t>
            </a:r>
            <a:r>
              <a:rPr sz="1550" spc="25">
                <a:solidFill>
                  <a:srgbClr val="FDBE00"/>
                </a:solidFill>
                <a:latin typeface="SimSun"/>
                <a:cs typeface="SimSun"/>
              </a:rPr>
              <a:t>变</a:t>
            </a:r>
            <a:r>
              <a:rPr sz="1550">
                <a:solidFill>
                  <a:srgbClr val="FDBE00"/>
                </a:solidFill>
                <a:latin typeface="JTDSLR+MS-UIGothic"/>
                <a:cs typeface="JTDSLR+MS-UIGothic"/>
              </a:rPr>
              <a:t>化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736725" y="4999842"/>
            <a:ext cx="446861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随着市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场环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境的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化，商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的需求也在不断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化，需要密切关注市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场动态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商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地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市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供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给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20255" y="14145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JTDSLR+MS-UIGothic"/>
                <a:cs typeface="JTDSLR+MS-UIGothic"/>
              </a:rPr>
              <a:t>供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给</a:t>
            </a:r>
            <a:r>
              <a:rPr sz="2300" spc="25">
                <a:solidFill>
                  <a:srgbClr val="4283F2"/>
                </a:solidFill>
                <a:latin typeface="JTDSLR+MS-UIGothic"/>
                <a:cs typeface="JTDSLR+MS-UIGothic"/>
              </a:rPr>
              <a:t>影响因素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120255" y="2261087"/>
            <a:ext cx="427144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影响商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的主要因素包括土地供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政策支持、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金投入、开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成本等。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93139" y="25029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JTDSLR+MS-UIGothic"/>
                <a:cs typeface="JTDSLR+MS-UIGothic"/>
              </a:rPr>
              <a:t>供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给</a:t>
            </a:r>
            <a:r>
              <a:rPr sz="2300" spc="25">
                <a:solidFill>
                  <a:srgbClr val="4283F2"/>
                </a:solidFill>
                <a:latin typeface="JTDSLR+MS-UIGothic"/>
                <a:cs typeface="JTDSLR+MS-UIGothic"/>
              </a:rPr>
              <a:t>构成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93139" y="3437108"/>
            <a:ext cx="367994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的供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主要包括开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商供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个人供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和政府供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，其中开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商供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是主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要供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来源。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253094" y="370820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JTDSLR+MS-UIGothic"/>
                <a:cs typeface="JTDSLR+MS-UIGothic"/>
              </a:rPr>
              <a:t>供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给变</a:t>
            </a:r>
            <a:r>
              <a:rPr sz="2300">
                <a:solidFill>
                  <a:srgbClr val="4283F2"/>
                </a:solidFill>
                <a:latin typeface="JTDSLR+MS-UIGothic"/>
                <a:cs typeface="JTDSLR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65159" y="4642973"/>
            <a:ext cx="367994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随着市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场环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境的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化，商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的供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也在不断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化，需要密切关注市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场动态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TPLGPQ+RBISBU+MicrosoftYaHei-Bold"/>
                <a:cs typeface="TPLGPQ+RBISBU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SSJBDD+MVLALA+MicrosoftYaHei"/>
                <a:cs typeface="SSJBDD+MVLALA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TPLGPQ+RBISBU+MicrosoftYaHei-Bold"/>
                <a:cs typeface="TPLGPQ+RBISBU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TPLGPQ+RBISBU+MicrosoftYaHei-Bold"/>
                <a:cs typeface="TPLGPQ+RBISBU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TPLGPQ+RBISBU+MicrosoftYaHei-Bold"/>
                <a:cs typeface="TPLGPQ+RBISBU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JTDSLR+MS-UIGothic"/>
                <a:cs typeface="JTDSLR+MS-UIGothic"/>
              </a:rPr>
              <a:t>商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业</a:t>
            </a:r>
            <a:r>
              <a:rPr sz="4500">
                <a:solidFill>
                  <a:srgbClr val="131516"/>
                </a:solidFill>
                <a:latin typeface="JTDSLR+MS-UIGothic"/>
                <a:cs typeface="JTDSLR+MS-UIGothic"/>
              </a:rPr>
              <a:t>地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产</a:t>
            </a:r>
            <a:r>
              <a:rPr sz="4500">
                <a:solidFill>
                  <a:srgbClr val="131516"/>
                </a:solidFill>
                <a:latin typeface="JTDSLR+MS-UIGothic"/>
                <a:cs typeface="JTDSLR+MS-UIGothic"/>
              </a:rPr>
              <a:t>市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场调</a:t>
            </a:r>
            <a:r>
              <a:rPr sz="4500">
                <a:solidFill>
                  <a:srgbClr val="131516"/>
                </a:solidFill>
                <a:latin typeface="JTDSLR+MS-UIGothic"/>
                <a:cs typeface="JTDSLR+MS-UIGothic"/>
              </a:rPr>
              <a:t>研案例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北京商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地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市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场调</a:t>
            </a:r>
            <a:r>
              <a:rPr sz="3000">
                <a:solidFill>
                  <a:srgbClr val="4283F2"/>
                </a:solidFill>
                <a:latin typeface="JTDSLR+MS-UIGothic"/>
                <a:cs typeface="JTDSLR+MS-UIGothic"/>
              </a:rPr>
              <a:t>研案例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82159" y="165350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SSJBDD+MVLALA+MicrosoftYaHei"/>
                <a:cs typeface="SSJBDD+MVLALA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82940" y="165350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SSJBDD+MVLALA+MicrosoftYaHei"/>
                <a:cs typeface="SSJBDD+MVLALA+MicrosoftYaHei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906395" y="192658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50" spc="25">
                <a:solidFill>
                  <a:srgbClr val="FFFFFF"/>
                </a:solidFill>
                <a:latin typeface="JTDSLR+MS-UIGothic"/>
                <a:cs typeface="JTDSLR+MS-UIGothic"/>
              </a:rPr>
              <a:t>研目的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06540" y="192658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50" spc="25">
                <a:solidFill>
                  <a:srgbClr val="FFFFFF"/>
                </a:solidFill>
                <a:latin typeface="JTDSLR+MS-UIGothic"/>
                <a:cs typeface="JTDSLR+MS-UIGothic"/>
              </a:rPr>
              <a:t>研内容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06295" y="236014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了解北京商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状及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未来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决策提供数据</a:t>
            </a:r>
          </a:p>
          <a:p>
            <a:pPr marL="94297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支持。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806440" y="236014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北京市的商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场进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行深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研，包括市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供求、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争情</a:t>
            </a:r>
          </a:p>
          <a:p>
            <a:pPr marL="8572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况、消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者需求等多个方面。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40500" y="441575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SSJBDD+MVLALA+MicrosoftYaHei"/>
                <a:cs typeface="SSJBDD+MVLALA+MicrosoftYaHei"/>
              </a:rPr>
              <a:t>02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0301605" y="439860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SSJBDD+MVLALA+MicrosoftYaHei"/>
                <a:cs typeface="SSJBDD+MVLALA+MicrosoftYaHei"/>
              </a:rPr>
              <a:t>04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860290" y="4679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50" spc="25">
                <a:solidFill>
                  <a:srgbClr val="FFFFFF"/>
                </a:solidFill>
                <a:latin typeface="JTDSLR+MS-UIGothic"/>
                <a:cs typeface="JTDSLR+MS-UIGothic"/>
              </a:rPr>
              <a:t>研方法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615680" y="467867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50" spc="25">
                <a:solidFill>
                  <a:srgbClr val="FFFFFF"/>
                </a:solidFill>
                <a:latin typeface="JTDSLR+MS-UIGothic"/>
                <a:cs typeface="JTDSLR+MS-UIGothic"/>
              </a:rPr>
              <a:t>研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50">
                <a:solidFill>
                  <a:srgbClr val="FFFFFF"/>
                </a:solidFill>
                <a:latin typeface="JTDSLR+MS-UIGothic"/>
                <a:cs typeface="JTDSLR+MS-UIGothic"/>
              </a:rPr>
              <a:t>果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060190" y="510144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采用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访谈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和文献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料</a:t>
            </a:r>
          </a:p>
          <a:p>
            <a:pPr marL="5143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分析等多种方法。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7815580" y="5101442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北京市商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存在供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大于求的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象，消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业设</a:t>
            </a:r>
          </a:p>
          <a:p>
            <a:pPr marL="25717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施的需求也日益多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JTDSLR+MS-UIGothic"/>
                <a:cs typeface="JTDSLR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https://d.book118.com/648034100030006032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TPLGPQ+RBISBU+MicrosoftYaHei-Bold</vt:lpstr>
      <vt:lpstr>SSJBDD+MVLALA+MicrosoftYaHei</vt:lpstr>
      <vt:lpstr>JTDSLR+MS-UIGothic</vt:lpstr>
      <vt:lpstr>SimSun</vt:lpstr>
      <vt:lpstr>PDKSHB+KMCVGM+ArialMT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2024-09-09T12:38:03.229</cp:lastPrinted>
  <dcterms:created xsi:type="dcterms:W3CDTF">2024-09-09T04:38:03Z</dcterms:created>
  <dcterms:modified xsi:type="dcterms:W3CDTF">2024-09-09T04:38:04Z</dcterms:modified>
</cp:coreProperties>
</file>