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49" r:id="rId2"/>
    <p:sldMasterId id="214748386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4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FCB0D-20D5-44CE-B67D-7337DB44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2A1C7-4351-494D-A61B-F4F1782C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9CC89-E6C7-4CE4-A1B8-F6D90E29D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7654B-FD76-4F82-AE96-C86B0A684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A9F902-B6A1-49C7-8ACC-3F708B16C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F27F30-FD42-43E5-8B37-99E99BA47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D226C8-6B92-4FC7-89F5-3EA28D6B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58639-7E71-4B75-9306-8CE7D39BA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1DD6A-B283-4F3E-BA4B-67F24F4BB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30FEB-04D1-4132-893F-4FBEB6C98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FCFD4-6DDB-4F4F-BC4D-5347644E7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>
  <p:cSld name="标题，文本与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7207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412875"/>
            <a:ext cx="4038600" cy="47148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412875"/>
            <a:ext cx="4038600" cy="47148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1_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pn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36.xml" /><Relationship Id="rId13" Type="http://schemas.openxmlformats.org/officeDocument/2006/relationships/slideLayout" Target="../slideLayouts/slideLayout37.xml" /><Relationship Id="rId14" Type="http://schemas.openxmlformats.org/officeDocument/2006/relationships/slideLayout" Target="../slideLayouts/slideLayout38.xml" /><Relationship Id="rId15" Type="http://schemas.openxmlformats.org/officeDocument/2006/relationships/image" Target="../media/image1.png" /><Relationship Id="rId16" Type="http://schemas.openxmlformats.org/officeDocument/2006/relationships/theme" Target="../theme/theme3.xml" /><Relationship Id="rId2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2051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34" r:id="rId2"/>
    <p:sldLayoutId id="2147483835" r:id="rId3"/>
    <p:sldLayoutId id="2147483836" r:id="rId4"/>
    <p:sldLayoutId id="2147483837" r:id="rId5"/>
    <p:sldLayoutId id="2147483838" r:id="rId6"/>
    <p:sldLayoutId id="2147483839" r:id="rId7"/>
    <p:sldLayoutId id="2147483841" r:id="rId8"/>
    <p:sldLayoutId id="2147483842" r:id="rId9"/>
    <p:sldLayoutId id="2147483843" r:id="rId10"/>
    <p:sldLayoutId id="2147483844" r:id="rId11"/>
    <p:sldLayoutId id="2147483845" r:id="rId12"/>
    <p:sldLayoutId id="2147483847" r:id="rId13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1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  <p:sldLayoutId id="2147483861" r:id="rId12"/>
    <p:sldLayoutId id="2147483862" r:id="rId13"/>
    <p:sldLayoutId id="2147483863" r:id="rId14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4400" b="0" i="0" u="none" kern="1200" baseline="0">
          <a:solidFill>
            <a:schemeClr val="tx1"/>
          </a:solidFill>
          <a:effectLst/>
          <a:latin typeface="Calibri" pitchFamily="34" charset="0"/>
          <a:ea typeface="宋体" pitchFamily="2" charset="-122"/>
          <a:cs typeface="+mj-cs"/>
        </a:defRPr>
      </a:lvl1pPr>
    </p:titleStyle>
    <p:bodyStyle>
      <a:lvl1pPr marL="34290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32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•"/>
        <a:defRPr kumimoji="0" sz="24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–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 typeface="Arial" pitchFamily="34" charset="0"/>
        <a:buChar char="»"/>
        <a:defRPr kumimoji="0" sz="20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slide" Target="slide5.xml" TargetMode="Internal" /><Relationship Id="rId4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6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4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1.png" /><Relationship Id="rId6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4.png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1.png" /><Relationship Id="rId6" Type="http://schemas.openxmlformats.org/officeDocument/2006/relationships/vmlDrawing" Target="../drawings/vmlDrawing2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Relationship Id="rId10" Type="http://schemas.openxmlformats.org/officeDocument/2006/relationships/vmlDrawing" Target="../drawings/vmlDrawing3.v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oleObject" Target="../embeddings/oleObject6.bin" TargetMode="Internal" /><Relationship Id="rId6" Type="http://schemas.openxmlformats.org/officeDocument/2006/relationships/image" Target="../media/image4.png" /><Relationship Id="rId7" Type="http://schemas.openxmlformats.org/officeDocument/2006/relationships/oleObject" Target="../embeddings/oleObject7.bin" TargetMode="Internal" /><Relationship Id="rId8" Type="http://schemas.openxmlformats.org/officeDocument/2006/relationships/oleObject" Target="../embeddings/oleObject8.bin" TargetMode="Internal" /><Relationship Id="rId9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3704310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/>
          <p:nvPr/>
        </p:nvSpPr>
        <p:spPr>
          <a:xfrm>
            <a:off x="971550" y="2852738"/>
            <a:ext cx="18161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20000"/>
              </a:spcBef>
              <a:buClr>
                <a:schemeClr val="hlink"/>
              </a:buClr>
              <a:buSzPct val="70000"/>
            </a:pPr>
            <a:r>
              <a:rPr sz="3200" b="1">
                <a:solidFill>
                  <a:srgbClr val="FF6600"/>
                </a:solidFill>
              </a:rPr>
              <a:t>相关知识</a:t>
            </a:r>
          </a:p>
        </p:txBody>
      </p:sp>
      <p:sp>
        <p:nvSpPr>
          <p:cNvPr id="7171" name="Text Box 4"/>
          <p:cNvSpPr txBox="1"/>
          <p:nvPr/>
        </p:nvSpPr>
        <p:spPr>
          <a:xfrm>
            <a:off x="5057775" y="2284413"/>
            <a:ext cx="3276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7172" name="Text Box 5"/>
          <p:cNvSpPr txBox="1"/>
          <p:nvPr/>
        </p:nvSpPr>
        <p:spPr>
          <a:xfrm>
            <a:off x="3348038" y="2565400"/>
            <a:ext cx="4876800" cy="22272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zh-CN" altLang="en-US" sz="2800">
                <a:solidFill>
                  <a:srgbClr val="003300"/>
                </a:solidFill>
              </a:rPr>
              <a:t>         1、改方的基本概念</a:t>
            </a:r>
          </a:p>
          <a:p>
            <a:pPr marL="342900" lvl="0" indent="-342900" eaLnBrk="1" hangingPunct="1"/>
            <a:r>
              <a:rPr lang="zh-CN" altLang="en-US" sz="2800">
                <a:solidFill>
                  <a:srgbClr val="003300"/>
                </a:solidFill>
              </a:rPr>
              <a:t>         2、设置的按钮和表示灯</a:t>
            </a:r>
          </a:p>
          <a:p>
            <a:pPr marL="342900" lvl="0" indent="-342900" eaLnBrk="1" hangingPunct="1"/>
            <a:r>
              <a:rPr lang="zh-CN" altLang="en-US" sz="2800">
                <a:solidFill>
                  <a:srgbClr val="003300"/>
                </a:solidFill>
              </a:rPr>
              <a:t>         3、设置的继电器组合</a:t>
            </a:r>
          </a:p>
          <a:p>
            <a:pPr marL="342900" lvl="0" indent="-342900" eaLnBrk="1" hangingPunct="1"/>
            <a:endParaRPr lang="zh-CN" altLang="en-US" sz="2800">
              <a:solidFill>
                <a:srgbClr val="003300"/>
              </a:solidFill>
            </a:endParaRPr>
          </a:p>
          <a:p>
            <a:pPr marL="342900" lvl="0" indent="-342900" eaLnBrk="1" hangingPunct="1"/>
            <a:r>
              <a:rPr lang="zh-CN" altLang="en-US" sz="2800"/>
              <a:t> </a:t>
            </a:r>
          </a:p>
        </p:txBody>
      </p:sp>
      <p:sp>
        <p:nvSpPr>
          <p:cNvPr id="7173" name="Text Box 7"/>
          <p:cNvSpPr txBox="1"/>
          <p:nvPr/>
        </p:nvSpPr>
        <p:spPr>
          <a:xfrm>
            <a:off x="2771775" y="836613"/>
            <a:ext cx="2441575" cy="7699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400">
                <a:solidFill>
                  <a:srgbClr val="336600"/>
                </a:solidFill>
              </a:rPr>
              <a:t>内容概要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/>
          </p:cNvSpPr>
          <p:nvPr/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3600">
                <a:solidFill>
                  <a:schemeClr val="tx2"/>
                </a:solidFill>
                <a:ea typeface="黑体" pitchFamily="49" charset="-122"/>
              </a:rPr>
              <a:t>基本知识</a:t>
            </a:r>
          </a:p>
        </p:txBody>
      </p:sp>
      <p:sp>
        <p:nvSpPr>
          <p:cNvPr id="8195" name="Rectangle 3"/>
          <p:cNvSpPr>
            <a:spLocks noGrp="1" noRot="1"/>
          </p:cNvSpPr>
          <p:nvPr/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609600" lvl="0" indent="-609600" eaLnBrk="1" hangingPunct="1">
              <a:lnSpc>
                <a:spcPct val="90000"/>
              </a:lnSpc>
              <a:spcBef>
                <a:spcPct val="20000"/>
              </a:spcBef>
            </a:pPr>
            <a:r>
              <a:rPr lang="zh-CN" altLang="en-US" sz="4400">
                <a:solidFill>
                  <a:srgbClr val="336600"/>
                </a:solidFill>
                <a:ea typeface="黑体" pitchFamily="49" charset="-122"/>
              </a:rPr>
              <a:t>改方的基本概念</a:t>
            </a:r>
          </a:p>
          <a:p>
            <a:pPr marL="609600" lvl="0" indent="-609600" eaLnBrk="1" hangingPunct="1">
              <a:lnSpc>
                <a:spcPct val="150000"/>
              </a:lnSpc>
              <a:spcBef>
                <a:spcPct val="20000"/>
              </a:spcBef>
            </a:pPr>
            <a:r>
              <a:rPr lang="zh-CN" altLang="en-US" sz="4400">
                <a:solidFill>
                  <a:srgbClr val="336600"/>
                </a:solidFill>
                <a:ea typeface="黑体" pitchFamily="49" charset="-122"/>
              </a:rPr>
              <a:t>   </a:t>
            </a:r>
            <a:r>
              <a:rPr lang="zh-CN" altLang="en-US" sz="2400">
                <a:solidFill>
                  <a:srgbClr val="336600"/>
                </a:solidFill>
                <a:ea typeface="黑体" pitchFamily="49" charset="-122"/>
              </a:rPr>
              <a:t> </a:t>
            </a:r>
            <a:r>
              <a:rPr lang="zh-TW" altLang="en-US" sz="2400">
                <a:solidFill>
                  <a:srgbClr val="336600"/>
                </a:solidFill>
                <a:ea typeface="PMingLiU" pitchFamily="2" charset="-120"/>
              </a:rPr>
              <a:t>改变运行方向电路的作用是</a:t>
            </a:r>
            <a:r>
              <a:rPr lang="zh-CN" altLang="en-US" sz="2400">
                <a:solidFill>
                  <a:srgbClr val="336600"/>
                </a:solidFill>
                <a:ea typeface="PMingLiU" pitchFamily="2" charset="-120"/>
              </a:rPr>
              <a:t>：</a:t>
            </a:r>
            <a:r>
              <a:rPr lang="zh-TW" altLang="en-US" sz="2400">
                <a:solidFill>
                  <a:srgbClr val="336600"/>
                </a:solidFill>
                <a:ea typeface="PMingLiU" pitchFamily="2" charset="-120"/>
              </a:rPr>
              <a:t>确定列车的运行方向</a:t>
            </a:r>
            <a:r>
              <a:rPr lang="zh-CN" altLang="en-US" sz="2400">
                <a:solidFill>
                  <a:srgbClr val="336600"/>
                </a:solidFill>
                <a:ea typeface="PMingLiU" pitchFamily="2" charset="-120"/>
              </a:rPr>
              <a:t>，</a:t>
            </a:r>
            <a:r>
              <a:rPr lang="zh-TW" altLang="en-US" sz="2400">
                <a:solidFill>
                  <a:srgbClr val="336600"/>
                </a:solidFill>
                <a:ea typeface="PMingLiU" pitchFamily="2" charset="-120"/>
              </a:rPr>
              <a:t>即确定接车站和发车站</a:t>
            </a:r>
            <a:r>
              <a:rPr lang="zh-CN" altLang="en-US" sz="2400">
                <a:solidFill>
                  <a:srgbClr val="336600"/>
                </a:solidFill>
                <a:ea typeface="PMingLiU" pitchFamily="2" charset="-120"/>
              </a:rPr>
              <a:t>，</a:t>
            </a:r>
            <a:r>
              <a:rPr lang="zh-TW" altLang="en-US" sz="2400">
                <a:solidFill>
                  <a:srgbClr val="336600"/>
                </a:solidFill>
                <a:ea typeface="PMingLiU" pitchFamily="2" charset="-120"/>
              </a:rPr>
              <a:t>转换区间的发送和接收设备</a:t>
            </a:r>
            <a:r>
              <a:rPr lang="zh-CN" altLang="en-US" sz="2400">
                <a:solidFill>
                  <a:srgbClr val="336600"/>
                </a:solidFill>
                <a:ea typeface="PMingLiU" pitchFamily="2" charset="-120"/>
              </a:rPr>
              <a:t>；</a:t>
            </a:r>
            <a:r>
              <a:rPr lang="zh-TW" altLang="en-US" sz="2400">
                <a:solidFill>
                  <a:srgbClr val="336600"/>
                </a:solidFill>
                <a:ea typeface="PMingLiU" pitchFamily="2" charset="-120"/>
              </a:rPr>
              <a:t>控制区间通过信号机的点灯电路</a:t>
            </a:r>
            <a:r>
              <a:rPr lang="zh-CN" altLang="en-US" sz="2400">
                <a:solidFill>
                  <a:srgbClr val="336600"/>
                </a:solidFill>
                <a:ea typeface="PMingLiU" pitchFamily="2" charset="-120"/>
              </a:rPr>
              <a:t>。</a:t>
            </a:r>
            <a:endParaRPr lang="zh-CN" altLang="en-US" sz="4400">
              <a:solidFill>
                <a:srgbClr val="336600"/>
              </a:solidFill>
              <a:ea typeface="黑体" pitchFamily="49" charset="-122"/>
            </a:endParaRPr>
          </a:p>
          <a:p>
            <a:pPr marL="609600" lvl="0" indent="-609600" eaLnBrk="1" hangingPunct="1">
              <a:lnSpc>
                <a:spcPct val="90000"/>
              </a:lnSpc>
              <a:spcBef>
                <a:spcPct val="20000"/>
              </a:spcBef>
              <a:buChar char="•"/>
            </a:pPr>
            <a:endParaRPr lang="zh-CN" altLang="en-US" sz="4400">
              <a:solidFill>
                <a:srgbClr val="336600"/>
              </a:solidFill>
              <a:ea typeface="黑体" pitchFamily="49" charset="-122"/>
            </a:endParaRPr>
          </a:p>
        </p:txBody>
      </p:sp>
      <p:sp>
        <p:nvSpPr>
          <p:cNvPr id="8196" name="Rectangle 4"/>
          <p:cNvSpPr>
            <a:spLocks noGrp="1" noRot="1"/>
          </p:cNvSpPr>
          <p:nvPr/>
        </p:nvSpPr>
        <p:spPr>
          <a:xfrm>
            <a:off x="285750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endParaRPr lang="zh-CN" altLang="en-US" sz="3600">
              <a:solidFill>
                <a:schemeClr val="tx2"/>
              </a:solidFill>
              <a:ea typeface="黑体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 noRot="1"/>
          </p:cNvSpPr>
          <p:nvPr/>
        </p:nvSpPr>
        <p:spPr>
          <a:xfrm>
            <a:off x="304800" y="1143000"/>
            <a:ext cx="8540750" cy="472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r>
              <a:rPr lang="zh-CN" altLang="en-US" sz="4400">
                <a:ea typeface="黑体" pitchFamily="49" charset="-122"/>
              </a:rPr>
              <a:t>  改方</a:t>
            </a:r>
            <a:r>
              <a:rPr lang="zh-CN" altLang="en-US" sz="4400">
                <a:solidFill>
                  <a:srgbClr val="336600"/>
                </a:solidFill>
                <a:ea typeface="黑体" pitchFamily="49" charset="-122"/>
              </a:rPr>
              <a:t>按钮和表示灯</a:t>
            </a:r>
            <a:r>
              <a:rPr lang="zh-CN" altLang="en-US" sz="2400">
                <a:ea typeface="黑体" pitchFamily="49" charset="-122"/>
              </a:rPr>
              <a:t> 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en-US" sz="2400">
              <a:ea typeface="黑体" pitchFamily="49" charset="-122"/>
            </a:endParaRPr>
          </a:p>
        </p:txBody>
      </p:sp>
      <p:sp>
        <p:nvSpPr>
          <p:cNvPr id="9220" name="Text Box 5"/>
          <p:cNvSpPr txBox="1"/>
          <p:nvPr/>
        </p:nvSpPr>
        <p:spPr>
          <a:xfrm>
            <a:off x="5775325" y="1917700"/>
            <a:ext cx="3044825" cy="3657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6600"/>
                </a:solidFill>
              </a:rPr>
              <a:t>按钮：</a:t>
            </a:r>
          </a:p>
          <a:p>
            <a:pPr marL="0" lvl="0" indent="0" eaLnBrk="1" hangingPunct="1"/>
            <a:r>
              <a:rPr lang="zh-CN" altLang="en-US" b="1">
                <a:solidFill>
                  <a:srgbClr val="FF6600"/>
                </a:solidFill>
              </a:rPr>
              <a:t>ZFA——总辅助按钮</a:t>
            </a:r>
          </a:p>
          <a:p>
            <a:pPr marL="0" lvl="0" indent="0" eaLnBrk="1" hangingPunct="1"/>
            <a:r>
              <a:rPr lang="zh-CN" altLang="en-US" b="1">
                <a:solidFill>
                  <a:srgbClr val="FF6600"/>
                </a:solidFill>
              </a:rPr>
              <a:t>FFA——发车辅助按钮</a:t>
            </a:r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r>
              <a:rPr lang="en-US" altLang="zh-CN" b="1">
                <a:solidFill>
                  <a:srgbClr val="FF6600"/>
                </a:solidFill>
              </a:rPr>
              <a:t>JFA——</a:t>
            </a:r>
            <a:r>
              <a:rPr lang="zh-CN" altLang="en-US" b="1">
                <a:solidFill>
                  <a:srgbClr val="FF6600"/>
                </a:solidFill>
              </a:rPr>
              <a:t>接车辅助按钮</a:t>
            </a:r>
          </a:p>
          <a:p>
            <a:pPr marL="0" lvl="0" indent="0" eaLnBrk="1" hangingPunct="1"/>
            <a:r>
              <a:rPr lang="en-US" altLang="zh-CN" b="1">
                <a:solidFill>
                  <a:srgbClr val="FF6600"/>
                </a:solidFill>
              </a:rPr>
              <a:t>YGFA——</a:t>
            </a:r>
            <a:r>
              <a:rPr lang="zh-CN" altLang="en-US" b="1">
                <a:solidFill>
                  <a:srgbClr val="FF6600"/>
                </a:solidFill>
              </a:rPr>
              <a:t>允许改方按钮</a:t>
            </a:r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endParaRPr lang="zh-CN" altLang="en-US" b="1">
              <a:solidFill>
                <a:srgbClr val="FF6600"/>
              </a:solidFill>
            </a:endParaRPr>
          </a:p>
          <a:p>
            <a:pPr marL="0" lvl="0" indent="0" eaLnBrk="1" hangingPunct="1"/>
            <a:r>
              <a:rPr lang="zh-CN" altLang="en-US" b="1">
                <a:solidFill>
                  <a:srgbClr val="FF6600"/>
                </a:solidFill>
              </a:rPr>
              <a:t>表示灯：</a:t>
            </a:r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r>
              <a:rPr lang="en-US" altLang="zh-CN" b="1">
                <a:solidFill>
                  <a:srgbClr val="FF6600"/>
                </a:solidFill>
              </a:rPr>
              <a:t>YGFD——</a:t>
            </a:r>
            <a:r>
              <a:rPr lang="zh-CN" altLang="en-US" b="1">
                <a:solidFill>
                  <a:srgbClr val="FF6600"/>
                </a:solidFill>
              </a:rPr>
              <a:t>允许改方表示灯</a:t>
            </a:r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r>
              <a:rPr lang="en-US" altLang="zh-CN" b="1">
                <a:solidFill>
                  <a:srgbClr val="FF6600"/>
                </a:solidFill>
              </a:rPr>
              <a:t>JQD——</a:t>
            </a:r>
            <a:r>
              <a:rPr lang="zh-CN" altLang="en-US" b="1">
                <a:solidFill>
                  <a:srgbClr val="FF6600"/>
                </a:solidFill>
              </a:rPr>
              <a:t>监督区间表示灯</a:t>
            </a:r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r>
              <a:rPr lang="en-US" altLang="zh-CN" b="1">
                <a:solidFill>
                  <a:srgbClr val="FF6600"/>
                </a:solidFill>
              </a:rPr>
              <a:t>JD——</a:t>
            </a:r>
            <a:r>
              <a:rPr lang="zh-CN" altLang="en-US" b="1">
                <a:solidFill>
                  <a:srgbClr val="FF6600"/>
                </a:solidFill>
              </a:rPr>
              <a:t>接车表示灯</a:t>
            </a:r>
            <a:endParaRPr lang="en-US" altLang="en-US" b="1">
              <a:solidFill>
                <a:srgbClr val="FF6600"/>
              </a:solidFill>
            </a:endParaRPr>
          </a:p>
          <a:p>
            <a:pPr marL="0" lvl="0" indent="0" eaLnBrk="1" hangingPunct="1"/>
            <a:r>
              <a:rPr lang="en-US" altLang="zh-CN" b="1">
                <a:solidFill>
                  <a:srgbClr val="FF6600"/>
                </a:solidFill>
              </a:rPr>
              <a:t>FD——</a:t>
            </a:r>
            <a:r>
              <a:rPr lang="zh-CN" altLang="en-US" b="1">
                <a:solidFill>
                  <a:srgbClr val="FF6600"/>
                </a:solidFill>
              </a:rPr>
              <a:t>发车表示灯</a:t>
            </a:r>
          </a:p>
          <a:p>
            <a:pPr marL="0" lvl="0" indent="0" eaLnBrk="1" hangingPunct="1"/>
            <a:r>
              <a:rPr lang="zh-CN" altLang="en-US" b="1">
                <a:solidFill>
                  <a:srgbClr val="FF6600"/>
                </a:solidFill>
              </a:rPr>
              <a:t>FZD——辅助办理灯</a:t>
            </a:r>
          </a:p>
        </p:txBody>
      </p:sp>
      <p:pic>
        <p:nvPicPr>
          <p:cNvPr id="9221" name="图片 8" descr="2012-05-23_10110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2573338"/>
            <a:ext cx="4876800" cy="2857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Rot="1"/>
          </p:cNvSpPr>
          <p:nvPr/>
        </p:nvSpPr>
        <p:spPr>
          <a:xfrm>
            <a:off x="304800" y="1143000"/>
            <a:ext cx="8540750" cy="4724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r>
              <a:rPr lang="zh-CN" altLang="en-US" sz="4400">
                <a:ea typeface="黑体" pitchFamily="49" charset="-122"/>
              </a:rPr>
              <a:t>  </a:t>
            </a:r>
            <a:r>
              <a:rPr lang="zh-CN" altLang="en-US" sz="4400">
                <a:solidFill>
                  <a:srgbClr val="336600"/>
                </a:solidFill>
                <a:ea typeface="黑体" pitchFamily="49" charset="-122"/>
              </a:rPr>
              <a:t>按钮和表示</a:t>
            </a:r>
            <a:r>
              <a:rPr lang="zh-CN" altLang="en-US" sz="4400">
                <a:solidFill>
                  <a:srgbClr val="336600"/>
                </a:solidFill>
                <a:ea typeface="黑体" pitchFamily="49" charset="-122"/>
                <a:sym typeface="Arial" pitchFamily="34" charset="0"/>
              </a:rPr>
              <a:t>灯 的设置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en-US" sz="2400">
              <a:ea typeface="黑体" pitchFamily="49" charset="-122"/>
            </a:endParaRPr>
          </a:p>
        </p:txBody>
      </p:sp>
      <p:pic>
        <p:nvPicPr>
          <p:cNvPr id="10244" name="图片 9" descr="2012-05-23_10110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8688" y="2428875"/>
            <a:ext cx="5929312" cy="34734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5" name="AutoShape 7"/>
          <p:cNvSpPr/>
          <p:nvPr/>
        </p:nvSpPr>
        <p:spPr>
          <a:xfrm rot="10860000">
            <a:off x="6448425" y="5226050"/>
            <a:ext cx="990600" cy="1143000"/>
          </a:xfrm>
          <a:prstGeom prst="wedgeRoundRectCallout">
            <a:avLst>
              <a:gd name="adj1" fmla="val 240579"/>
              <a:gd name="adj2" fmla="val 51278"/>
              <a:gd name="adj3" fmla="val 16667"/>
            </a:avLst>
          </a:prstGeom>
          <a:solidFill>
            <a:srgbClr val="FFFF66"/>
          </a:solidFill>
          <a:ln>
            <a:solidFill>
              <a:schemeClr val="folHlink"/>
            </a:solidFill>
            <a:miter lim="800000"/>
          </a:ln>
        </p:spPr>
        <p:txBody>
          <a:bodyPr rot="10800000" vert="eaVert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>
                <a:latin typeface="Garamond" pitchFamily="18" charset="0"/>
              </a:rPr>
              <a:t>每一个发车口设一套</a:t>
            </a:r>
          </a:p>
        </p:txBody>
      </p:sp>
      <p:sp>
        <p:nvSpPr>
          <p:cNvPr id="10246" name="AutoShape 6"/>
          <p:cNvSpPr/>
          <p:nvPr/>
        </p:nvSpPr>
        <p:spPr>
          <a:xfrm>
            <a:off x="6572250" y="1285875"/>
            <a:ext cx="2209800" cy="1371600"/>
          </a:xfrm>
          <a:prstGeom prst="wedgeRoundRectCallout">
            <a:avLst>
              <a:gd name="adj1" fmla="val -72708"/>
              <a:gd name="adj2" fmla="val 113866"/>
              <a:gd name="adj3" fmla="val 16667"/>
            </a:avLst>
          </a:prstGeom>
          <a:solidFill>
            <a:srgbClr val="FFFF99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>
                <a:latin typeface="Garamond" pitchFamily="18" charset="0"/>
              </a:rPr>
              <a:t>每个咽喉设一个YGFA（非自复、带铅封）和表示灯（红灯）。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/>
      <p:bldP spid="102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Rot="1"/>
          </p:cNvSpPr>
          <p:nvPr/>
        </p:nvSpPr>
        <p:spPr>
          <a:xfrm>
            <a:off x="304800" y="12954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>
              <a:spcBef>
                <a:spcPct val="20000"/>
              </a:spcBef>
            </a:pPr>
            <a:r>
              <a:rPr lang="zh-CN" altLang="en-US" sz="4400">
                <a:ea typeface="黑体" pitchFamily="49" charset="-122"/>
              </a:rPr>
              <a:t> </a:t>
            </a:r>
            <a:r>
              <a:rPr lang="zh-CN" altLang="en-US" sz="4400">
                <a:solidFill>
                  <a:srgbClr val="336600"/>
                </a:solidFill>
                <a:ea typeface="黑体" pitchFamily="49" charset="-122"/>
              </a:rPr>
              <a:t>改方的继电器组合</a:t>
            </a:r>
            <a:r>
              <a:rPr lang="zh-CN" altLang="en-US" sz="2400">
                <a:ea typeface="黑体" pitchFamily="49" charset="-122"/>
              </a:rPr>
              <a:t> 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en-US" sz="2400">
              <a:ea typeface="黑体" pitchFamily="49" charset="-122"/>
            </a:endParaRPr>
          </a:p>
        </p:txBody>
      </p:sp>
      <p:pic>
        <p:nvPicPr>
          <p:cNvPr id="11267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362200"/>
            <a:ext cx="8686800" cy="262255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68" name="Text Box 4">
            <a:hlinkClick r:id="rId3" action="ppaction://hlinksldjump?num=5"/>
          </p:cNvPr>
          <p:cNvSpPr txBox="1"/>
          <p:nvPr/>
        </p:nvSpPr>
        <p:spPr>
          <a:xfrm>
            <a:off x="7435850" y="5562600"/>
            <a:ext cx="18415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>
              <a:solidFill>
                <a:schemeClr val="hlink"/>
              </a:solidFill>
            </a:endParaRPr>
          </a:p>
        </p:txBody>
      </p:sp>
      <p:sp>
        <p:nvSpPr>
          <p:cNvPr id="11269" name="AutoShape 6"/>
          <p:cNvSpPr/>
          <p:nvPr/>
        </p:nvSpPr>
        <p:spPr>
          <a:xfrm>
            <a:off x="0" y="457200"/>
            <a:ext cx="990600" cy="609600"/>
          </a:xfrm>
          <a:prstGeom prst="wedgeRoundRectCallout">
            <a:avLst>
              <a:gd name="adj1" fmla="val -1120"/>
              <a:gd name="adj2" fmla="val 394009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方向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主组合</a:t>
            </a:r>
          </a:p>
        </p:txBody>
      </p:sp>
      <p:sp>
        <p:nvSpPr>
          <p:cNvPr id="11270" name="AutoShape 7"/>
          <p:cNvSpPr/>
          <p:nvPr/>
        </p:nvSpPr>
        <p:spPr>
          <a:xfrm rot="10800000">
            <a:off x="0" y="5638800"/>
            <a:ext cx="914400" cy="609600"/>
          </a:xfrm>
          <a:prstGeom prst="wedgeRoundRectCallout">
            <a:avLst>
              <a:gd name="adj1" fmla="val 2773"/>
              <a:gd name="adj2" fmla="val 224477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 rot="1080000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方向辅助组合</a:t>
            </a:r>
          </a:p>
        </p:txBody>
      </p:sp>
      <p:sp>
        <p:nvSpPr>
          <p:cNvPr id="11271" name="AutoShape 8"/>
          <p:cNvSpPr/>
          <p:nvPr/>
        </p:nvSpPr>
        <p:spPr>
          <a:xfrm>
            <a:off x="1066800" y="838200"/>
            <a:ext cx="990600" cy="609600"/>
          </a:xfrm>
          <a:prstGeom prst="wedgeRoundRectCallout">
            <a:avLst>
              <a:gd name="adj1" fmla="val -4968"/>
              <a:gd name="adj2" fmla="val 300523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方向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继电器</a:t>
            </a:r>
          </a:p>
        </p:txBody>
      </p:sp>
      <p:sp>
        <p:nvSpPr>
          <p:cNvPr id="11272" name="AutoShape 9"/>
          <p:cNvSpPr/>
          <p:nvPr/>
        </p:nvSpPr>
        <p:spPr>
          <a:xfrm rot="10800000">
            <a:off x="990600" y="5715000"/>
            <a:ext cx="914400" cy="609600"/>
          </a:xfrm>
          <a:prstGeom prst="wedgeRoundRectCallout">
            <a:avLst>
              <a:gd name="adj1" fmla="val 21699"/>
              <a:gd name="adj2" fmla="val 304944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 rot="1080000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方向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继电器</a:t>
            </a:r>
          </a:p>
        </p:txBody>
      </p:sp>
      <p:sp>
        <p:nvSpPr>
          <p:cNvPr id="11273" name="AutoShape 10"/>
          <p:cNvSpPr/>
          <p:nvPr/>
        </p:nvSpPr>
        <p:spPr>
          <a:xfrm>
            <a:off x="2133600" y="914400"/>
            <a:ext cx="1143000" cy="609600"/>
          </a:xfrm>
          <a:prstGeom prst="wedgeRoundRectCallout">
            <a:avLst>
              <a:gd name="adj1" fmla="val -66944"/>
              <a:gd name="adj2" fmla="val 307815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监督区间继电器</a:t>
            </a:r>
          </a:p>
        </p:txBody>
      </p:sp>
      <p:sp>
        <p:nvSpPr>
          <p:cNvPr id="11274" name="AutoShape 11"/>
          <p:cNvSpPr/>
          <p:nvPr/>
        </p:nvSpPr>
        <p:spPr>
          <a:xfrm>
            <a:off x="4114800" y="76200"/>
            <a:ext cx="1295400" cy="609600"/>
          </a:xfrm>
          <a:prstGeom prst="wedgeRoundRectCallout">
            <a:avLst>
              <a:gd name="adj1" fmla="val -34069"/>
              <a:gd name="adj2" fmla="val 431250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监督区间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复示继电器</a:t>
            </a:r>
          </a:p>
        </p:txBody>
      </p:sp>
      <p:sp>
        <p:nvSpPr>
          <p:cNvPr id="11275" name="AutoShape 12"/>
          <p:cNvSpPr/>
          <p:nvPr/>
        </p:nvSpPr>
        <p:spPr>
          <a:xfrm>
            <a:off x="3200400" y="0"/>
            <a:ext cx="914400" cy="609600"/>
          </a:xfrm>
          <a:prstGeom prst="wedgeRoundRectCallout">
            <a:avLst>
              <a:gd name="adj1" fmla="val -96181"/>
              <a:gd name="adj2" fmla="val 340106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改方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继电器</a:t>
            </a:r>
          </a:p>
        </p:txBody>
      </p:sp>
      <p:sp>
        <p:nvSpPr>
          <p:cNvPr id="11276" name="AutoShape 13"/>
          <p:cNvSpPr/>
          <p:nvPr/>
        </p:nvSpPr>
        <p:spPr>
          <a:xfrm>
            <a:off x="3429000" y="914400"/>
            <a:ext cx="1143000" cy="609600"/>
          </a:xfrm>
          <a:prstGeom prst="wedgeRoundRectCallout">
            <a:avLst>
              <a:gd name="adj1" fmla="val -46528"/>
              <a:gd name="adj2" fmla="val 278125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改方辅助继电器</a:t>
            </a:r>
          </a:p>
        </p:txBody>
      </p:sp>
      <p:sp>
        <p:nvSpPr>
          <p:cNvPr id="11277" name="AutoShape 14"/>
          <p:cNvSpPr/>
          <p:nvPr/>
        </p:nvSpPr>
        <p:spPr>
          <a:xfrm>
            <a:off x="4800600" y="762000"/>
            <a:ext cx="1295400" cy="609600"/>
          </a:xfrm>
          <a:prstGeom prst="wedgeRoundRectCallout">
            <a:avLst>
              <a:gd name="adj1" fmla="val -35417"/>
              <a:gd name="adj2" fmla="val 333333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监督区间二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复示继电器</a:t>
            </a:r>
          </a:p>
        </p:txBody>
      </p:sp>
      <p:sp>
        <p:nvSpPr>
          <p:cNvPr id="11278" name="AutoShape 15"/>
          <p:cNvSpPr/>
          <p:nvPr/>
        </p:nvSpPr>
        <p:spPr>
          <a:xfrm>
            <a:off x="5867400" y="228600"/>
            <a:ext cx="914400" cy="609600"/>
          </a:xfrm>
          <a:prstGeom prst="wedgeRoundRectCallout">
            <a:avLst>
              <a:gd name="adj1" fmla="val -65106"/>
              <a:gd name="adj2" fmla="val 359634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短路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继电器</a:t>
            </a:r>
          </a:p>
        </p:txBody>
      </p:sp>
      <p:sp>
        <p:nvSpPr>
          <p:cNvPr id="11279" name="AutoShape 16"/>
          <p:cNvSpPr/>
          <p:nvPr/>
        </p:nvSpPr>
        <p:spPr>
          <a:xfrm>
            <a:off x="6248400" y="914400"/>
            <a:ext cx="1143000" cy="609600"/>
          </a:xfrm>
          <a:prstGeom prst="wedgeRoundRectCallout">
            <a:avLst>
              <a:gd name="adj1" fmla="val -31250"/>
              <a:gd name="adj2" fmla="val 292190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接车辅助继电器</a:t>
            </a:r>
          </a:p>
        </p:txBody>
      </p:sp>
      <p:sp>
        <p:nvSpPr>
          <p:cNvPr id="11280" name="AutoShape 17"/>
          <p:cNvSpPr/>
          <p:nvPr/>
        </p:nvSpPr>
        <p:spPr>
          <a:xfrm>
            <a:off x="7391400" y="228600"/>
            <a:ext cx="1143000" cy="609600"/>
          </a:xfrm>
          <a:prstGeom prst="wedgeRoundRectCallout">
            <a:avLst>
              <a:gd name="adj1" fmla="val -77500"/>
              <a:gd name="adj2" fmla="val 377343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发车辅助继电器</a:t>
            </a:r>
          </a:p>
        </p:txBody>
      </p:sp>
      <p:sp>
        <p:nvSpPr>
          <p:cNvPr id="11281" name="AutoShape 18"/>
          <p:cNvSpPr/>
          <p:nvPr/>
        </p:nvSpPr>
        <p:spPr>
          <a:xfrm rot="10800000">
            <a:off x="1905000" y="5791200"/>
            <a:ext cx="1219200" cy="609600"/>
          </a:xfrm>
          <a:prstGeom prst="wedgeRoundRectCallout">
            <a:avLst>
              <a:gd name="adj1" fmla="val 42056"/>
              <a:gd name="adj2" fmla="val 314060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 rot="1080000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发车按钮继电器</a:t>
            </a:r>
          </a:p>
        </p:txBody>
      </p:sp>
      <p:sp>
        <p:nvSpPr>
          <p:cNvPr id="11282" name="AutoShape 19"/>
          <p:cNvSpPr/>
          <p:nvPr/>
        </p:nvSpPr>
        <p:spPr>
          <a:xfrm rot="10800000">
            <a:off x="3200400" y="5715000"/>
            <a:ext cx="1219200" cy="609600"/>
          </a:xfrm>
          <a:prstGeom prst="wedgeRoundRectCallout">
            <a:avLst>
              <a:gd name="adj1" fmla="val 87236"/>
              <a:gd name="adj2" fmla="val 329685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 rot="1080000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发车锁闭继电器</a:t>
            </a:r>
          </a:p>
        </p:txBody>
      </p:sp>
      <p:sp>
        <p:nvSpPr>
          <p:cNvPr id="11283" name="AutoShape 20"/>
          <p:cNvSpPr/>
          <p:nvPr/>
        </p:nvSpPr>
        <p:spPr>
          <a:xfrm rot="10800000">
            <a:off x="4800600" y="5638800"/>
            <a:ext cx="914400" cy="609600"/>
          </a:xfrm>
          <a:prstGeom prst="wedgeRoundRectCallout">
            <a:avLst>
              <a:gd name="adj1" fmla="val 165968"/>
              <a:gd name="adj2" fmla="val 307292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 rot="1080000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控制</a:t>
            </a:r>
          </a:p>
          <a:p>
            <a:pPr marL="0" lvl="0" indent="0" algn="ctr" eaLnBrk="1" hangingPunct="1"/>
            <a:r>
              <a:rPr sz="1600">
                <a:latin typeface="Garamond" pitchFamily="18" charset="0"/>
              </a:rPr>
              <a:t>继电器</a:t>
            </a:r>
          </a:p>
        </p:txBody>
      </p:sp>
      <p:sp>
        <p:nvSpPr>
          <p:cNvPr id="11284" name="AutoShape 21"/>
          <p:cNvSpPr/>
          <p:nvPr/>
        </p:nvSpPr>
        <p:spPr>
          <a:xfrm rot="10800000">
            <a:off x="5867400" y="5562600"/>
            <a:ext cx="1219200" cy="609600"/>
          </a:xfrm>
          <a:prstGeom prst="wedgeRoundRectCallout">
            <a:avLst>
              <a:gd name="adj1" fmla="val 170569"/>
              <a:gd name="adj2" fmla="val 298435"/>
              <a:gd name="adj3" fmla="val 16667"/>
            </a:avLst>
          </a:prstGeom>
          <a:solidFill>
            <a:srgbClr val="FFFF66"/>
          </a:solidFill>
          <a:ln>
            <a:solidFill>
              <a:srgbClr val="FFFF66"/>
            </a:solidFill>
            <a:miter lim="800000"/>
          </a:ln>
        </p:spPr>
        <p:txBody>
          <a:bodyPr rot="1080000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sz="1600">
                <a:latin typeface="Garamond" pitchFamily="18" charset="0"/>
              </a:rPr>
              <a:t>总辅助按钮继电器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12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12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500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/>
                                        <p:tgtEl>
                                          <p:spTgt spid="11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 nodeType="clickPar">
                      <p:stCondLst>
                        <p:cond delay="indefinite"/>
                      </p:stCondLst>
                      <p:childTnLst>
                        <p:par>
                          <p:cTn id="1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 nodeType="clickPar">
                      <p:stCondLst>
                        <p:cond delay="indefinite"/>
                      </p:stCondLst>
                      <p:childTnLst>
                        <p:par>
                          <p:cTn id="1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xit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112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112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2" presetClass="exit" presetSubtype="4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2" dur="500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3" dur="500"/>
                                        <p:tgtEl>
                                          <p:spTgt spid="112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9" grpId="0"/>
      <p:bldP spid="11269" grpId="1"/>
      <p:bldP spid="11270" grpId="0"/>
      <p:bldP spid="11270" grpId="1"/>
      <p:bldP spid="11271" grpId="0"/>
      <p:bldP spid="11271" grpId="1"/>
      <p:bldP spid="11272" grpId="0"/>
      <p:bldP spid="11272" grpId="1"/>
      <p:bldP spid="11273" grpId="0"/>
      <p:bldP spid="11273" grpId="1"/>
      <p:bldP spid="11274" grpId="0"/>
      <p:bldP spid="11274" grpId="1"/>
      <p:bldP spid="11275" grpId="0"/>
      <p:bldP spid="11275" grpId="1"/>
      <p:bldP spid="11276" grpId="0"/>
      <p:bldP spid="11276" grpId="1"/>
      <p:bldP spid="11277" grpId="0"/>
      <p:bldP spid="11277" grpId="1"/>
      <p:bldP spid="11278" grpId="0"/>
      <p:bldP spid="11278" grpId="1"/>
      <p:bldP spid="11279" grpId="0"/>
      <p:bldP spid="11279" grpId="1"/>
      <p:bldP spid="11280" grpId="0"/>
      <p:bldP spid="11280" grpId="1"/>
      <p:bldP spid="11281" grpId="0"/>
      <p:bldP spid="11281" grpId="1"/>
      <p:bldP spid="11282" grpId="0"/>
      <p:bldP spid="11282" grpId="1"/>
      <p:bldP spid="11283" grpId="0"/>
      <p:bldP spid="11283" grpId="1"/>
      <p:bldP spid="11284" grpId="0"/>
      <p:bldP spid="11284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2"/>
          <p:cNvSpPr>
            <a:spLocks noGrp="1"/>
          </p:cNvSpPr>
          <p:nvPr>
            <p:ph type="body" idx="4294967295"/>
          </p:nvPr>
        </p:nvSpPr>
        <p:spPr>
          <a:xfrm>
            <a:off x="914400" y="1773238"/>
            <a:ext cx="8229600" cy="3816350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endParaRPr lang="en-US" altLang="zh-CN"/>
          </a:p>
          <a:p>
            <a:pPr lvl="0"/>
            <a:r>
              <a:rPr lang="zh-CN" altLang="en-US"/>
              <a:t>方向继电器：FJ1、FJ2</a:t>
            </a:r>
          </a:p>
          <a:p>
            <a:pPr lvl="0"/>
            <a:r>
              <a:rPr lang="zh-CN" altLang="en-US"/>
              <a:t>监督区间继电器：JQJ、JQJF、JQJ2F</a:t>
            </a:r>
          </a:p>
          <a:p>
            <a:pPr lvl="0"/>
            <a:r>
              <a:rPr lang="zh-CN" altLang="en-US"/>
              <a:t>改方继电器：GFJ、GFFJ</a:t>
            </a:r>
          </a:p>
          <a:p>
            <a:pPr lvl="0"/>
            <a:r>
              <a:rPr lang="zh-CN" altLang="en-US"/>
              <a:t>辅助改方继电器：FGFJ、ZFAJ、FFJ、JFJ、DJ</a:t>
            </a:r>
          </a:p>
          <a:p>
            <a:pPr lvl="0"/>
            <a:r>
              <a:rPr lang="zh-CN" altLang="en-US"/>
              <a:t>其他：FSJ、KJ、FAJ</a:t>
            </a:r>
          </a:p>
        </p:txBody>
      </p:sp>
      <p:sp>
        <p:nvSpPr>
          <p:cNvPr id="12291" name="TextBox 4"/>
          <p:cNvSpPr txBox="1"/>
          <p:nvPr/>
        </p:nvSpPr>
        <p:spPr>
          <a:xfrm>
            <a:off x="1143000" y="928688"/>
            <a:ext cx="7000875" cy="523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2800" b="1">
                <a:latin typeface="方正姚体" pitchFamily="2" charset="-122"/>
                <a:ea typeface="方正姚体" pitchFamily="2" charset="-122"/>
              </a:rPr>
              <a:t>继电器分类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2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Text Box 2"/>
          <p:cNvSpPr txBox="1"/>
          <p:nvPr/>
        </p:nvSpPr>
        <p:spPr>
          <a:xfrm>
            <a:off x="900113" y="2636838"/>
            <a:ext cx="18288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200" b="1">
                <a:solidFill>
                  <a:srgbClr val="FF6600"/>
                </a:solidFill>
              </a:rPr>
              <a:t>操作办理</a:t>
            </a:r>
          </a:p>
        </p:txBody>
      </p:sp>
      <p:sp>
        <p:nvSpPr>
          <p:cNvPr id="6147" name="Text Box 4"/>
          <p:cNvSpPr txBox="1"/>
          <p:nvPr/>
        </p:nvSpPr>
        <p:spPr>
          <a:xfrm>
            <a:off x="5057775" y="2284413"/>
            <a:ext cx="3276600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6148" name="Text Box 6"/>
          <p:cNvSpPr txBox="1"/>
          <p:nvPr/>
        </p:nvSpPr>
        <p:spPr>
          <a:xfrm>
            <a:off x="4356100" y="2420938"/>
            <a:ext cx="3673475" cy="13731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eaLnBrk="1" hangingPunct="1"/>
            <a:r>
              <a:rPr lang="zh-CN" altLang="en-US" sz="2800">
                <a:solidFill>
                  <a:srgbClr val="FF3300"/>
                </a:solidFill>
              </a:rPr>
              <a:t>1、正常办理改方操作</a:t>
            </a:r>
          </a:p>
          <a:p>
            <a:pPr marL="342900" lvl="0" indent="-342900" eaLnBrk="1" hangingPunct="1"/>
            <a:r>
              <a:rPr lang="zh-CN" altLang="en-US" sz="2800">
                <a:solidFill>
                  <a:srgbClr val="003300"/>
                </a:solidFill>
              </a:rPr>
              <a:t>2、辅助办理改方操作</a:t>
            </a:r>
          </a:p>
          <a:p>
            <a:pPr marL="342900" lvl="0" indent="-342900" eaLnBrk="1" hangingPunct="1"/>
            <a:r>
              <a:rPr lang="zh-CN" altLang="en-US" sz="2800">
                <a:solidFill>
                  <a:srgbClr val="003300"/>
                </a:solidFill>
              </a:rPr>
              <a:t> </a:t>
            </a:r>
          </a:p>
        </p:txBody>
      </p:sp>
      <p:sp>
        <p:nvSpPr>
          <p:cNvPr id="6149" name="Text Box 7"/>
          <p:cNvSpPr txBox="1"/>
          <p:nvPr/>
        </p:nvSpPr>
        <p:spPr>
          <a:xfrm>
            <a:off x="2771775" y="836613"/>
            <a:ext cx="2441575" cy="7699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sz="4400">
                <a:solidFill>
                  <a:srgbClr val="336600"/>
                </a:solidFill>
              </a:rPr>
              <a:t>内容概要</a:t>
            </a:r>
          </a:p>
        </p:txBody>
      </p:sp>
    </p:spTree>
  </p:cSld>
  <p:clrMapOvr>
    <a:masterClrMapping/>
  </p:clrMapOvr>
  <p:transition spd="slow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/>
              <a:t>什么是正常办理？</a:t>
            </a:r>
          </a:p>
        </p:txBody>
      </p:sp>
      <p:sp>
        <p:nvSpPr>
          <p:cNvPr id="7171" name="Rectangle 3"/>
          <p:cNvSpPr>
            <a:spLocks noGrp="1"/>
          </p:cNvSpPr>
          <p:nvPr>
            <p:ph idx="1"/>
          </p:nvPr>
        </p:nvSpPr>
        <p:spPr>
          <a:xfrm>
            <a:off x="468313" y="1844675"/>
            <a:ext cx="8229600" cy="3241675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32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4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20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zh-CN" altLang="en-US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FontTx/>
              <a:buNone/>
            </a:pPr>
            <a:r>
              <a:rPr lang="zh-CN" altLang="en-US"/>
              <a:t>         </a:t>
            </a:r>
            <a:r>
              <a:rPr lang="zh-CN" altLang="en-US" sz="2800"/>
              <a:t> 正常办理是改变运行方向电路处于正常状态时的办理方法。</a:t>
            </a:r>
          </a:p>
        </p:txBody>
      </p:sp>
    </p:spTree>
  </p:cSld>
  <p:clrMapOvr>
    <a:masterClrMapping/>
  </p:clrMapOvr>
  <p:transition spd="slow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Grp="1" noRot="1"/>
          </p:cNvSpPr>
          <p:nvPr/>
        </p:nvSpPr>
        <p:spPr>
          <a:xfrm>
            <a:off x="0" y="0"/>
            <a:ext cx="8839200" cy="6858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342900" lvl="0" indent="-342900" algn="ctr" eaLnBrk="1" hangingPunct="1">
              <a:spcBef>
                <a:spcPct val="20000"/>
              </a:spcBef>
            </a:pPr>
            <a:endParaRPr lang="en-US" altLang="zh-CN" sz="4400">
              <a:solidFill>
                <a:srgbClr val="003300"/>
              </a:solidFill>
              <a:ea typeface="黑体" pitchFamily="49" charset="-122"/>
            </a:endParaRPr>
          </a:p>
          <a:p>
            <a:pPr marL="342900" lvl="0" indent="-342900" algn="ctr" eaLnBrk="1" hangingPunct="1">
              <a:spcBef>
                <a:spcPct val="20000"/>
              </a:spcBef>
            </a:pPr>
            <a:r>
              <a:rPr lang="zh-CN" altLang="en-US" sz="4400">
                <a:solidFill>
                  <a:srgbClr val="003300"/>
                </a:solidFill>
                <a:ea typeface="黑体" pitchFamily="49" charset="-122"/>
              </a:rPr>
              <a:t>正常办理流程</a:t>
            </a:r>
          </a:p>
          <a:p>
            <a:pPr marL="342900" lvl="0" indent="-342900" eaLnBrk="1" hangingPunct="1">
              <a:spcBef>
                <a:spcPct val="20000"/>
              </a:spcBef>
              <a:buChar char="•"/>
            </a:pPr>
            <a:endParaRPr lang="zh-CN" altLang="en-US" sz="4400">
              <a:solidFill>
                <a:srgbClr val="003300"/>
              </a:solidFill>
              <a:ea typeface="黑体" pitchFamily="49" charset="-122"/>
            </a:endParaRPr>
          </a:p>
        </p:txBody>
      </p:sp>
      <p:sp>
        <p:nvSpPr>
          <p:cNvPr id="8195" name="AutoShape 3"/>
          <p:cNvSpPr/>
          <p:nvPr/>
        </p:nvSpPr>
        <p:spPr>
          <a:xfrm>
            <a:off x="990600" y="2209800"/>
            <a:ext cx="1981200" cy="1219200"/>
          </a:xfrm>
          <a:prstGeom prst="flowChartAlternateProcess">
            <a:avLst/>
          </a:prstGeom>
          <a:gradFill rotWithShape="1">
            <a:gsLst>
              <a:gs pos="0">
                <a:srgbClr val="85AAAD"/>
              </a:gs>
              <a:gs pos="80000">
                <a:srgbClr val="AFDEE2"/>
              </a:gs>
              <a:gs pos="100000">
                <a:srgbClr val="AFE0E4"/>
              </a:gs>
            </a:gsLst>
            <a:lin ang="5400000"/>
          </a:gradFill>
          <a:ln>
            <a:solidFill>
              <a:srgbClr val="B6DCDF"/>
            </a:solidFill>
            <a:miter lim="800000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检查：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接车站（JD）U灯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发车站（FD)  L灯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两站JQJ灯灭灯</a:t>
            </a:r>
          </a:p>
        </p:txBody>
      </p:sp>
      <p:cxnSp>
        <p:nvCxnSpPr>
          <p:cNvPr id="8196" name="Line 4"/>
          <p:cNvCxnSpPr/>
          <p:nvPr/>
        </p:nvCxnSpPr>
        <p:spPr>
          <a:xfrm>
            <a:off x="2971800" y="2819400"/>
            <a:ext cx="838200" cy="0"/>
          </a:xfrm>
          <a:prstGeom prst="line">
            <a:avLst/>
          </a:prstGeom>
          <a:noFill/>
          <a:ln w="38100">
            <a:solidFill>
              <a:schemeClr val="accent1"/>
            </a:solidFill>
            <a:miter lim="800000"/>
            <a:tailEnd type="triangle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</p:cxnSp>
      <p:sp>
        <p:nvSpPr>
          <p:cNvPr id="8197" name="AutoShape 5"/>
          <p:cNvSpPr/>
          <p:nvPr/>
        </p:nvSpPr>
        <p:spPr>
          <a:xfrm>
            <a:off x="3810000" y="2209800"/>
            <a:ext cx="1676400" cy="1219200"/>
          </a:xfrm>
          <a:prstGeom prst="flowChartAlternateProcess">
            <a:avLst/>
          </a:prstGeom>
          <a:gradFill rotWithShape="1">
            <a:gsLst>
              <a:gs pos="0">
                <a:srgbClr val="85AAAD"/>
              </a:gs>
              <a:gs pos="80000">
                <a:srgbClr val="AFDEE2"/>
              </a:gs>
              <a:gs pos="100000">
                <a:srgbClr val="AFE0E4"/>
              </a:gs>
            </a:gsLst>
            <a:lin ang="5400000"/>
          </a:gradFill>
          <a:ln>
            <a:solidFill>
              <a:srgbClr val="B6DCDF"/>
            </a:solidFill>
            <a:miter lim="800000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>
                <a:latin typeface="Garamond" pitchFamily="18" charset="0"/>
                <a:ea typeface="黑体" pitchFamily="49" charset="-122"/>
              </a:rPr>
              <a:t>欲改为发车站</a:t>
            </a:r>
          </a:p>
          <a:p>
            <a:pPr marL="0" lvl="0" indent="0" eaLnBrk="1" hangingPunct="1"/>
            <a:r>
              <a:rPr>
                <a:latin typeface="Garamond" pitchFamily="18" charset="0"/>
                <a:ea typeface="黑体" pitchFamily="49" charset="-122"/>
              </a:rPr>
              <a:t>的值班员，办</a:t>
            </a:r>
          </a:p>
          <a:p>
            <a:pPr marL="0" lvl="0" indent="0" eaLnBrk="1" hangingPunct="1"/>
            <a:r>
              <a:rPr>
                <a:latin typeface="Garamond" pitchFamily="18" charset="0"/>
                <a:ea typeface="黑体" pitchFamily="49" charset="-122"/>
              </a:rPr>
              <a:t>理登记手续</a:t>
            </a:r>
          </a:p>
        </p:txBody>
      </p:sp>
      <p:cxnSp>
        <p:nvCxnSpPr>
          <p:cNvPr id="8198" name="Line 6"/>
          <p:cNvCxnSpPr/>
          <p:nvPr/>
        </p:nvCxnSpPr>
        <p:spPr>
          <a:xfrm>
            <a:off x="5486400" y="2819400"/>
            <a:ext cx="838200" cy="0"/>
          </a:xfrm>
          <a:prstGeom prst="line">
            <a:avLst/>
          </a:prstGeom>
          <a:noFill/>
          <a:ln w="38100">
            <a:solidFill>
              <a:schemeClr val="accent1"/>
            </a:solidFill>
            <a:miter lim="800000"/>
            <a:tailEnd type="triangle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</p:cxnSp>
      <p:sp>
        <p:nvSpPr>
          <p:cNvPr id="8199" name="AutoShape 7"/>
          <p:cNvSpPr/>
          <p:nvPr/>
        </p:nvSpPr>
        <p:spPr>
          <a:xfrm>
            <a:off x="6324600" y="2209800"/>
            <a:ext cx="1828800" cy="1219200"/>
          </a:xfrm>
          <a:prstGeom prst="flowChartAlternateProcess">
            <a:avLst/>
          </a:prstGeom>
          <a:gradFill rotWithShape="1">
            <a:gsLst>
              <a:gs pos="0">
                <a:srgbClr val="85AAAD"/>
              </a:gs>
              <a:gs pos="80000">
                <a:srgbClr val="AFDEE2"/>
              </a:gs>
              <a:gs pos="100000">
                <a:srgbClr val="AFE0E4"/>
              </a:gs>
            </a:gsLst>
            <a:lin ang="5400000"/>
          </a:gradFill>
          <a:ln>
            <a:solidFill>
              <a:srgbClr val="B6DCDF"/>
            </a:solidFill>
            <a:miter lim="800000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发车站破封按下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YGFA，YGFD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亮H灯</a:t>
            </a:r>
          </a:p>
        </p:txBody>
      </p:sp>
      <p:sp>
        <p:nvSpPr>
          <p:cNvPr id="8200" name="AutoShape 8"/>
          <p:cNvSpPr/>
          <p:nvPr/>
        </p:nvSpPr>
        <p:spPr>
          <a:xfrm>
            <a:off x="1981200" y="4648200"/>
            <a:ext cx="1828800" cy="1219200"/>
          </a:xfrm>
          <a:prstGeom prst="flowChartAlternateProcess">
            <a:avLst/>
          </a:prstGeom>
          <a:gradFill rotWithShape="1">
            <a:gsLst>
              <a:gs pos="0">
                <a:srgbClr val="85AAAD"/>
              </a:gs>
              <a:gs pos="80000">
                <a:srgbClr val="AFDEE2"/>
              </a:gs>
              <a:gs pos="100000">
                <a:srgbClr val="AFE0E4"/>
              </a:gs>
            </a:gsLst>
            <a:lin ang="5400000"/>
          </a:gradFill>
          <a:ln>
            <a:solidFill>
              <a:srgbClr val="B6DCDF"/>
            </a:solidFill>
            <a:miter lim="800000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>
                <a:latin typeface="Garamond" pitchFamily="18" charset="0"/>
                <a:ea typeface="黑体" pitchFamily="49" charset="-122"/>
              </a:rPr>
              <a:t>发车站办理一条</a:t>
            </a:r>
          </a:p>
          <a:p>
            <a:pPr marL="0" lvl="0" indent="0" eaLnBrk="1" hangingPunct="1"/>
            <a:r>
              <a:rPr>
                <a:latin typeface="Garamond" pitchFamily="18" charset="0"/>
                <a:ea typeface="黑体" pitchFamily="49" charset="-122"/>
              </a:rPr>
              <a:t>发车进路，即可</a:t>
            </a:r>
          </a:p>
          <a:p>
            <a:pPr marL="0" lvl="0" indent="0" eaLnBrk="1" hangingPunct="1"/>
            <a:r>
              <a:rPr>
                <a:latin typeface="Garamond" pitchFamily="18" charset="0"/>
                <a:ea typeface="黑体" pitchFamily="49" charset="-122"/>
              </a:rPr>
              <a:t>自动改方</a:t>
            </a:r>
          </a:p>
        </p:txBody>
      </p:sp>
      <p:cxnSp>
        <p:nvCxnSpPr>
          <p:cNvPr id="8201" name="Line 9"/>
          <p:cNvCxnSpPr/>
          <p:nvPr/>
        </p:nvCxnSpPr>
        <p:spPr>
          <a:xfrm>
            <a:off x="1143000" y="5334000"/>
            <a:ext cx="838200" cy="0"/>
          </a:xfrm>
          <a:prstGeom prst="line">
            <a:avLst/>
          </a:prstGeom>
          <a:noFill/>
          <a:ln w="38100">
            <a:solidFill>
              <a:schemeClr val="accent1"/>
            </a:solidFill>
            <a:miter lim="800000"/>
            <a:tailEnd type="triangle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</p:cxnSp>
      <p:cxnSp>
        <p:nvCxnSpPr>
          <p:cNvPr id="8202" name="Line 10"/>
          <p:cNvCxnSpPr/>
          <p:nvPr/>
        </p:nvCxnSpPr>
        <p:spPr>
          <a:xfrm>
            <a:off x="3810000" y="5257800"/>
            <a:ext cx="838200" cy="0"/>
          </a:xfrm>
          <a:prstGeom prst="line">
            <a:avLst/>
          </a:prstGeom>
          <a:noFill/>
          <a:ln w="38100">
            <a:solidFill>
              <a:schemeClr val="accent1"/>
            </a:solidFill>
            <a:miter lim="800000"/>
            <a:tailEnd type="triangle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</p:cxnSp>
      <p:sp>
        <p:nvSpPr>
          <p:cNvPr id="8203" name="AutoShape 11"/>
          <p:cNvSpPr/>
          <p:nvPr/>
        </p:nvSpPr>
        <p:spPr>
          <a:xfrm>
            <a:off x="4648200" y="4648200"/>
            <a:ext cx="1828800" cy="1219200"/>
          </a:xfrm>
          <a:prstGeom prst="flowChartAlternateProcess">
            <a:avLst/>
          </a:prstGeom>
          <a:gradFill rotWithShape="1">
            <a:gsLst>
              <a:gs pos="0">
                <a:srgbClr val="85AAAD"/>
              </a:gs>
              <a:gs pos="80000">
                <a:srgbClr val="AFDEE2"/>
              </a:gs>
              <a:gs pos="100000">
                <a:srgbClr val="AFE0E4"/>
              </a:gs>
            </a:gsLst>
            <a:lin ang="5400000"/>
          </a:gradFill>
          <a:ln>
            <a:solidFill>
              <a:srgbClr val="B6DCDF"/>
            </a:solidFill>
            <a:miter lim="800000"/>
          </a:ln>
          <a:effectLst>
            <a:outerShdw dist="23000" dir="5400000" algn="ctr">
              <a:srgbClr val="000000">
                <a:alpha val="31998"/>
              </a:srgbClr>
            </a:outerShdw>
          </a:effectLst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拉出YGFA，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YGFD灭灯，加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封，办理消记手</a:t>
            </a:r>
          </a:p>
          <a:p>
            <a:pPr marL="0" lvl="0" indent="0" eaLnBrk="1" hangingPunct="1"/>
            <a:r>
              <a:rPr lang="zh-CN" altLang="en-US">
                <a:latin typeface="Garamond" pitchFamily="18" charset="0"/>
                <a:ea typeface="黑体" pitchFamily="49" charset="-122"/>
              </a:rPr>
              <a:t>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1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7" grpId="0"/>
      <p:bldP spid="8199" grpId="0"/>
      <p:bldP spid="8200" grpId="0"/>
      <p:bldP spid="820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2"/>
          <p:cNvSpPr>
            <a:spLocks noGrp="1"/>
          </p:cNvSpPr>
          <p:nvPr>
            <p:ph type="title"/>
          </p:nvPr>
        </p:nvSpPr>
        <p:spPr>
          <a:xfrm>
            <a:off x="468313" y="620713"/>
            <a:ext cx="8229600" cy="720725"/>
          </a:xfrm>
          <a:noFill/>
          <a:ln>
            <a:miter lim="800000"/>
          </a:ln>
        </p:spPr>
        <p:txBody>
          <a:bodyPr wrap="square" lIns="91440" tIns="45720" rIns="91440" bIns="45720" anchor="ctr" anchorCtr="0">
            <a:noAutofit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lvl="0"/>
            <a:r>
              <a:rPr lang="zh-CN" altLang="en-US" sz="4000"/>
              <a:t>正常办理前检查内容</a:t>
            </a:r>
          </a:p>
        </p:txBody>
      </p:sp>
      <p:sp>
        <p:nvSpPr>
          <p:cNvPr id="9219" name="Rectangle 3"/>
          <p:cNvSpPr>
            <a:spLocks noGrp="1"/>
          </p:cNvSpPr>
          <p:nvPr>
            <p:ph type="body" sz="half" idx="1"/>
          </p:nvPr>
        </p:nvSpPr>
        <p:spPr>
          <a:xfrm>
            <a:off x="457200" y="1414463"/>
            <a:ext cx="8220075" cy="1439862"/>
          </a:xfrm>
          <a:noFill/>
          <a:ln>
            <a:miter lim="800000"/>
          </a:ln>
        </p:spPr>
        <p:txBody>
          <a:bodyPr wrap="square" lIns="91440" tIns="45720" rIns="91440" bIns="45720" anchor="t" anchorCtr="0">
            <a:noAutofit/>
          </a:bodyPr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8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24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 kumimoji="0" lang="zh-CN" altLang="en-US" sz="20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–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»"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lvl="0">
              <a:buFontTx/>
              <a:buNone/>
            </a:pPr>
            <a:r>
              <a:rPr lang="zh-CN" altLang="en-US" sz="2000"/>
              <a:t>         </a:t>
            </a:r>
            <a:r>
              <a:rPr lang="zh-CN" altLang="en-US"/>
              <a:t>  设甲站处于接车站状态,其接车方向表示灯JD黄灯亮,乙站处于发车站状态,其发车方向表示灯FD绿灯亮,且区间空闲 , 区间占用表示灯JQD灭灯</a:t>
            </a:r>
            <a:endParaRPr lang="zh-CN" altLang="en-US" sz="2000"/>
          </a:p>
        </p:txBody>
      </p:sp>
      <p:graphicFrame>
        <p:nvGraphicFramePr>
          <p:cNvPr id="9220" name="Object 4"/>
          <p:cNvGraphicFramePr>
            <a:graphicFrameLocks noChangeAspect="1"/>
          </p:cNvGraphicFramePr>
          <p:nvPr/>
        </p:nvGraphicFramePr>
        <p:xfrm>
          <a:off x="417513" y="3352800"/>
          <a:ext cx="3505200" cy="3171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3505200" imgH="3171825" progId="Paint.Picture">
                  <p:embed/>
                </p:oleObj>
              </mc:Choice>
              <mc:Fallback>
                <p:oleObj r:id="rId2" imgW="3505200" imgH="3171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17513" y="3352800"/>
                        <a:ext cx="3505200" cy="31718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221" name="Object 5"/>
          <p:cNvGraphicFramePr>
            <a:graphicFrameLocks noChangeAspect="1"/>
          </p:cNvGraphicFramePr>
          <p:nvPr/>
        </p:nvGraphicFramePr>
        <p:xfrm>
          <a:off x="5314950" y="3357563"/>
          <a:ext cx="3505200" cy="3171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3505200" imgH="3171825" progId="Paint.Picture">
                  <p:embed/>
                </p:oleObj>
              </mc:Choice>
              <mc:Fallback>
                <p:oleObj r:id="rId4" imgW="3505200" imgH="3171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14950" y="3357563"/>
                        <a:ext cx="3505200" cy="31718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2" name="Oval 6"/>
          <p:cNvSpPr/>
          <p:nvPr/>
        </p:nvSpPr>
        <p:spPr>
          <a:xfrm>
            <a:off x="5697538" y="4076700"/>
            <a:ext cx="287337" cy="28892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L</a:t>
            </a:r>
          </a:p>
        </p:txBody>
      </p:sp>
      <p:sp>
        <p:nvSpPr>
          <p:cNvPr id="9223" name="Text Box 7"/>
          <p:cNvSpPr txBox="1"/>
          <p:nvPr/>
        </p:nvSpPr>
        <p:spPr>
          <a:xfrm>
            <a:off x="971550" y="2925763"/>
            <a:ext cx="1905000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3300"/>
                </a:solidFill>
              </a:rPr>
              <a:t>甲站（接车站）</a:t>
            </a:r>
          </a:p>
        </p:txBody>
      </p:sp>
      <p:sp>
        <p:nvSpPr>
          <p:cNvPr id="9224" name="Text Box 8"/>
          <p:cNvSpPr txBox="1"/>
          <p:nvPr/>
        </p:nvSpPr>
        <p:spPr>
          <a:xfrm>
            <a:off x="6389688" y="2925763"/>
            <a:ext cx="158432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3300"/>
                </a:solidFill>
              </a:rPr>
              <a:t>乙站（发车站）</a:t>
            </a:r>
          </a:p>
        </p:txBody>
      </p:sp>
      <p:sp>
        <p:nvSpPr>
          <p:cNvPr id="9225" name="Oval 9"/>
          <p:cNvSpPr/>
          <p:nvPr/>
        </p:nvSpPr>
        <p:spPr>
          <a:xfrm>
            <a:off x="3073400" y="4051300"/>
            <a:ext cx="333375" cy="31432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U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333375"/>
            <a:ext cx="8229600" cy="72072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hangingPunct="0"/>
            <a:r>
              <a:rPr lang="zh-CN" altLang="en-US" sz="4400" spc="0"/>
              <a:t>欲改发车站值班员办理登记手续</a:t>
            </a:r>
            <a:endParaRPr lang="zh-CN" altLang="en-US" sz="4000"/>
          </a:p>
        </p:txBody>
      </p:sp>
      <p:graphicFrame>
        <p:nvGraphicFramePr>
          <p:cNvPr id="10243" name="Object 3"/>
          <p:cNvGraphicFramePr>
            <a:graphicFrameLocks noChangeAspect="1"/>
          </p:cNvGraphicFramePr>
          <p:nvPr/>
        </p:nvGraphicFramePr>
        <p:xfrm>
          <a:off x="417513" y="1481138"/>
          <a:ext cx="3505200" cy="3171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3505200" imgH="3171825" progId="Paint.Picture">
                  <p:embed/>
                </p:oleObj>
              </mc:Choice>
              <mc:Fallback>
                <p:oleObj r:id="rId2" imgW="3505200" imgH="3171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17513" y="1481138"/>
                        <a:ext cx="3505200" cy="31718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44" name="Object 4"/>
          <p:cNvGraphicFramePr>
            <a:graphicFrameLocks noChangeAspect="1"/>
          </p:cNvGraphicFramePr>
          <p:nvPr/>
        </p:nvGraphicFramePr>
        <p:xfrm>
          <a:off x="5314950" y="1484313"/>
          <a:ext cx="3505200" cy="31718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3505200" imgH="3171825" progId="Paint.Picture">
                  <p:embed/>
                </p:oleObj>
              </mc:Choice>
              <mc:Fallback>
                <p:oleObj r:id="rId4" imgW="3505200" imgH="31718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314950" y="1484313"/>
                        <a:ext cx="3505200" cy="31718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5" name="Text Box 5"/>
          <p:cNvSpPr txBox="1"/>
          <p:nvPr/>
        </p:nvSpPr>
        <p:spPr>
          <a:xfrm>
            <a:off x="971550" y="1052513"/>
            <a:ext cx="190500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3300"/>
                </a:solidFill>
              </a:rPr>
              <a:t>甲站（接车站）</a:t>
            </a:r>
          </a:p>
        </p:txBody>
      </p:sp>
      <p:sp>
        <p:nvSpPr>
          <p:cNvPr id="10246" name="Text Box 6"/>
          <p:cNvSpPr txBox="1"/>
          <p:nvPr/>
        </p:nvSpPr>
        <p:spPr>
          <a:xfrm>
            <a:off x="6389688" y="1052513"/>
            <a:ext cx="1584325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3300"/>
                </a:solidFill>
              </a:rPr>
              <a:t>乙站（发车站）</a:t>
            </a:r>
          </a:p>
        </p:txBody>
      </p:sp>
      <p:sp>
        <p:nvSpPr>
          <p:cNvPr id="10247" name="AutoShape 7"/>
          <p:cNvSpPr/>
          <p:nvPr/>
        </p:nvSpPr>
        <p:spPr>
          <a:xfrm>
            <a:off x="1403350" y="5445125"/>
            <a:ext cx="1512888" cy="504825"/>
          </a:xfrm>
          <a:prstGeom prst="flowChartAlternateProcess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/>
              <a:t>运统17登记</a:t>
            </a:r>
          </a:p>
        </p:txBody>
      </p:sp>
      <p:sp>
        <p:nvSpPr>
          <p:cNvPr id="10248" name="AutoShape 8"/>
          <p:cNvSpPr/>
          <p:nvPr/>
        </p:nvSpPr>
        <p:spPr>
          <a:xfrm>
            <a:off x="1835150" y="4797425"/>
            <a:ext cx="576263" cy="576263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10249" name="Oval 9"/>
          <p:cNvSpPr/>
          <p:nvPr/>
        </p:nvSpPr>
        <p:spPr>
          <a:xfrm>
            <a:off x="5697538" y="2184400"/>
            <a:ext cx="287337" cy="28892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L</a:t>
            </a:r>
          </a:p>
        </p:txBody>
      </p:sp>
      <p:sp>
        <p:nvSpPr>
          <p:cNvPr id="10250" name="Oval 10"/>
          <p:cNvSpPr/>
          <p:nvPr/>
        </p:nvSpPr>
        <p:spPr>
          <a:xfrm>
            <a:off x="3073400" y="2159000"/>
            <a:ext cx="333375" cy="31432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U</a:t>
            </a:r>
          </a:p>
        </p:txBody>
      </p:sp>
    </p:spTree>
  </p:cSld>
  <p:clrMapOvr>
    <a:masterClrMapping/>
  </p:clrMapOvr>
  <p:transition spd="slow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17475"/>
            <a:ext cx="8229600" cy="72072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kern="1200" baseline="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j-cs"/>
              </a:defRPr>
            </a:lvl1pPr>
          </a:lstStyle>
          <a:p>
            <a:pPr marL="0" lvl="0" indent="0" hangingPunct="0"/>
            <a:r>
              <a:rPr lang="zh-CN" altLang="en-US" sz="4400" spc="0"/>
              <a:t>正常办理操作</a:t>
            </a:r>
            <a:endParaRPr lang="zh-CN" altLang="en-US" sz="4000"/>
          </a:p>
        </p:txBody>
      </p:sp>
      <p:graphicFrame>
        <p:nvGraphicFramePr>
          <p:cNvPr id="11267" name="Object 3"/>
          <p:cNvGraphicFramePr>
            <a:graphicFrameLocks noGrp="1" noChangeAspect="1"/>
          </p:cNvGraphicFramePr>
          <p:nvPr>
            <p:ph sz="half" idx="1"/>
          </p:nvPr>
        </p:nvGraphicFramePr>
        <p:xfrm>
          <a:off x="2719388" y="1484313"/>
          <a:ext cx="1362075" cy="12747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362075" imgH="1274762" progId="Paint.Picture">
                  <p:embed/>
                </p:oleObj>
              </mc:Choice>
              <mc:Fallback>
                <p:oleObj r:id="rId2" imgW="1362075" imgH="127476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719388" y="1484313"/>
                        <a:ext cx="1362075" cy="1274762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1268" name="Picture 10"/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3190875" y="2206625"/>
            <a:ext cx="433388" cy="422275"/>
          </a:xfrm>
          <a:prstGeom prst="rect">
            <a:avLst/>
          </a:prstGeom>
          <a:noFill/>
          <a:ln>
            <a:miter lim="800000"/>
          </a:ln>
          <a:effectLst/>
        </p:spPr>
      </p:pic>
      <p:graphicFrame>
        <p:nvGraphicFramePr>
          <p:cNvPr id="11269" name="Object 4"/>
          <p:cNvGraphicFramePr>
            <a:graphicFrameLocks noChangeAspect="1"/>
          </p:cNvGraphicFramePr>
          <p:nvPr/>
        </p:nvGraphicFramePr>
        <p:xfrm>
          <a:off x="152400" y="981075"/>
          <a:ext cx="2641600" cy="2306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5" imgW="2641600" imgH="2306638" progId="Paint.Picture">
                  <p:embed/>
                </p:oleObj>
              </mc:Choice>
              <mc:Fallback>
                <p:oleObj r:id="rId5" imgW="2641600" imgH="2306638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2400" y="981075"/>
                        <a:ext cx="2641600" cy="2306638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Text Box 5"/>
          <p:cNvSpPr txBox="1"/>
          <p:nvPr/>
        </p:nvSpPr>
        <p:spPr>
          <a:xfrm>
            <a:off x="971550" y="620713"/>
            <a:ext cx="1905000" cy="36671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3300"/>
                </a:solidFill>
              </a:rPr>
              <a:t>甲站（接车站）</a:t>
            </a:r>
          </a:p>
        </p:txBody>
      </p:sp>
      <p:sp>
        <p:nvSpPr>
          <p:cNvPr id="11271" name="Text Box 6"/>
          <p:cNvSpPr txBox="1"/>
          <p:nvPr/>
        </p:nvSpPr>
        <p:spPr>
          <a:xfrm>
            <a:off x="6389688" y="620713"/>
            <a:ext cx="1584325" cy="3651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eaLnBrk="1" hangingPunct="1"/>
            <a:r>
              <a:rPr lang="zh-CN" altLang="en-US" b="1">
                <a:solidFill>
                  <a:srgbClr val="FF3300"/>
                </a:solidFill>
              </a:rPr>
              <a:t>乙站（发车站）</a:t>
            </a:r>
          </a:p>
        </p:txBody>
      </p:sp>
      <p:graphicFrame>
        <p:nvGraphicFramePr>
          <p:cNvPr id="11272" name="Object 7"/>
          <p:cNvGraphicFramePr>
            <a:graphicFrameLocks noChangeAspect="1"/>
          </p:cNvGraphicFramePr>
          <p:nvPr/>
        </p:nvGraphicFramePr>
        <p:xfrm>
          <a:off x="5073650" y="982663"/>
          <a:ext cx="2641600" cy="23082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7" imgW="2641600" imgH="2308225" progId="Paint.Picture">
                  <p:embed/>
                </p:oleObj>
              </mc:Choice>
              <mc:Fallback>
                <p:oleObj r:id="rId7" imgW="2641600" imgH="2308225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073650" y="982663"/>
                        <a:ext cx="2641600" cy="2308225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273" name="Object 8"/>
          <p:cNvGraphicFramePr>
            <a:graphicFrameLocks noChangeAspect="1"/>
          </p:cNvGraphicFramePr>
          <p:nvPr/>
        </p:nvGraphicFramePr>
        <p:xfrm>
          <a:off x="7642225" y="1490663"/>
          <a:ext cx="1362075" cy="12747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r:id="rId8" imgW="1362075" imgH="1274762" progId="Paint.Picture">
                  <p:embed/>
                </p:oleObj>
              </mc:Choice>
              <mc:Fallback>
                <p:oleObj r:id="rId8" imgW="1362075" imgH="1274762" progId="Paint.Picture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642225" y="1490663"/>
                        <a:ext cx="1362075" cy="1274762"/>
                      </a:xfrm>
                      <a:prstGeom prst="rect">
                        <a:avLst/>
                      </a:prstGeom>
                      <a:noFill/>
                      <a:ln>
                        <a:noFill/>
                        <a:miter lim="800000"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4" name="Oval 9"/>
          <p:cNvSpPr/>
          <p:nvPr/>
        </p:nvSpPr>
        <p:spPr>
          <a:xfrm>
            <a:off x="3260725" y="1844675"/>
            <a:ext cx="290513" cy="314325"/>
          </a:xfrm>
          <a:prstGeom prst="ellipse">
            <a:avLst/>
          </a:prstGeom>
          <a:solidFill>
            <a:srgbClr val="FF33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H</a:t>
            </a:r>
          </a:p>
        </p:txBody>
      </p:sp>
      <p:sp>
        <p:nvSpPr>
          <p:cNvPr id="11275" name="AutoShape 11"/>
          <p:cNvSpPr/>
          <p:nvPr/>
        </p:nvSpPr>
        <p:spPr>
          <a:xfrm>
            <a:off x="3205163" y="2927350"/>
            <a:ext cx="1511300" cy="574675"/>
          </a:xfrm>
          <a:prstGeom prst="wedgeRoundRectCallout">
            <a:avLst>
              <a:gd name="adj1" fmla="val -34958"/>
              <a:gd name="adj2" fmla="val -98949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/>
              <a:t>1、破封按下</a:t>
            </a:r>
          </a:p>
          <a:p>
            <a:pPr marL="0" lvl="0" indent="0" algn="ctr" eaLnBrk="1" hangingPunct="1"/>
            <a:r>
              <a:rPr lang="zh-CN" altLang="en-US" b="1"/>
              <a:t>YGFA按钮</a:t>
            </a:r>
          </a:p>
        </p:txBody>
      </p:sp>
      <p:cxnSp>
        <p:nvCxnSpPr>
          <p:cNvPr id="11276" name="Line 12"/>
          <p:cNvCxnSpPr/>
          <p:nvPr/>
        </p:nvCxnSpPr>
        <p:spPr>
          <a:xfrm flipV="1">
            <a:off x="6070600" y="4654550"/>
            <a:ext cx="576263" cy="64770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77" name="Line 13"/>
          <p:cNvCxnSpPr/>
          <p:nvPr/>
        </p:nvCxnSpPr>
        <p:spPr>
          <a:xfrm>
            <a:off x="6105525" y="4652963"/>
            <a:ext cx="542925" cy="64770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78" name="Line 14"/>
          <p:cNvCxnSpPr/>
          <p:nvPr/>
        </p:nvCxnSpPr>
        <p:spPr>
          <a:xfrm>
            <a:off x="7566025" y="4006850"/>
            <a:ext cx="1211263" cy="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79" name="Line 15"/>
          <p:cNvCxnSpPr/>
          <p:nvPr/>
        </p:nvCxnSpPr>
        <p:spPr>
          <a:xfrm>
            <a:off x="7597775" y="5935663"/>
            <a:ext cx="1209675" cy="1587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0" name="Line 16"/>
          <p:cNvCxnSpPr/>
          <p:nvPr/>
        </p:nvCxnSpPr>
        <p:spPr>
          <a:xfrm flipH="1">
            <a:off x="7224713" y="4006850"/>
            <a:ext cx="360362" cy="64770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1" name="Line 17"/>
          <p:cNvCxnSpPr/>
          <p:nvPr/>
        </p:nvCxnSpPr>
        <p:spPr>
          <a:xfrm flipH="1" flipV="1">
            <a:off x="7112000" y="5268913"/>
            <a:ext cx="503238" cy="681037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2" name="Line 18"/>
          <p:cNvCxnSpPr/>
          <p:nvPr/>
        </p:nvCxnSpPr>
        <p:spPr>
          <a:xfrm>
            <a:off x="352425" y="4656138"/>
            <a:ext cx="8410575" cy="3175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3" name="Line 19"/>
          <p:cNvCxnSpPr/>
          <p:nvPr/>
        </p:nvCxnSpPr>
        <p:spPr>
          <a:xfrm flipV="1">
            <a:off x="339725" y="5307013"/>
            <a:ext cx="8424863" cy="1587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4" name="Line 20"/>
          <p:cNvCxnSpPr/>
          <p:nvPr/>
        </p:nvCxnSpPr>
        <p:spPr>
          <a:xfrm>
            <a:off x="352425" y="4019550"/>
            <a:ext cx="1211263" cy="1588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5" name="Line 21"/>
          <p:cNvCxnSpPr/>
          <p:nvPr/>
        </p:nvCxnSpPr>
        <p:spPr>
          <a:xfrm>
            <a:off x="384175" y="5949950"/>
            <a:ext cx="1209675" cy="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6" name="Line 22"/>
          <p:cNvCxnSpPr/>
          <p:nvPr/>
        </p:nvCxnSpPr>
        <p:spPr>
          <a:xfrm>
            <a:off x="1563688" y="3997325"/>
            <a:ext cx="358775" cy="661988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7" name="Line 23"/>
          <p:cNvCxnSpPr/>
          <p:nvPr/>
        </p:nvCxnSpPr>
        <p:spPr>
          <a:xfrm flipV="1">
            <a:off x="1593850" y="5307013"/>
            <a:ext cx="315913" cy="649287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8" name="Line 24"/>
          <p:cNvCxnSpPr/>
          <p:nvPr/>
        </p:nvCxnSpPr>
        <p:spPr>
          <a:xfrm flipV="1">
            <a:off x="2471738" y="4654550"/>
            <a:ext cx="576262" cy="64770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89" name="Line 25"/>
          <p:cNvCxnSpPr/>
          <p:nvPr/>
        </p:nvCxnSpPr>
        <p:spPr>
          <a:xfrm>
            <a:off x="2506663" y="4652963"/>
            <a:ext cx="541337" cy="647700"/>
          </a:xfrm>
          <a:prstGeom prst="line">
            <a:avLst/>
          </a:prstGeom>
          <a:noFill/>
          <a:ln w="38100">
            <a:solidFill>
              <a:schemeClr val="tx2"/>
            </a:solidFill>
            <a:miter lim="800000"/>
          </a:ln>
          <a:effectLst/>
        </p:spPr>
      </p:cxnSp>
      <p:cxnSp>
        <p:nvCxnSpPr>
          <p:cNvPr id="11290" name="Line 26"/>
          <p:cNvCxnSpPr/>
          <p:nvPr/>
        </p:nvCxnSpPr>
        <p:spPr>
          <a:xfrm>
            <a:off x="3551238" y="3860800"/>
            <a:ext cx="1587" cy="2160588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</p:cxnSp>
      <p:cxnSp>
        <p:nvCxnSpPr>
          <p:cNvPr id="11291" name="Line 27"/>
          <p:cNvCxnSpPr/>
          <p:nvPr/>
        </p:nvCxnSpPr>
        <p:spPr>
          <a:xfrm flipH="1">
            <a:off x="5638800" y="3860800"/>
            <a:ext cx="0" cy="2160588"/>
          </a:xfrm>
          <a:prstGeom prst="line">
            <a:avLst/>
          </a:prstGeom>
          <a:noFill/>
          <a:ln w="38100">
            <a:solidFill>
              <a:srgbClr val="FF0000"/>
            </a:solidFill>
            <a:prstDash val="sysDot"/>
            <a:miter lim="800000"/>
          </a:ln>
          <a:effectLst/>
        </p:spPr>
      </p:cxnSp>
      <p:grpSp>
        <p:nvGrpSpPr>
          <p:cNvPr id="11292" name="Group 28"/>
          <p:cNvGrpSpPr/>
          <p:nvPr/>
        </p:nvGrpSpPr>
        <p:grpSpPr>
          <a:xfrm>
            <a:off x="911225" y="4392613"/>
            <a:ext cx="288925" cy="214312"/>
            <a:chExt cx="691" cy="460"/>
          </a:xfrm>
        </p:grpSpPr>
        <p:cxnSp>
          <p:nvCxnSpPr>
            <p:cNvPr id="11297" name="Line 29"/>
            <p:cNvCxnSpPr/>
            <p:nvPr/>
          </p:nvCxnSpPr>
          <p:spPr>
            <a:xfrm>
              <a:off x="0" y="6"/>
              <a:ext cx="2" cy="455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miter lim="800000"/>
            </a:ln>
            <a:effectLst/>
          </p:spPr>
        </p:cxnSp>
        <p:cxnSp>
          <p:nvCxnSpPr>
            <p:cNvPr id="11298" name="Line 30"/>
            <p:cNvCxnSpPr/>
            <p:nvPr/>
          </p:nvCxnSpPr>
          <p:spPr>
            <a:xfrm>
              <a:off x="0" y="231"/>
              <a:ext cx="227" cy="0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miter lim="800000"/>
            </a:ln>
            <a:effectLst/>
          </p:spPr>
        </p:cxnSp>
        <p:sp>
          <p:nvSpPr>
            <p:cNvPr id="11299" name="Oval 31"/>
            <p:cNvSpPr/>
            <p:nvPr/>
          </p:nvSpPr>
          <p:spPr>
            <a:xfrm>
              <a:off x="237" y="0"/>
              <a:ext cx="455" cy="452"/>
            </a:xfrm>
            <a:prstGeom prst="ellipse">
              <a:avLst/>
            </a:prstGeom>
            <a:solidFill>
              <a:srgbClr val="00FF00"/>
            </a:solidFill>
            <a:ln>
              <a:solidFill>
                <a:schemeClr val="tx1"/>
              </a:solidFill>
              <a:miter lim="800000"/>
            </a:ln>
            <a:effectLst/>
          </p:spPr>
          <p:txBody>
            <a:bodyPr anchor="ctr" anchorCtr="0">
              <a:noAutofit/>
            </a:bodyPr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1pPr>
              <a:lvl2pPr marL="4572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2pPr>
              <a:lvl3pPr marL="9144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3pPr>
              <a:lvl4pPr marL="13716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4pPr>
              <a:lvl5pPr marL="1828800" indent="0" algn="l" defTabSz="914400" rtl="0" eaLnBrk="0" fontAlgn="base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effectLst/>
                  <a:latin typeface="Arial" pitchFamily="34" charset="0"/>
                  <a:ea typeface="宋体" pitchFamily="2" charset="-122"/>
                </a:defRPr>
              </a:lvl5pPr>
            </a:lstStyle>
            <a:p>
              <a:pPr marL="0" lvl="0" indent="0" eaLnBrk="1" hangingPunct="1"/>
              <a:endParaRPr lang="zh-CN" altLang="en-US"/>
            </a:p>
          </p:txBody>
        </p:sp>
      </p:grpSp>
      <p:cxnSp>
        <p:nvCxnSpPr>
          <p:cNvPr id="11293" name="Line 32"/>
          <p:cNvCxnSpPr/>
          <p:nvPr/>
        </p:nvCxnSpPr>
        <p:spPr>
          <a:xfrm>
            <a:off x="906463" y="4654550"/>
            <a:ext cx="2659062" cy="0"/>
          </a:xfrm>
          <a:prstGeom prst="line">
            <a:avLst/>
          </a:prstGeom>
          <a:noFill/>
          <a:ln w="57150">
            <a:solidFill>
              <a:srgbClr val="FFFF00"/>
            </a:solidFill>
            <a:miter lim="800000"/>
          </a:ln>
          <a:effectLst/>
        </p:spPr>
      </p:cxnSp>
      <p:sp>
        <p:nvSpPr>
          <p:cNvPr id="11294" name="AutoShape 33"/>
          <p:cNvSpPr/>
          <p:nvPr/>
        </p:nvSpPr>
        <p:spPr>
          <a:xfrm>
            <a:off x="1620838" y="3502025"/>
            <a:ext cx="1368425" cy="576263"/>
          </a:xfrm>
          <a:prstGeom prst="wedgeRoundRectCallout">
            <a:avLst>
              <a:gd name="adj1" fmla="val -74829"/>
              <a:gd name="adj2" fmla="val 108102"/>
              <a:gd name="adj3" fmla="val 16667"/>
            </a:avLst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 b="1"/>
              <a:t>2、办理1条</a:t>
            </a:r>
          </a:p>
          <a:p>
            <a:pPr marL="0" lvl="0" indent="0" algn="ctr" eaLnBrk="1" hangingPunct="1"/>
            <a:r>
              <a:rPr lang="zh-CN" altLang="en-US" b="1"/>
              <a:t>发车进路</a:t>
            </a:r>
          </a:p>
        </p:txBody>
      </p:sp>
      <p:sp>
        <p:nvSpPr>
          <p:cNvPr id="11295" name="Oval 34"/>
          <p:cNvSpPr/>
          <p:nvPr/>
        </p:nvSpPr>
        <p:spPr>
          <a:xfrm>
            <a:off x="396875" y="1500188"/>
            <a:ext cx="258763" cy="273050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L</a:t>
            </a:r>
          </a:p>
        </p:txBody>
      </p:sp>
      <p:sp>
        <p:nvSpPr>
          <p:cNvPr id="11296" name="Oval 35"/>
          <p:cNvSpPr/>
          <p:nvPr/>
        </p:nvSpPr>
        <p:spPr>
          <a:xfrm>
            <a:off x="7065963" y="1471613"/>
            <a:ext cx="258762" cy="27305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  <a:miter lim="800000"/>
          </a:ln>
          <a:effectLst/>
        </p:spPr>
        <p:txBody>
          <a:bodyPr wrap="none" anchor="ctr" anchorCtr="0">
            <a:no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effectLst/>
                <a:latin typeface="Arial" pitchFamily="34" charset="0"/>
                <a:ea typeface="宋体" pitchFamily="2" charset="-122"/>
              </a:defRPr>
            </a:lvl5pPr>
          </a:lstStyle>
          <a:p>
            <a:pPr marL="0" lvl="0" indent="0" algn="ctr" eaLnBrk="1" hangingPunct="1"/>
            <a:r>
              <a:rPr lang="zh-CN" altLang="en-US"/>
              <a:t>U</a:t>
            </a:r>
          </a:p>
        </p:txBody>
      </p:sp>
    </p:spTree>
  </p:cSld>
  <p:clrMapOvr>
    <a:masterClrMapping/>
  </p:clrMapOvr>
  <p:transition spd="slow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https://d.book118.com/648037043100006023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宋体</vt:lpstr>
      <vt:lpstr>黑体</vt:lpstr>
      <vt:lpstr>PMingLiU</vt:lpstr>
      <vt:lpstr>Garamond</vt:lpstr>
      <vt:lpstr>方正姚体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什么是正常办理？</vt:lpstr>
      <vt:lpstr>PowerPoint Presentation</vt:lpstr>
      <vt:lpstr>正常办理前检查内容</vt:lpstr>
      <vt:lpstr>欲改发车站值班员办理登记手续</vt:lpstr>
      <vt:lpstr>正常办理操作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2024-08-30T06:46:54.873</cp:lastPrinted>
  <dcterms:created xsi:type="dcterms:W3CDTF">2024-08-29T22:46:54Z</dcterms:created>
  <dcterms:modified xsi:type="dcterms:W3CDTF">2024-08-29T22:46:57Z</dcterms:modified>
</cp:coreProperties>
</file>