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A88A09A-A97D-4047-9FDC-72CF31718AF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119E55-F4E4-47CB-B5B4-AF3281BF8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3ECB5-E7A9-401B-A8E9-451D50E33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988319-5FA3-4050-A90E-23D882345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077310-7E66-4B10-8AB9-F1C6611BC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7A5C8E-8F54-46CC-BF77-A9D62F5AB7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1B9D73-7210-4213-8B1C-1882663389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58AA0A-409D-42E3-A3C9-55BCD480AD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C628B1-CA66-44FC-ADDA-34E589123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69109-CCE0-42F2-A723-28966BF1F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1D252-04D5-4791-88A2-E284F3BE0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B0AA3-31FA-4281-B132-9425E3723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4D7E24B-FFCD-4B01-968B-B307AF59080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DE32F71-3426-4171-A7AE-338F6196590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37116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企业管理团队创新管理能力培训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企业管理团队创新管理能力培训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创新管理的基础理论</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创新管理工具和方法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案例分析与实践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创新管理的持续改进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企业管理团队创新管理能力培训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企业管理团队创新管理能力培训简介</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企业管理团队创新管理能力培训旨在提升管理团队的创新思维和解决问题的能力，进而推动组织内部创新和改进。本章将探讨培训的背景和内容安排，以及为什么企业需要进行创新管理能力培训。</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为什么企业需要进行创新管理能力培训</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确保企业处于市场前沿</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持续创新是竞争力关键</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适应市场变化需求</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管理团队需创新管理能力</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推动持续发展</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培训提升企业创新能力</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本次培训的目标</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提高创新思维能力</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推动组织内部创新</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培养团队协作沟通</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创新管理工具和方法应用</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掌握创新管理工具使用技巧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应用方法解决实际问题</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案例分析与实践演练</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分析成功案例进行借鉴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实践演练提升技能水平</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团队合作项目</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合作完成具体项目任务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锻炼团队协作能力</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培训内容安排</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创新管理理论介绍</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了解创新管理的基本理论和概念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应用理论指导实践</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持续创新与企业竞争力</a:t>
            </a:r>
            <a:endParaRPr lang="en-US" sz="3500" b="0" strike="noStrike" spc="-1">
              <a:solidFill>
                <a:srgbClr val="000000"/>
              </a:solidFill>
              <a:latin typeface="Arial"/>
            </a:endParaRPr>
          </a:p>
        </p:txBody>
      </p:sp>
      <p:sp>
        <p:nvSpPr>
          <p:cNvPr id="11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持续创新是企业保持竞争力的关键。通过不断推陈出新，企业可以满足市场需求，抢占市场先机，实现持续发展。创新管理能力培训有助于管理团队提升创新思维，应对市场挑战。</a:t>
            </a:r>
            <a:endParaRPr lang="en-US" sz="25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创新管理的基础理论</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创新管理的概念</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创新管理是指通过管理的方式推动创新活动，以实现组织的战略目标和创新使命。在当今竞争激烈的市场环境中，创新管理的重要性不言而喻。管理团队需要深刻理解创新管理的概念，将其融入企业发展战略中，以取得持续竞争优势。</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创新管理的原则</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打破思维定式，勇于尝试新思路和方法</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突破传统思维壁垒</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营造鼓励尝试和失败的文化氛围</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鼓励团队创新和实验</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促进信息分享和团队合作</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建立开放的沟通渠道</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不断总结经验教训，持续改进工作方法</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推动持续改进和学习</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创新文化的建设</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倡导尊重和包容不同意见的文化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鼓励员工勇于尝试和创新</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创新流程的优化</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建立高效的创新流程和决策机制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优化资源配置，提升创新效率</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创新团队的建立</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构建多元化、协作性强的团队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培养团队成员的创新意识和能力</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创新管理的关键要素</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领导力的重要性</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领导者应具备开放心态，鼓励团队创新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领导者应示范创新行为，激励他人跟随</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创新管理的挑战和应对策略</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企业需加强市场调研，快速响应竞争挑战</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市场竞争激烈导致创新压力增大</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提供培训机会，激励员工自我提升</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团队人员素质和能力不足</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鼓励技术人员不断学习和更新技能</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技术更新迭代快速需求创新变革</a:t>
            </a:r>
            <a:endParaRPr lang="en-US" sz="3000" b="0" strike="noStrike" spc="-1">
              <a:solidFill>
                <a:srgbClr val="000000"/>
              </a:solidFill>
              <a:latin typeface="Arial"/>
            </a:endParaRPr>
          </a:p>
        </p:txBody>
      </p:sp>
      <p:sp>
        <p:nvSpPr>
          <p:cNvPr id="15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创新管理是企业发展的动力源泉，管理团队需要注重创新理念的引领和实践落地。只有不断创新、不断进化，企业才能在激烈的市场竞争中立于不败之地。</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创新管理工具和方法</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设计思维方法</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以用户为中心，解决实际问题</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从用户需求出发进行产品和服务设计</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跳出常规思维，寻求创新解决方案</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利用设计思维方法解决实际管理问题</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成功案例分享与经验总结</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实践案例分析设计思绍在企业管理中的应用</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敏捷管理方法</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快速反馈，持续改进</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敏捷开发方法简介</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实际案例分析，成果展示</a:t>
            </a:r>
            <a:endParaRPr lang="en-US" sz="2000" b="0" strike="noStrike" spc="-1">
              <a:solidFill>
                <a:srgbClr val="000000"/>
              </a:solidFill>
              <a:latin typeface="Arial"/>
            </a:endParaRPr>
          </a:p>
        </p:txBody>
      </p:sp>
      <p:sp>
        <p:nvSpPr>
          <p:cNvPr id="17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实践案例探讨敏捷管理方法的有效性</a:t>
            </a:r>
            <a:endParaRPr lang="en-US" sz="3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灵活应变，高效合作</a:t>
            </a:r>
            <a:endParaRPr lang="en-US" sz="2000" b="0" strike="noStrike" spc="-1">
              <a:solidFill>
                <a:srgbClr val="000000"/>
              </a:solidFill>
              <a:latin typeface="Arial"/>
            </a:endParaRPr>
          </a:p>
        </p:txBody>
      </p:sp>
      <p:sp>
        <p:nvSpPr>
          <p:cNvPr id="17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基于敏捷管理的团队合作模式</a:t>
            </a:r>
            <a:endParaRPr lang="en-US" sz="3000" b="0" strike="noStrike" spc="-1">
              <a:solidFill>
                <a:srgbClr val="000000"/>
              </a:solidFill>
              <a:latin typeface="Arial"/>
            </a:endParaRPr>
          </a:p>
        </p:txBody>
      </p:sp>
      <p:sp>
        <p:nvSpPr>
          <p:cNvPr id="18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如何进行</a:t>
            </a:r>
            <a:r>
              <a:rPr lang="en-US" sz="2200" b="1" strike="noStrike" spc="-1">
                <a:solidFill>
                  <a:schemeClr val="dk1"/>
                </a:solidFill>
                <a:latin typeface="微软雅黑"/>
                <a:ea typeface="微软雅黑"/>
              </a:rPr>
              <a:t>SWOT</a:t>
            </a:r>
            <a:r>
              <a:rPr lang="zh-CN" sz="2200" b="1" strike="noStrike" spc="-1">
                <a:solidFill>
                  <a:schemeClr val="dk1"/>
                </a:solidFill>
                <a:latin typeface="微软雅黑"/>
                <a:ea typeface="微软雅黑"/>
              </a:rPr>
              <a:t>分析来指导管理决策</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内部实力和弱点分析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外部机会和威胁评估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制定策略和行动计划</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案例分析展示</a:t>
            </a:r>
            <a:r>
              <a:rPr lang="en-US" sz="2200" b="1" strike="noStrike" spc="-1">
                <a:solidFill>
                  <a:schemeClr val="dk1"/>
                </a:solidFill>
                <a:latin typeface="微软雅黑"/>
                <a:ea typeface="微软雅黑"/>
              </a:rPr>
              <a:t>SWOT</a:t>
            </a:r>
            <a:r>
              <a:rPr lang="zh-CN" sz="2200" b="1" strike="noStrike" spc="-1">
                <a:solidFill>
                  <a:schemeClr val="dk1"/>
                </a:solidFill>
                <a:latin typeface="微软雅黑"/>
                <a:ea typeface="微软雅黑"/>
              </a:rPr>
              <a:t>分析工具的实际应用</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行业竞争分析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市场定位策略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风险管理决策</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SWOT</a:t>
            </a:r>
            <a:r>
              <a:rPr lang="zh-CN" sz="3600" b="1" strike="noStrike" spc="299">
                <a:solidFill>
                  <a:schemeClr val="dk1">
                    <a:lumMod val="85000"/>
                    <a:lumOff val="15000"/>
                  </a:schemeClr>
                </a:solidFill>
                <a:latin typeface="Arial"/>
                <a:ea typeface="微软雅黑"/>
              </a:rPr>
              <a:t>分析工具</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SWOT</a:t>
            </a:r>
            <a:r>
              <a:rPr lang="zh-CN" sz="2200" b="1" strike="noStrike" spc="-1">
                <a:solidFill>
                  <a:schemeClr val="dk1"/>
                </a:solidFill>
                <a:latin typeface="微软雅黑"/>
                <a:ea typeface="微软雅黑"/>
              </a:rPr>
              <a:t>分析的概念和作用</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en-US" sz="1500" b="0" strike="noStrike" spc="-1">
                <a:solidFill>
                  <a:schemeClr val="dk1">
                    <a:lumMod val="85000"/>
                    <a:lumOff val="15000"/>
                  </a:schemeClr>
                </a:solidFill>
                <a:latin typeface="微软雅黑"/>
                <a:ea typeface="微软雅黑"/>
              </a:rPr>
              <a:t>Strengths(</a:t>
            </a:r>
            <a:r>
              <a:rPr lang="zh-CN" sz="1500" b="0" strike="noStrike" spc="-1">
                <a:solidFill>
                  <a:schemeClr val="dk1">
                    <a:lumMod val="85000"/>
                    <a:lumOff val="15000"/>
                  </a:schemeClr>
                </a:solidFill>
                <a:latin typeface="微软雅黑"/>
                <a:ea typeface="微软雅黑"/>
              </a:rPr>
              <a:t>优势</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a:p>
            <a:r>
              <a:rPr lang="en-US" sz="1500" b="0" strike="noStrike" spc="-1">
                <a:solidFill>
                  <a:schemeClr val="dk1">
                    <a:lumMod val="85000"/>
                    <a:lumOff val="15000"/>
                  </a:schemeClr>
                </a:solidFill>
                <a:latin typeface="微软雅黑"/>
                <a:ea typeface="微软雅黑"/>
              </a:rPr>
              <a:t>Weaknesses(</a:t>
            </a:r>
            <a:r>
              <a:rPr lang="zh-CN" sz="1500" b="0" strike="noStrike" spc="-1">
                <a:solidFill>
                  <a:schemeClr val="dk1">
                    <a:lumMod val="85000"/>
                    <a:lumOff val="15000"/>
                  </a:schemeClr>
                </a:solidFill>
                <a:latin typeface="微软雅黑"/>
                <a:ea typeface="微软雅黑"/>
              </a:rPr>
              <a:t>劣势</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a:p>
            <a:r>
              <a:rPr lang="en-US" sz="1500" b="0" strike="noStrike" spc="-1">
                <a:solidFill>
                  <a:schemeClr val="dk1">
                    <a:lumMod val="85000"/>
                    <a:lumOff val="15000"/>
                  </a:schemeClr>
                </a:solidFill>
                <a:latin typeface="微软雅黑"/>
                <a:ea typeface="微软雅黑"/>
              </a:rPr>
              <a:t>Opportunities(</a:t>
            </a:r>
            <a:r>
              <a:rPr lang="zh-CN" sz="1500" b="0" strike="noStrike" spc="-1">
                <a:solidFill>
                  <a:schemeClr val="dk1">
                    <a:lumMod val="85000"/>
                    <a:lumOff val="15000"/>
                  </a:schemeClr>
                </a:solidFill>
                <a:latin typeface="微软雅黑"/>
                <a:ea typeface="微软雅黑"/>
              </a:rPr>
              <a:t>机会</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a:p>
            <a:pPr defTabSz="914400">
              <a:lnSpc>
                <a:spcPct val="150000"/>
              </a:lnSpc>
              <a:tabLst>
                <a:tab pos="0"/>
              </a:tabLst>
            </a:pPr>
            <a:r>
              <a:rPr lang="en-US" sz="1500" b="0" strike="noStrike" spc="-1">
                <a:solidFill>
                  <a:schemeClr val="dk1">
                    <a:lumMod val="85000"/>
                    <a:lumOff val="15000"/>
                  </a:schemeClr>
                </a:solidFill>
                <a:latin typeface="微软雅黑"/>
                <a:ea typeface="微软雅黑"/>
              </a:rPr>
              <a:t>Threats(</a:t>
            </a:r>
            <a:r>
              <a:rPr lang="zh-CN" sz="1500" b="0" strike="noStrike" spc="-1">
                <a:solidFill>
                  <a:schemeClr val="dk1">
                    <a:lumMod val="85000"/>
                    <a:lumOff val="15000"/>
                  </a:schemeClr>
                </a:solidFill>
                <a:latin typeface="微软雅黑"/>
                <a:ea typeface="微软雅黑"/>
              </a:rPr>
              <a:t>威胁</a:t>
            </a:r>
            <a:r>
              <a:rPr lang="en-US" sz="1500" b="0" strike="noStrike" spc="-1">
                <a:solidFill>
                  <a:schemeClr val="dk1">
                    <a:lumMod val="85000"/>
                    <a:lumOff val="15000"/>
                  </a:schemeClr>
                </a:solidFill>
                <a:latin typeface="微软雅黑"/>
                <a:ea typeface="微软雅黑"/>
              </a:rPr>
              <a:t>)</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创新协作平台的应用</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数字化创新协作平台是团队协作和创新的重要工具，通过信息共享和实时协作，可以提升团队效率和创新能力。成功的创新协作平台应结合企业实际需求，打破部门壁垒，促进跨部门协作，实现更快速的创新和产品迭代。</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https://d.book118.com/648037116011006050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企业管理团队创新管理能力培训</vt:lpstr>
      <vt:lpstr>目录</vt:lpstr>
      <vt:lpstr>第1章 企业管理团队创新管理能力培训</vt:lpstr>
      <vt:lpstr>企业管理团队创新管理能力培训简介</vt:lpstr>
      <vt:lpstr>为什么企业需要进行创新管理能力培训</vt:lpstr>
      <vt:lpstr>本次培训的目标</vt:lpstr>
      <vt:lpstr>培训内容安排</vt:lpstr>
      <vt:lpstr> </vt:lpstr>
      <vt:lpstr>第2章 创新管理的基础理论</vt:lpstr>
      <vt:lpstr> </vt:lpstr>
      <vt:lpstr>创新管理的原则</vt:lpstr>
      <vt:lpstr>创新管理的关键要素</vt:lpstr>
      <vt:lpstr>创新管理的挑战和应对策略</vt:lpstr>
      <vt:lpstr>结语</vt:lpstr>
      <vt:lpstr>第3章 创新管理工具和方法</vt:lpstr>
      <vt:lpstr>设计思维方法</vt:lpstr>
      <vt:lpstr>敏捷管理方法</vt:lpstr>
      <vt:lpstr>SWOT分析工具</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2024-09-29T15:05:40.130</cp:lastPrinted>
  <dcterms:created xsi:type="dcterms:W3CDTF">2024-09-29T07:05:40Z</dcterms:created>
  <dcterms:modified xsi:type="dcterms:W3CDTF">2024-09-29T07:05:42Z</dcterms:modified>
</cp:coreProperties>
</file>