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9144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8978D-CF8E-4D21-A8C1-787B9EAC1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5A5FE-1C15-4C03-8C8B-E8B50ECC0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7432C-1412-4B72-B64C-12FCE3E9C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BF7AA-CD92-47F1-8442-C14904889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5A02C5-161B-46E3-861A-8CC249CBA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74D4BA-70D9-4A7F-82E3-9BD008D1E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27EFCA-E02A-4018-A5FF-3101CBDB9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5673E8-2151-4A51-B3FC-67D4B5235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B8FAE-2913-4EEB-9182-FD034B592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5AF9A-2D77-4FDE-A88C-798652CA2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9AF27-D634-44F3-B5D5-98A06E51C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5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5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5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5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jpe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0F245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 flipH="1">
            <a:off x="469900" y="0"/>
            <a:ext cx="0" cy="6057900"/>
          </a:xfrm>
          <a:custGeom>
            <a:rect l="l" t="t" r="r" b="b"/>
            <a:pathLst>
              <a:path h="6057900">
                <a:moveTo>
                  <a:pt x="0" y="6057900"/>
                </a:moveTo>
                <a:lnTo>
                  <a:pt x="0" y="0"/>
                </a:lnTo>
              </a:path>
            </a:pathLst>
          </a:custGeom>
          <a:ln w="9525">
            <a:solidFill>
              <a:srgbClr val="0099C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0" y="1087437"/>
            <a:ext cx="8724900" cy="0"/>
          </a:xfrm>
          <a:custGeom>
            <a:rect l="l" t="t" r="r" b="b"/>
            <a:pathLst>
              <a:path w="8724900">
                <a:moveTo>
                  <a:pt x="0" y="0"/>
                </a:moveTo>
                <a:lnTo>
                  <a:pt x="8724900" y="0"/>
                </a:lnTo>
              </a:path>
            </a:pathLst>
          </a:custGeom>
          <a:ln w="9525">
            <a:solidFill>
              <a:srgbClr val="0099CC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19" name="bg object 19"/>
          <p:cNvPicPr/>
          <p:nvPr/>
        </p:nvPicPr>
        <p:blipFill>
          <a:blip r:embed="rId6"/>
          <a:stretch>
            <a:fillRect/>
          </a:stretch>
        </p:blipFill>
        <p:spPr>
          <a:xfrm>
            <a:off x="8001000" y="152400"/>
            <a:ext cx="1023937" cy="4572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62940" y="590180"/>
            <a:ext cx="2057400" cy="5422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5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78802" y="1143579"/>
            <a:ext cx="7473950" cy="398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0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jpeg" /><Relationship Id="rId3" Type="http://schemas.openxmlformats.org/officeDocument/2006/relationships/image" Target="../media/image1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4005012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663183" y="1877307"/>
            <a:ext cx="4216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b="0">
                <a:solidFill>
                  <a:srgbClr val="000000"/>
                </a:solidFill>
                <a:latin typeface="黑体"/>
                <a:cs typeface="黑体"/>
              </a:rPr>
              <a:t>谷轮压缩机</a:t>
            </a:r>
            <a:r>
              <a:rPr sz="4500" b="0">
                <a:solidFill>
                  <a:srgbClr val="000000"/>
                </a:solidFill>
                <a:latin typeface="Arial"/>
                <a:cs typeface="Arial"/>
              </a:rPr>
              <a:t>-</a:t>
            </a:r>
            <a:r>
              <a:rPr sz="4500" b="0" spc="-25">
                <a:solidFill>
                  <a:srgbClr val="000000"/>
                </a:solidFill>
                <a:latin typeface="黑体"/>
                <a:cs typeface="黑体"/>
              </a:rPr>
              <a:t>资料</a:t>
            </a:r>
            <a:endParaRPr sz="45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7377" y="534617"/>
            <a:ext cx="2057400" cy="54229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pc="-175">
                <a:solidFill>
                  <a:srgbClr val="0F245F"/>
                </a:solidFill>
              </a:rPr>
              <a:t>压缩机型</a:t>
            </a:r>
            <a:r>
              <a:rPr spc="-50">
                <a:solidFill>
                  <a:srgbClr val="0F245F"/>
                </a:solidFill>
              </a:rPr>
              <a:t>号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37540" y="1249045"/>
            <a:ext cx="6769100" cy="404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  <a:tab pos="1878964"/>
              </a:tabLst>
            </a:pPr>
            <a:r>
              <a:rPr sz="2400" b="1">
                <a:latin typeface="Microsoft JhengHei"/>
                <a:cs typeface="Microsoft JhengHei"/>
              </a:rPr>
              <a:t>型号举</a:t>
            </a:r>
            <a:r>
              <a:rPr sz="2400" b="1" spc="-50">
                <a:latin typeface="Microsoft JhengHei"/>
                <a:cs typeface="Microsoft JhengHei"/>
              </a:rPr>
              <a:t>例</a:t>
            </a:r>
            <a:r>
              <a:rPr sz="2400" b="1">
                <a:latin typeface="Microsoft JhengHei"/>
                <a:cs typeface="Microsoft JhengHei"/>
              </a:rPr>
              <a:t>	</a:t>
            </a:r>
            <a:r>
              <a:rPr sz="2400" b="1" spc="-254">
                <a:latin typeface="Microsoft JhengHei"/>
                <a:cs typeface="Microsoft JhengHei"/>
              </a:rPr>
              <a:t>ZR144KC-</a:t>
            </a:r>
            <a:r>
              <a:rPr sz="2400" b="1" spc="-245">
                <a:latin typeface="Microsoft JhengHei"/>
                <a:cs typeface="Microsoft JhengHei"/>
              </a:rPr>
              <a:t>TFD-</a:t>
            </a:r>
            <a:r>
              <a:rPr sz="2400" b="1" spc="-25">
                <a:latin typeface="Microsoft JhengHei"/>
                <a:cs typeface="Microsoft JhengHei"/>
              </a:rPr>
              <a:t>522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CC00"/>
              </a:buClr>
              <a:buFont typeface="Wingdings"/>
              <a:buChar char=""/>
            </a:pPr>
            <a:endParaRPr sz="15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245">
                <a:solidFill>
                  <a:srgbClr val="FF0000"/>
                </a:solidFill>
                <a:latin typeface="Microsoft JhengHei"/>
                <a:cs typeface="Microsoft JhengHei"/>
              </a:rPr>
              <a:t>ZR</a:t>
            </a:r>
            <a:r>
              <a:rPr sz="2400" b="1" spc="-65">
                <a:latin typeface="Microsoft JhengHei"/>
                <a:cs typeface="Microsoft JhengHei"/>
              </a:rPr>
              <a:t>：空调涡旋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CC00"/>
              </a:buClr>
              <a:buFont typeface="Wingdings"/>
              <a:buChar char=""/>
            </a:pPr>
            <a:endParaRPr sz="15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  <a:tab pos="2336165"/>
                <a:tab pos="2640965"/>
              </a:tabLst>
            </a:pPr>
            <a:r>
              <a:rPr sz="2400" b="1">
                <a:latin typeface="Microsoft JhengHei"/>
                <a:cs typeface="Microsoft JhengHei"/>
              </a:rPr>
              <a:t>匹数</a:t>
            </a:r>
            <a:r>
              <a:rPr sz="2400" b="1" spc="-10">
                <a:latin typeface="Microsoft JhengHei"/>
                <a:cs typeface="Microsoft JhengHei"/>
              </a:rPr>
              <a:t>：</a:t>
            </a:r>
            <a:r>
              <a:rPr sz="2400" b="1" spc="-10">
                <a:solidFill>
                  <a:srgbClr val="FF0000"/>
                </a:solidFill>
                <a:latin typeface="Microsoft JhengHei"/>
                <a:cs typeface="Microsoft JhengHei"/>
              </a:rPr>
              <a:t>144</a:t>
            </a:r>
            <a:r>
              <a:rPr sz="2400" b="1" spc="-10">
                <a:latin typeface="Microsoft JhengHei"/>
                <a:cs typeface="Microsoft JhengHei"/>
              </a:rPr>
              <a:t>/12</a:t>
            </a:r>
            <a:r>
              <a:rPr sz="2400" b="1">
                <a:latin typeface="Microsoft JhengHei"/>
                <a:cs typeface="Microsoft JhengHei"/>
              </a:rPr>
              <a:t>	</a:t>
            </a:r>
            <a:r>
              <a:rPr sz="2400" b="1" spc="-660">
                <a:latin typeface="Microsoft JhengHei"/>
                <a:cs typeface="Microsoft JhengHei"/>
              </a:rPr>
              <a:t>=</a:t>
            </a:r>
            <a:r>
              <a:rPr sz="2400" b="1">
                <a:latin typeface="Microsoft JhengHei"/>
                <a:cs typeface="Microsoft JhengHei"/>
              </a:rPr>
              <a:t>	</a:t>
            </a:r>
            <a:r>
              <a:rPr sz="2400" b="1" spc="-250">
                <a:latin typeface="Microsoft JhengHei"/>
                <a:cs typeface="Microsoft JhengHei"/>
              </a:rPr>
              <a:t>12</a:t>
            </a:r>
            <a:r>
              <a:rPr sz="2400" b="1" spc="-50">
                <a:latin typeface="Microsoft JhengHei"/>
                <a:cs typeface="Microsoft JhengHei"/>
              </a:rPr>
              <a:t>匹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CC00"/>
              </a:buClr>
              <a:buFont typeface="Wingdings"/>
              <a:buChar char=""/>
            </a:pPr>
            <a:endParaRPr sz="15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  <a:tab pos="3860165"/>
                <a:tab pos="4164965"/>
              </a:tabLst>
            </a:pPr>
            <a:r>
              <a:rPr sz="2400" b="1">
                <a:latin typeface="Microsoft JhengHei"/>
                <a:cs typeface="Microsoft JhengHei"/>
              </a:rPr>
              <a:t>冷量</a:t>
            </a:r>
            <a:r>
              <a:rPr sz="2400" b="1" spc="-10">
                <a:latin typeface="Microsoft JhengHei"/>
                <a:cs typeface="Microsoft JhengHei"/>
              </a:rPr>
              <a:t>：</a:t>
            </a:r>
            <a:r>
              <a:rPr sz="2400" b="1" spc="-10">
                <a:solidFill>
                  <a:srgbClr val="FF0000"/>
                </a:solidFill>
                <a:latin typeface="Microsoft JhengHei"/>
                <a:cs typeface="Microsoft JhengHei"/>
              </a:rPr>
              <a:t>144</a:t>
            </a:r>
            <a:r>
              <a:rPr sz="2400" b="1" spc="-10">
                <a:latin typeface="Microsoft JhengHei"/>
                <a:cs typeface="Microsoft JhengHei"/>
              </a:rPr>
              <a:t>000x(5/6)x0.3</a:t>
            </a:r>
            <a:r>
              <a:rPr sz="2400" b="1">
                <a:latin typeface="Microsoft JhengHei"/>
                <a:cs typeface="Microsoft JhengHei"/>
              </a:rPr>
              <a:t>	</a:t>
            </a:r>
            <a:r>
              <a:rPr sz="2400" b="1" spc="-660">
                <a:latin typeface="Microsoft JhengHei"/>
                <a:cs typeface="Microsoft JhengHei"/>
              </a:rPr>
              <a:t>=</a:t>
            </a:r>
            <a:r>
              <a:rPr sz="2400" b="1">
                <a:latin typeface="Microsoft JhengHei"/>
                <a:cs typeface="Microsoft JhengHei"/>
              </a:rPr>
              <a:t>	</a:t>
            </a:r>
            <a:r>
              <a:rPr sz="2400" b="1" spc="-300">
                <a:latin typeface="Microsoft JhengHei"/>
                <a:cs typeface="Microsoft JhengHei"/>
              </a:rPr>
              <a:t>36000W（ARI</a:t>
            </a:r>
            <a:r>
              <a:rPr sz="2400" b="1">
                <a:latin typeface="Microsoft JhengHei"/>
                <a:cs typeface="Microsoft JhengHei"/>
              </a:rPr>
              <a:t>工况</a:t>
            </a:r>
            <a:r>
              <a:rPr sz="2400" b="1" spc="-50">
                <a:latin typeface="Microsoft JhengHei"/>
                <a:cs typeface="Microsoft JhengHei"/>
              </a:rPr>
              <a:t>）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CC00"/>
              </a:buClr>
              <a:buFont typeface="Wingdings"/>
              <a:buChar char=""/>
            </a:pPr>
            <a:endParaRPr sz="15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254">
                <a:solidFill>
                  <a:srgbClr val="FF0000"/>
                </a:solidFill>
                <a:latin typeface="Microsoft JhengHei"/>
                <a:cs typeface="Microsoft JhengHei"/>
              </a:rPr>
              <a:t>TFD</a:t>
            </a:r>
            <a:r>
              <a:rPr sz="2400" b="1" spc="-225">
                <a:latin typeface="Microsoft JhengHei"/>
                <a:cs typeface="Microsoft JhengHei"/>
              </a:rPr>
              <a:t>：三相+</a:t>
            </a:r>
            <a:r>
              <a:rPr sz="2400" b="1">
                <a:latin typeface="Microsoft JhengHei"/>
                <a:cs typeface="Microsoft JhengHei"/>
              </a:rPr>
              <a:t>内置保护</a:t>
            </a:r>
            <a:r>
              <a:rPr sz="2400" b="1" spc="-295">
                <a:latin typeface="Microsoft JhengHei"/>
                <a:cs typeface="Microsoft JhengHei"/>
              </a:rPr>
              <a:t>+380V/50Hz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CC00"/>
              </a:buClr>
              <a:buFont typeface="Wingdings"/>
              <a:buChar char=""/>
            </a:pPr>
            <a:endParaRPr sz="15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190">
                <a:solidFill>
                  <a:srgbClr val="FF0000"/>
                </a:solidFill>
                <a:latin typeface="Microsoft JhengHei"/>
                <a:cs typeface="Microsoft JhengHei"/>
              </a:rPr>
              <a:t>522</a:t>
            </a:r>
            <a:r>
              <a:rPr sz="2400" b="1" spc="-35">
                <a:latin typeface="Microsoft JhengHei"/>
                <a:cs typeface="Microsoft JhengHei"/>
              </a:rPr>
              <a:t>：焊口、四脚、带接地螺钉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91515" y="1250150"/>
            <a:ext cx="4246245" cy="1854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10">
                <a:latin typeface="Arial"/>
                <a:cs typeface="Arial"/>
              </a:rPr>
              <a:t>Calculator</a:t>
            </a:r>
            <a:r>
              <a:rPr sz="2400" b="1" spc="-15">
                <a:latin typeface="Microsoft JhengHei"/>
                <a:cs typeface="Microsoft JhengHei"/>
              </a:rPr>
              <a:t>计算软件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5"/>
              </a:spcBef>
              <a:buClr>
                <a:srgbClr val="FFCC00"/>
              </a:buClr>
              <a:buFont typeface="Wingdings"/>
              <a:buChar char=""/>
            </a:pPr>
            <a:endParaRPr sz="16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15">
                <a:latin typeface="Microsoft JhengHei"/>
                <a:cs typeface="Microsoft JhengHei"/>
              </a:rPr>
              <a:t>产品样本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  <a:buClr>
                <a:srgbClr val="FFCC00"/>
              </a:buClr>
              <a:buFont typeface="Wingdings"/>
              <a:buChar char=""/>
            </a:pPr>
            <a:endParaRPr sz="14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>
                <a:latin typeface="Microsoft JhengHei"/>
                <a:cs typeface="Microsoft JhengHei"/>
              </a:rPr>
              <a:t>因特网在线产品信息</a:t>
            </a:r>
            <a:r>
              <a:rPr sz="2400" b="1" spc="-10">
                <a:latin typeface="Microsoft JhengHei"/>
                <a:cs typeface="Microsoft JhengHei"/>
              </a:rPr>
              <a:t>（</a:t>
            </a:r>
            <a:r>
              <a:rPr sz="2400" b="1" spc="-10">
                <a:latin typeface="Arial"/>
                <a:cs typeface="Arial"/>
              </a:rPr>
              <a:t>OPI</a:t>
            </a:r>
            <a:r>
              <a:rPr sz="2400" b="1" spc="-10">
                <a:latin typeface="Microsoft JhengHei"/>
                <a:cs typeface="Microsoft JhengHei"/>
              </a:rPr>
              <a:t>）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pc="-175"/>
              <a:t>压缩机选</a:t>
            </a:r>
            <a:r>
              <a:rPr spc="-50"/>
              <a:t>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74052" y="1268095"/>
            <a:ext cx="6464300" cy="32994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5">
                <a:latin typeface="Microsoft JhengHei"/>
                <a:cs typeface="Microsoft JhengHei"/>
              </a:rPr>
              <a:t>提供各种方式查找需要的压缩机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  <a:buClr>
                <a:srgbClr val="FFCC00"/>
              </a:buClr>
              <a:buFont typeface="Wingdings"/>
              <a:buChar char=""/>
            </a:pPr>
            <a:endParaRPr sz="14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>
                <a:latin typeface="Microsoft JhengHei"/>
                <a:cs typeface="Microsoft JhengHei"/>
              </a:rPr>
              <a:t>包含谷轮所有压缩机的参数，可生成</a:t>
            </a:r>
            <a:r>
              <a:rPr sz="2400" b="1" spc="-10">
                <a:latin typeface="Arial"/>
                <a:cs typeface="Arial"/>
              </a:rPr>
              <a:t>PDF</a:t>
            </a:r>
            <a:r>
              <a:rPr sz="2400" b="1" spc="-25">
                <a:latin typeface="Microsoft JhengHei"/>
                <a:cs typeface="Microsoft JhengHei"/>
              </a:rPr>
              <a:t>文件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Clr>
                <a:srgbClr val="FFCC00"/>
              </a:buClr>
              <a:buFont typeface="Wingdings"/>
              <a:buChar char=""/>
            </a:pPr>
            <a:endParaRPr sz="16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5">
                <a:latin typeface="Microsoft JhengHei"/>
                <a:cs typeface="Microsoft JhengHei"/>
              </a:rPr>
              <a:t>任一工况下冷量、功耗、能效比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Clr>
                <a:srgbClr val="FFCC00"/>
              </a:buClr>
              <a:buFont typeface="Wingdings"/>
              <a:buChar char=""/>
            </a:pPr>
            <a:endParaRPr sz="15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10">
                <a:latin typeface="Microsoft JhengHei"/>
                <a:cs typeface="Microsoft JhengHei"/>
              </a:rPr>
              <a:t>提供性能参数表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  <a:buClr>
                <a:srgbClr val="FFCC00"/>
              </a:buClr>
              <a:buFont typeface="Wingdings"/>
              <a:buChar char=""/>
            </a:pPr>
            <a:endParaRPr sz="14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>
                <a:latin typeface="Microsoft JhengHei"/>
                <a:cs typeface="Microsoft JhengHei"/>
              </a:rPr>
              <a:t>提供电气参数如</a:t>
            </a:r>
            <a:r>
              <a:rPr sz="2400" b="1" spc="-10">
                <a:latin typeface="Arial"/>
                <a:cs typeface="Arial"/>
              </a:rPr>
              <a:t>RLA</a:t>
            </a:r>
            <a:r>
              <a:rPr sz="2400" b="1">
                <a:latin typeface="Microsoft JhengHei"/>
                <a:cs typeface="Microsoft JhengHei"/>
              </a:rPr>
              <a:t>、</a:t>
            </a:r>
            <a:r>
              <a:rPr sz="2400" b="1" spc="-10">
                <a:solidFill>
                  <a:srgbClr val="FF0000"/>
                </a:solidFill>
                <a:latin typeface="Arial"/>
                <a:cs typeface="Arial"/>
              </a:rPr>
              <a:t>Imax</a:t>
            </a:r>
            <a:r>
              <a:rPr sz="2400" b="1">
                <a:latin typeface="Microsoft JhengHei"/>
                <a:cs typeface="Microsoft JhengHei"/>
              </a:rPr>
              <a:t>、</a:t>
            </a:r>
            <a:r>
              <a:rPr sz="2400" b="1" spc="-25">
                <a:latin typeface="Arial"/>
                <a:cs typeface="Arial"/>
              </a:rPr>
              <a:t>LRA</a:t>
            </a:r>
            <a:endParaRPr sz="24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62940" y="569441"/>
            <a:ext cx="3638550" cy="54229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3200" i="1" spc="-10">
                <a:latin typeface="Arial"/>
                <a:cs typeface="Arial"/>
              </a:rPr>
              <a:t>Calculator</a:t>
            </a:r>
            <a:r>
              <a:rPr spc="-175"/>
              <a:t>计算软</a:t>
            </a:r>
            <a:r>
              <a:rPr spc="-50"/>
              <a:t>件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104900" y="927100"/>
            <a:ext cx="6815137" cy="56419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850900" y="635000"/>
            <a:ext cx="7815262" cy="58610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36600" y="673100"/>
            <a:ext cx="7726362" cy="57943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08000" y="863600"/>
            <a:ext cx="8229600" cy="53149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74052" y="1268095"/>
            <a:ext cx="4973955" cy="404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5">
                <a:latin typeface="Microsoft JhengHei"/>
                <a:cs typeface="Microsoft JhengHei"/>
              </a:rPr>
              <a:t>只包含一种平台的压缩机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CC00"/>
              </a:buClr>
              <a:buFont typeface="Wingdings"/>
              <a:buChar char=""/>
            </a:pPr>
            <a:endParaRPr sz="15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10">
                <a:latin typeface="Microsoft JhengHei"/>
                <a:cs typeface="Microsoft JhengHei"/>
              </a:rPr>
              <a:t>性能参数表不详细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CC00"/>
              </a:buClr>
              <a:buFont typeface="Wingdings"/>
              <a:buChar char=""/>
            </a:pPr>
            <a:endParaRPr sz="15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5">
                <a:latin typeface="Microsoft JhengHei"/>
                <a:cs typeface="Microsoft JhengHei"/>
              </a:rPr>
              <a:t>提供压缩机外形尺寸图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  <a:buClr>
                <a:srgbClr val="FFCC00"/>
              </a:buClr>
              <a:buFont typeface="Wingdings"/>
              <a:buChar char=""/>
            </a:pPr>
            <a:endParaRPr sz="14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>
                <a:latin typeface="Microsoft JhengHei"/>
                <a:cs typeface="Microsoft JhengHei"/>
              </a:rPr>
              <a:t>提供电气参数如</a:t>
            </a:r>
            <a:r>
              <a:rPr sz="2400" b="1" spc="-10">
                <a:latin typeface="Arial"/>
                <a:cs typeface="Arial"/>
              </a:rPr>
              <a:t>RLA</a:t>
            </a:r>
            <a:r>
              <a:rPr sz="2400" b="1">
                <a:latin typeface="Microsoft JhengHei"/>
                <a:cs typeface="Microsoft JhengHei"/>
              </a:rPr>
              <a:t>、</a:t>
            </a:r>
            <a:r>
              <a:rPr sz="2400" b="1" spc="-10">
                <a:latin typeface="Arial"/>
                <a:cs typeface="Arial"/>
              </a:rPr>
              <a:t>LRA</a:t>
            </a:r>
            <a:r>
              <a:rPr sz="2400" b="1" spc="-20">
                <a:latin typeface="Microsoft JhengHei"/>
                <a:cs typeface="Microsoft JhengHei"/>
              </a:rPr>
              <a:t>、电容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Clr>
                <a:srgbClr val="FFCC00"/>
              </a:buClr>
              <a:buFont typeface="Wingdings"/>
              <a:buChar char=""/>
            </a:pPr>
            <a:endParaRPr sz="16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20">
                <a:latin typeface="Microsoft JhengHei"/>
                <a:cs typeface="Microsoft JhengHei"/>
              </a:rPr>
              <a:t>充油量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Clr>
                <a:srgbClr val="FFCC00"/>
              </a:buClr>
              <a:buFont typeface="Wingdings"/>
              <a:buChar char=""/>
            </a:pPr>
            <a:endParaRPr sz="15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15">
                <a:latin typeface="Microsoft JhengHei"/>
                <a:cs typeface="Microsoft JhengHei"/>
              </a:rPr>
              <a:t>附件信息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62940" y="590180"/>
            <a:ext cx="1651000" cy="54229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pc="-175"/>
              <a:t>产品样</a:t>
            </a:r>
            <a:r>
              <a:rPr spc="-50"/>
              <a:t>本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74052" y="1268095"/>
            <a:ext cx="7073900" cy="404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20">
                <a:latin typeface="Microsoft JhengHei"/>
                <a:cs typeface="Microsoft JhengHei"/>
              </a:rPr>
              <a:t>低成本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CC00"/>
              </a:buClr>
              <a:buFont typeface="Wingdings"/>
              <a:buChar char=""/>
            </a:pPr>
            <a:endParaRPr sz="15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5">
                <a:latin typeface="Microsoft JhengHei"/>
                <a:cs typeface="Microsoft JhengHei"/>
              </a:rPr>
              <a:t>停机时压力很快平衡，但无法阻止制冷剂流动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CC00"/>
              </a:buClr>
              <a:buFont typeface="Wingdings"/>
              <a:buChar char=""/>
            </a:pPr>
            <a:endParaRPr sz="15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5">
                <a:latin typeface="Microsoft JhengHei"/>
                <a:cs typeface="Microsoft JhengHei"/>
              </a:rPr>
              <a:t>对制冷剂充注量很敏感，只能优化于某一点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CC00"/>
              </a:buClr>
              <a:buFont typeface="Wingdings"/>
              <a:buChar char=""/>
            </a:pPr>
            <a:endParaRPr sz="15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5">
                <a:latin typeface="Microsoft JhengHei"/>
                <a:cs typeface="Microsoft JhengHei"/>
              </a:rPr>
              <a:t>毛细管系统的负荷调节能力差，单冷型较适合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CC00"/>
              </a:buClr>
              <a:buFont typeface="Wingdings"/>
              <a:buChar char=""/>
            </a:pPr>
            <a:endParaRPr sz="15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5">
                <a:latin typeface="Microsoft JhengHei"/>
                <a:cs typeface="Microsoft JhengHei"/>
              </a:rPr>
              <a:t>热泵应用时在低环境温度制热易发生过量回液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CC00"/>
              </a:buClr>
              <a:buFont typeface="Wingdings"/>
              <a:buChar char=""/>
            </a:pPr>
            <a:endParaRPr sz="15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5">
                <a:latin typeface="Microsoft JhengHei"/>
                <a:cs typeface="Microsoft JhengHei"/>
              </a:rPr>
              <a:t>热泵应用时通过试验来确定制热可允许的最低环温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pc="-175"/>
              <a:t>毛细管系</a:t>
            </a:r>
            <a:r>
              <a:rPr spc="-50"/>
              <a:t>统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37215" rIns="0" bIns="0" rtlCol="0">
            <a:spAutoFit/>
          </a:bodyPr>
          <a:lstStyle/>
          <a:p>
            <a:pPr marL="450215" marR="5080" indent="-342265">
              <a:lnSpc>
                <a:spcPct val="100000"/>
              </a:lnSpc>
              <a:spcBef>
                <a:spcPts val="100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450215"/>
                <a:tab pos="450850"/>
              </a:tabLst>
            </a:pPr>
            <a:r>
              <a:rPr sz="2400" spc="-5">
                <a:latin typeface="Microsoft JhengHei"/>
                <a:cs typeface="Microsoft JhengHei"/>
              </a:rPr>
              <a:t>过热度控制好，整体能效高，选择泄孔型将有助于启动，但价格高，感温包位置较为关键</a:t>
            </a:r>
            <a:endParaRPr sz="2400">
              <a:latin typeface="Microsoft JhengHei"/>
              <a:cs typeface="Microsoft JhengHei"/>
            </a:endParaRPr>
          </a:p>
          <a:p>
            <a:pPr marL="95250">
              <a:lnSpc>
                <a:spcPct val="100000"/>
              </a:lnSpc>
              <a:spcBef>
                <a:spcPts val="25"/>
              </a:spcBef>
              <a:buClr>
                <a:srgbClr val="FFCC00"/>
              </a:buClr>
              <a:buFont typeface="Wingdings"/>
              <a:buChar char=""/>
            </a:pPr>
            <a:endParaRPr sz="1550">
              <a:latin typeface="Microsoft JhengHei"/>
              <a:cs typeface="Microsoft JhengHei"/>
            </a:endParaRPr>
          </a:p>
          <a:p>
            <a:pPr marL="450215" indent="-342265">
              <a:lnSpc>
                <a:spcPct val="100000"/>
              </a:lnSpc>
              <a:spcBef>
                <a:spcPts val="5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450215"/>
                <a:tab pos="450850"/>
              </a:tabLst>
            </a:pPr>
            <a:r>
              <a:rPr sz="2400" spc="-5">
                <a:latin typeface="Microsoft JhengHei"/>
                <a:cs typeface="Microsoft JhengHei"/>
              </a:rPr>
              <a:t>膨胀阀系统的负荷调节能力好，单冷热泵都适合</a:t>
            </a:r>
            <a:endParaRPr sz="2400">
              <a:latin typeface="Microsoft JhengHei"/>
              <a:cs typeface="Microsoft JhengHei"/>
            </a:endParaRPr>
          </a:p>
          <a:p>
            <a:pPr marL="95250">
              <a:lnSpc>
                <a:spcPct val="100000"/>
              </a:lnSpc>
              <a:spcBef>
                <a:spcPts val="25"/>
              </a:spcBef>
              <a:buClr>
                <a:srgbClr val="FFCC00"/>
              </a:buClr>
              <a:buFont typeface="Wingdings"/>
              <a:buChar char=""/>
            </a:pPr>
            <a:endParaRPr sz="1550">
              <a:latin typeface="Microsoft JhengHei"/>
              <a:cs typeface="Microsoft JhengHei"/>
            </a:endParaRPr>
          </a:p>
          <a:p>
            <a:pPr marL="450215" indent="-342265">
              <a:lnSpc>
                <a:spcPct val="100000"/>
              </a:lnSpc>
              <a:spcBef>
                <a:spcPts val="5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450215"/>
                <a:tab pos="450850"/>
              </a:tabLst>
            </a:pPr>
            <a:r>
              <a:rPr sz="2400" spc="-5">
                <a:latin typeface="Microsoft JhengHei"/>
                <a:cs typeface="Microsoft JhengHei"/>
              </a:rPr>
              <a:t>低环境温度制热也建议使用一个较制冷小的膨胀阀</a:t>
            </a:r>
            <a:endParaRPr sz="2400">
              <a:latin typeface="Microsoft JhengHei"/>
              <a:cs typeface="Microsoft JhengHei"/>
            </a:endParaRPr>
          </a:p>
          <a:p>
            <a:pPr marL="95250">
              <a:lnSpc>
                <a:spcPct val="100000"/>
              </a:lnSpc>
              <a:spcBef>
                <a:spcPts val="25"/>
              </a:spcBef>
              <a:buClr>
                <a:srgbClr val="FFCC00"/>
              </a:buClr>
              <a:buFont typeface="Wingdings"/>
              <a:buChar char=""/>
            </a:pPr>
            <a:endParaRPr sz="1550">
              <a:latin typeface="Microsoft JhengHei"/>
              <a:cs typeface="Microsoft JhengHei"/>
            </a:endParaRPr>
          </a:p>
          <a:p>
            <a:pPr marL="450215" indent="-342265">
              <a:lnSpc>
                <a:spcPct val="100000"/>
              </a:lnSpc>
              <a:spcBef>
                <a:spcPts val="5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450215"/>
                <a:tab pos="450850"/>
              </a:tabLst>
            </a:pPr>
            <a:r>
              <a:rPr sz="2400" spc="-5">
                <a:latin typeface="Microsoft JhengHei"/>
                <a:cs typeface="Microsoft JhengHei"/>
              </a:rPr>
              <a:t>热泵应用时通过试验来确定制热可允许的最低环温</a:t>
            </a:r>
            <a:endParaRPr sz="2400">
              <a:latin typeface="Microsoft JhengHei"/>
              <a:cs typeface="Microsoft JhengHei"/>
            </a:endParaRPr>
          </a:p>
          <a:p>
            <a:pPr marL="95250">
              <a:lnSpc>
                <a:spcPct val="100000"/>
              </a:lnSpc>
              <a:spcBef>
                <a:spcPts val="25"/>
              </a:spcBef>
              <a:buClr>
                <a:srgbClr val="FFCC00"/>
              </a:buClr>
              <a:buFont typeface="Wingdings"/>
              <a:buChar char=""/>
            </a:pPr>
            <a:endParaRPr sz="1550">
              <a:latin typeface="Microsoft JhengHei"/>
              <a:cs typeface="Microsoft JhengHei"/>
            </a:endParaRPr>
          </a:p>
          <a:p>
            <a:pPr marL="450215" indent="-342265">
              <a:lnSpc>
                <a:spcPct val="100000"/>
              </a:lnSpc>
              <a:spcBef>
                <a:spcPts val="5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450215"/>
                <a:tab pos="450850"/>
              </a:tabLst>
            </a:pPr>
            <a:r>
              <a:rPr sz="2400" spc="-5">
                <a:latin typeface="Microsoft JhengHei"/>
                <a:cs typeface="Microsoft JhengHei"/>
              </a:rPr>
              <a:t>热泵应用建议配合使用高压储液器和分液头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pc="-175"/>
              <a:t>膨胀阀系</a:t>
            </a:r>
            <a:r>
              <a:rPr spc="-50"/>
              <a:t>统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0F245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-4762" y="-4762"/>
            <a:ext cx="9029700" cy="6067425"/>
            <a:chOff x="-4762" y="-4762"/>
            <a:chExt cx="9029700" cy="6067425"/>
          </a:xfrm>
        </p:grpSpPr>
        <p:sp>
          <p:nvSpPr>
            <p:cNvPr id="4" name="object 4"/>
            <p:cNvSpPr/>
            <p:nvPr/>
          </p:nvSpPr>
          <p:spPr>
            <a:xfrm flipH="1">
              <a:off x="469900" y="0"/>
              <a:ext cx="0" cy="6057900"/>
            </a:xfrm>
            <a:custGeom>
              <a:rect l="l" t="t" r="r" b="b"/>
              <a:pathLst>
                <a:path h="6057900">
                  <a:moveTo>
                    <a:pt x="0" y="6057900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0099C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0" y="1087437"/>
              <a:ext cx="8724900" cy="0"/>
            </a:xfrm>
            <a:custGeom>
              <a:rect l="l" t="t" r="r" b="b"/>
              <a:pathLst>
                <a:path w="8724900">
                  <a:moveTo>
                    <a:pt x="0" y="0"/>
                  </a:moveTo>
                  <a:lnTo>
                    <a:pt x="8724900" y="0"/>
                  </a:lnTo>
                </a:path>
              </a:pathLst>
            </a:custGeom>
            <a:ln w="9525">
              <a:solidFill>
                <a:srgbClr val="0099CC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001000" y="152400"/>
              <a:ext cx="1023937" cy="457200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62940" y="590180"/>
            <a:ext cx="2870200" cy="54229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pc="-175"/>
              <a:t>高压储液器结</a:t>
            </a:r>
            <a:r>
              <a:rPr spc="-50"/>
              <a:t>构</a:t>
            </a:r>
          </a:p>
        </p:txBody>
      </p:sp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1517650" y="1211262"/>
            <a:ext cx="6049962" cy="44005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62940" y="590180"/>
            <a:ext cx="2870200" cy="54229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pc="-175"/>
              <a:t>高压储液器功</a:t>
            </a:r>
            <a:r>
              <a:rPr spc="-50"/>
              <a:t>能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35952" y="1268095"/>
            <a:ext cx="5854700" cy="1854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5">
                <a:latin typeface="Microsoft JhengHei"/>
                <a:cs typeface="Microsoft JhengHei"/>
              </a:rPr>
              <a:t>膨胀阀系统在低负荷时提供储液功能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CC00"/>
              </a:buClr>
              <a:buFont typeface="Wingdings"/>
              <a:buChar char=""/>
            </a:pPr>
            <a:endParaRPr sz="15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5">
                <a:latin typeface="Microsoft JhengHei"/>
                <a:cs typeface="Microsoft JhengHei"/>
              </a:rPr>
              <a:t>确保膨胀阀前液体为纯液体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CC00"/>
              </a:buClr>
              <a:buFont typeface="Wingdings"/>
              <a:buChar char=""/>
            </a:pPr>
            <a:endParaRPr sz="15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5">
                <a:latin typeface="Microsoft JhengHei"/>
                <a:cs typeface="Microsoft JhengHei"/>
              </a:rPr>
              <a:t>提高膨胀阀系统对制冷剂充注量的容忍性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622800" y="762000"/>
            <a:ext cx="3252787" cy="5715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706427" y="1424775"/>
            <a:ext cx="1017269" cy="944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000066"/>
                </a:solidFill>
                <a:latin typeface="Arial"/>
                <a:cs typeface="Arial"/>
              </a:rPr>
              <a:t>A</a:t>
            </a:r>
            <a:endParaRPr sz="2400">
              <a:latin typeface="Arial"/>
              <a:cs typeface="Arial"/>
            </a:endParaRPr>
          </a:p>
          <a:p>
            <a:pPr marR="5080" algn="r">
              <a:lnSpc>
                <a:spcPct val="100000"/>
              </a:lnSpc>
              <a:spcBef>
                <a:spcPts val="1955"/>
              </a:spcBef>
            </a:pPr>
            <a:r>
              <a:rPr sz="2000" b="1">
                <a:solidFill>
                  <a:srgbClr val="000066"/>
                </a:solidFill>
                <a:latin typeface="Arial"/>
                <a:cs typeface="Arial"/>
              </a:rPr>
              <a:t>B</a:t>
            </a:r>
            <a:endParaRPr sz="20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79630" y="2620162"/>
            <a:ext cx="2457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000066"/>
                </a:solidFill>
                <a:latin typeface="Arial"/>
                <a:cs typeface="Arial"/>
              </a:rPr>
              <a:t>A</a:t>
            </a:r>
            <a:endParaRPr sz="24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819265" y="2620162"/>
            <a:ext cx="2457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000066"/>
                </a:solidFill>
                <a:latin typeface="Arial"/>
                <a:cs typeface="Arial"/>
              </a:rPr>
              <a:t>B</a:t>
            </a:r>
            <a:endParaRPr sz="24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582716" y="4831366"/>
            <a:ext cx="728980" cy="1386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000066"/>
                </a:solidFill>
                <a:latin typeface="Arial"/>
                <a:cs typeface="Arial"/>
              </a:rPr>
              <a:t>C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5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400" b="1">
                <a:solidFill>
                  <a:srgbClr val="000066"/>
                </a:solidFill>
                <a:latin typeface="Arial"/>
                <a:cs typeface="Arial"/>
              </a:rPr>
              <a:t>D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1384300" y="1498600"/>
            <a:ext cx="4441825" cy="4376420"/>
            <a:chOff x="1384300" y="1498600"/>
            <a:chExt cx="4441825" cy="4376420"/>
          </a:xfrm>
        </p:grpSpPr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44245" y="5719762"/>
              <a:ext cx="81879" cy="15524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384300" y="1498600"/>
              <a:ext cx="2846387" cy="4135437"/>
            </a:xfrm>
            <a:prstGeom prst="rect">
              <a:avLst/>
            </a:prstGeom>
          </p:spPr>
        </p:pic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662940" y="590180"/>
            <a:ext cx="3683000" cy="54229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pc="-175"/>
              <a:t>吸气气液分离器结</a:t>
            </a:r>
            <a:r>
              <a:rPr spc="-50"/>
              <a:t>构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35952" y="1268095"/>
            <a:ext cx="6803390" cy="25679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5">
                <a:latin typeface="Microsoft JhengHei"/>
                <a:cs typeface="Microsoft JhengHei"/>
              </a:rPr>
              <a:t>毛细管系统在低负荷时提供储液功能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CC00"/>
              </a:buClr>
              <a:buFont typeface="Wingdings"/>
              <a:buChar char=""/>
            </a:pPr>
            <a:endParaRPr sz="15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5">
                <a:latin typeface="Microsoft JhengHei"/>
                <a:cs typeface="Microsoft JhengHei"/>
              </a:rPr>
              <a:t>除霜前后提供暂储液功能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Clr>
                <a:srgbClr val="FFCC00"/>
              </a:buClr>
              <a:buFont typeface="Wingdings"/>
              <a:buChar char=""/>
            </a:pPr>
            <a:endParaRPr sz="15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5">
                <a:latin typeface="Microsoft JhengHei"/>
                <a:cs typeface="Microsoft JhengHei"/>
              </a:rPr>
              <a:t>回油孔大小将影响回液多少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  <a:buClr>
                <a:srgbClr val="FFCC00"/>
              </a:buClr>
              <a:buFont typeface="Wingdings"/>
              <a:buChar char=""/>
            </a:pPr>
            <a:endParaRPr sz="14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>
                <a:latin typeface="Microsoft JhengHei"/>
                <a:cs typeface="Microsoft JhengHei"/>
              </a:rPr>
              <a:t>回油孔滤网过小易堵塞回油孔，我们建议为</a:t>
            </a:r>
            <a:r>
              <a:rPr sz="2400" b="1" spc="-10">
                <a:latin typeface="Arial"/>
                <a:cs typeface="Arial"/>
              </a:rPr>
              <a:t>30</a:t>
            </a:r>
            <a:r>
              <a:rPr sz="2400" b="1" spc="-50">
                <a:latin typeface="Microsoft JhengHei"/>
                <a:cs typeface="Microsoft JhengHei"/>
              </a:rPr>
              <a:t>目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62940" y="590180"/>
            <a:ext cx="3683000" cy="54229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pc="-175"/>
              <a:t>吸气气液分离器功</a:t>
            </a:r>
            <a:r>
              <a:rPr spc="-50"/>
              <a:t>能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62940" y="590180"/>
            <a:ext cx="3683000" cy="54229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pc="-175"/>
              <a:t>吸气气液分离器使</a:t>
            </a:r>
            <a:r>
              <a:rPr spc="-50"/>
              <a:t>用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35952" y="1268095"/>
            <a:ext cx="7073900" cy="25679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10">
                <a:latin typeface="Microsoft JhengHei"/>
                <a:cs typeface="Microsoft JhengHei"/>
              </a:rPr>
              <a:t>热泵系统一般都需要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  <a:buClr>
                <a:srgbClr val="FFCC00"/>
              </a:buClr>
              <a:buFont typeface="Wingdings"/>
              <a:buChar char=""/>
            </a:pPr>
            <a:endParaRPr sz="14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>
                <a:latin typeface="Microsoft JhengHei"/>
                <a:cs typeface="Microsoft JhengHei"/>
              </a:rPr>
              <a:t>回油孔的孔径一般在</a:t>
            </a:r>
            <a:r>
              <a:rPr sz="2400" b="1" spc="-10">
                <a:latin typeface="Arial"/>
                <a:cs typeface="Arial"/>
              </a:rPr>
              <a:t>1.5mm</a:t>
            </a:r>
            <a:r>
              <a:rPr sz="2400" b="1" spc="-25">
                <a:latin typeface="Microsoft JhengHei"/>
                <a:cs typeface="Microsoft JhengHei"/>
              </a:rPr>
              <a:t>左右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Clr>
                <a:srgbClr val="FFCC00"/>
              </a:buClr>
              <a:buFont typeface="Wingdings"/>
              <a:buChar char=""/>
            </a:pPr>
            <a:endParaRPr sz="16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 spc="-5">
                <a:latin typeface="Microsoft JhengHei"/>
                <a:cs typeface="Microsoft JhengHei"/>
              </a:rPr>
              <a:t>低温制热试验以确定气分的大小及回油孔是否合适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  <a:buClr>
                <a:srgbClr val="FFCC00"/>
              </a:buClr>
              <a:buFont typeface="Wingdings"/>
              <a:buChar char=""/>
            </a:pPr>
            <a:endParaRPr sz="14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FFCC00"/>
              </a:buClr>
              <a:buSzPct val="6041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400" b="1">
                <a:latin typeface="Microsoft JhengHei"/>
                <a:cs typeface="Microsoft JhengHei"/>
              </a:rPr>
              <a:t>判定依据以压缩机底部温度高于吸气温度</a:t>
            </a:r>
            <a:r>
              <a:rPr sz="2400" b="1" spc="-10">
                <a:latin typeface="Arial"/>
                <a:cs typeface="Arial"/>
              </a:rPr>
              <a:t>10C</a:t>
            </a:r>
            <a:r>
              <a:rPr sz="2400" b="1" spc="-25">
                <a:latin typeface="Microsoft JhengHei"/>
                <a:cs typeface="Microsoft JhengHei"/>
              </a:rPr>
              <a:t>以上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https://d.book118.com/648040050124006024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8">
      <vt:lpstr>Arial</vt:lpstr>
      <vt:lpstr>Calibri</vt:lpstr>
      <vt:lpstr>Microsoft JhengHei</vt:lpstr>
      <vt:lpstr>黑体</vt:lpstr>
      <vt:lpstr>Wingdings</vt:lpstr>
      <vt:lpstr>Office Theme</vt:lpstr>
      <vt:lpstr>谷轮压缩机-资料</vt:lpstr>
      <vt:lpstr>压缩机型号</vt:lpstr>
      <vt:lpstr>压缩机选型</vt:lpstr>
      <vt:lpstr>Calculator计算软件</vt:lpstr>
      <vt:lpstr>PowerPoint Presentation</vt:lpstr>
      <vt:lpstr>PowerPoint Presentation</vt:lpstr>
      <vt:lpstr>PowerPoint Presentation</vt:lpstr>
      <vt:lpstr>PowerPoint Presentation</vt:lpstr>
      <vt:lpstr>产品样本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毛细管系统</vt:lpstr>
      <vt:lpstr>膨胀阀系统</vt:lpstr>
      <vt:lpstr>高压储液器结构</vt:lpstr>
      <vt:lpstr>高压储液器功能</vt:lpstr>
      <vt:lpstr>吸气气液分离器结构</vt:lpstr>
      <vt:lpstr>吸气气液分离器功能</vt:lpstr>
      <vt:lpstr>吸气气液分离器使用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2024-09-01T04:11:36.945</cp:lastPrinted>
  <dcterms:created xsi:type="dcterms:W3CDTF">2024-08-31T20:11:36Z</dcterms:created>
  <dcterms:modified xsi:type="dcterms:W3CDTF">2024-08-31T20:11:38Z</dcterms:modified>
</cp:coreProperties>
</file>