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EPAKN+MS-UIGothic"/>
      <p:regular r:id="rId16"/>
    </p:embeddedFont>
    <p:embeddedFont>
      <p:font typeface="QISHCH+RVMATL+ArialMT"/>
      <p:regular r:id="rId17"/>
    </p:embeddedFont>
    <p:embeddedFont>
      <p:font typeface="DBQBBM+CUHGVE+MicrosoftYaHei"/>
      <p:regular r:id="rId18"/>
    </p:embeddedFont>
    <p:embeddedFont>
      <p:font typeface="MVWPWR+CUHGVE+MicrosoftYaHei"/>
      <p:regular r:id="rId19"/>
    </p:embeddedFont>
    <p:embeddedFont>
      <p:font typeface="JCBALH+DKSNFN+MicrosoftYaHei-Bold"/>
      <p:regular r:id="rId20"/>
    </p:embeddedFont>
    <p:embeddedFont>
      <p:font typeface="WDCFAF+PABWVP+Arial-BoldMT"/>
      <p:regular r:id="rId21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8B58-443F-4CF5-82E5-35479447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4E700-AD40-45A5-82CC-40ACF659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32183-7163-488E-A901-5D367082F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F89AE-8907-4EE6-8FE2-52F20BDE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BF8D13-6E22-43E5-AE60-931F91247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E8FF1-855D-473E-BDC5-7D71C917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894B0-EA30-4079-969A-C0EFAEEC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80F6F-0813-4BF4-9EDD-801A73249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265CF-F61D-4497-B4A2-CFA38B7A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4E631-816F-4C92-A8F1-ABBF1809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18E55-77D4-4B9F-8EF2-359BDABEA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41126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6867525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440">
                <a:solidFill>
                  <a:srgbClr val="0D0D0D"/>
                </a:solidFill>
                <a:latin typeface="SEPAKN+MS-UIGothic"/>
                <a:cs typeface="SEPAKN+MS-UIGothic"/>
              </a:rPr>
              <a:t>葡萄糖耐量方法及注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SEPAKN+MS-UIGothic"/>
                <a:cs typeface="SEPAKN+MS-UIGothic"/>
              </a:rPr>
              <a:t>意事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ISHCH+RVMATL+ArialMT"/>
                <a:cs typeface="QISHCH+RVMAT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试验简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ISHCH+RVMATL+ArialMT"/>
                <a:cs typeface="QISHCH+RVMAT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790381" cy="18806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ISHCH+RVMATL+ArialMT"/>
                <a:cs typeface="QISHCH+RVMAT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注意事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ISHCH+RVMATL+ArialMT"/>
                <a:cs typeface="QISHCH+RVMAT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葡萄糖耐量异常的原因及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QISHCH+RVMATL+ArialMT"/>
                <a:cs typeface="QISHCH+RVMATL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的未来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045FD"/>
                </a:solidFill>
                <a:latin typeface="SEPAKN+MS-UIGothic"/>
                <a:cs typeface="SEPAKN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5793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葡萄糖耐量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（</a:t>
            </a:r>
            <a:r>
              <a:rPr sz="1350">
                <a:solidFill>
                  <a:srgbClr val="FFFFFF"/>
                </a:solidFill>
                <a:latin typeface="DBQBBM+CUHGVE+MicrosoftYaHei"/>
                <a:cs typeface="DBQBBM+CUHGVE+MicrosoftYaHei"/>
              </a:rPr>
              <a:t>OGTT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）是一种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估人体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葡萄糖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理能力的医学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空腹和餐后血糖水平来判断是否存在糖尿病前期或糖尿病。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605307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它通常在空腹状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行，要求受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入一定量的葡萄糖（通常是</a:t>
            </a:r>
            <a:r>
              <a:rPr sz="1350">
                <a:solidFill>
                  <a:srgbClr val="FFFFFF"/>
                </a:solidFill>
                <a:latin typeface="DBQBBM+CUHGVE+MicrosoftYaHei"/>
                <a:cs typeface="DBQBBM+CUHGVE+MicrosoftYaHei"/>
              </a:rPr>
              <a:t>75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克），然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后分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在餐后半小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、</a:t>
            </a:r>
            <a:r>
              <a:rPr sz="1350">
                <a:solidFill>
                  <a:srgbClr val="FFFFFF"/>
                </a:solidFill>
                <a:latin typeface="DBQBBM+CUHGVE+MicrosoftYaHei"/>
                <a:cs typeface="DBQBBM+CUHGVE+MicrosoftYaHei"/>
              </a:rPr>
              <a:t>1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、</a:t>
            </a:r>
            <a:r>
              <a:rPr sz="1350">
                <a:solidFill>
                  <a:srgbClr val="FFFFFF"/>
                </a:solidFill>
                <a:latin typeface="DBQBBM+CUHGVE+MicrosoftYaHei"/>
                <a:cs typeface="DBQBBM+CUHGVE+MicrosoftYaHei"/>
              </a:rPr>
              <a:t>2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和</a:t>
            </a:r>
            <a:r>
              <a:rPr sz="1350">
                <a:solidFill>
                  <a:srgbClr val="FFFFFF"/>
                </a:solidFill>
                <a:latin typeface="DBQBBM+CUHGVE+MicrosoftYaHei"/>
                <a:cs typeface="DBQBBM+CUHGVE+MicrosoftYaHei"/>
              </a:rPr>
              <a:t>3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时测</a:t>
            </a:r>
            <a:r>
              <a:rPr sz="1350">
                <a:solidFill>
                  <a:srgbClr val="FFFFFF"/>
                </a:solidFill>
                <a:latin typeface="SEPAKN+MS-UIGothic"/>
                <a:cs typeface="SEPAKN+MS-UIGothic"/>
              </a:rPr>
              <a:t>量血糖水平。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SEPAKN+MS-UIGothic"/>
                <a:cs typeface="SEPAKN+MS-UIGothic"/>
              </a:rPr>
              <a:t>断糖尿病前期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SEPAKN+MS-UIGothic"/>
                <a:cs typeface="SEPAKN+MS-UIGothic"/>
              </a:rPr>
              <a:t>估治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FFFDFD"/>
                </a:solidFill>
                <a:latin typeface="SEPAKN+MS-UIGothic"/>
                <a:cs typeface="SEPAKN+MS-UIGothic"/>
              </a:rPr>
              <a:t>效果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DBQBBM+CUHGVE+MicrosoftYaHei"/>
                <a:cs typeface="DBQBBM+CUHGVE+MicrosoftYaHei"/>
              </a:rPr>
              <a:t>OGTT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出空腹血糖正常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但餐后血糖升高的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象，即糖尿病前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期，有助于及早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并采取干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措施。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于已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的糖尿病患者，</a:t>
            </a:r>
            <a:r>
              <a:rPr sz="1500">
                <a:solidFill>
                  <a:srgbClr val="FFFDFD"/>
                </a:solidFill>
                <a:latin typeface="DBQBBM+CUHGVE+MicrosoftYaHei"/>
                <a:cs typeface="DBQBBM+CUHGVE+MicrosoftYaHei"/>
              </a:rPr>
              <a:t>OGTT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可以用来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估治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效果，指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整。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2000" spc="25">
                <a:solidFill>
                  <a:srgbClr val="FFFDFD"/>
                </a:solidFill>
                <a:latin typeface="SEPAKN+MS-UIGothic"/>
                <a:cs typeface="SEPAKN+MS-UIGothic"/>
              </a:rPr>
              <a:t>断糖尿病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61204" y="4597138"/>
            <a:ext cx="353194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BQBBM+CUHGVE+MicrosoftYaHei"/>
                <a:cs typeface="DBQBBM+CUHGVE+MicrosoftYaHei"/>
              </a:rPr>
              <a:t>OGTT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可以确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糖尿病，如果餐后</a:t>
            </a:r>
            <a:r>
              <a:rPr sz="1500">
                <a:solidFill>
                  <a:srgbClr val="FFFDFD"/>
                </a:solidFill>
                <a:latin typeface="DBQBBM+CUHGVE+MicrosoftYaHei"/>
                <a:cs typeface="DBQBBM+CUHGVE+MicrosoftYaHei"/>
              </a:rPr>
              <a:t>2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小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血糖</a:t>
            </a:r>
            <a:r>
              <a:rPr sz="1500">
                <a:solidFill>
                  <a:srgbClr val="FFFDFD"/>
                </a:solidFill>
                <a:latin typeface="MVWPWR+CUHGVE+MicrosoftYaHei"/>
                <a:cs typeface="MVWPWR+CUHGVE+MicrosoftYaHei"/>
              </a:rPr>
              <a:t>≥11.1mmol/L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，即可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EPAKN+MS-UIGothic"/>
                <a:cs typeface="SEPAKN+MS-UIGothic"/>
              </a:rPr>
              <a:t>尿病。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葡萄糖耐量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糖尿病高危人群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筛查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BALH+DKSNFN+MicrosoftYaHei-Bold"/>
                <a:cs typeface="JCBALH+DKSNFN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BALH+DKSNFN+MicrosoftYaHei-Bold"/>
                <a:cs typeface="JCBALH+DKSNF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JCBALH+DKSNFN+MicrosoftYaHei-Bold"/>
                <a:cs typeface="JCBALH+DKSNF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84870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于有糖尿病家族史、肥胖、高血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等高危因素的人群，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OGTT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可以用来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筛查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糖尿病前期或糖尿病。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孕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妇产</a:t>
            </a: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前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614137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妇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前需要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行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OGTT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估是否存在妊娠期糖尿病。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7498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其他需要了解葡萄糖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理能力的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3045FD"/>
                </a:solidFill>
                <a:latin typeface="SEPAKN+MS-UIGothic"/>
                <a:cs typeface="SEPAKN+MS-UIGothic"/>
              </a:rPr>
              <a:t>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例如某些手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物使用等情况下，医生可能需要了解患者的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葡萄糖耐受能力。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前的准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EPAKN+MS-UIGothic"/>
                <a:cs typeface="SEPAKN+MS-UIGothic"/>
              </a:rPr>
              <a:t>禁食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28052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前一天晚上，受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避免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晚，一般建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晚上</a:t>
            </a:r>
            <a:r>
              <a:rPr sz="135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20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点后不再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食，但可以少量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水。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3045FD"/>
                </a:solidFill>
                <a:latin typeface="SEPAKN+MS-UIGothic"/>
                <a:cs typeface="SEPAKN+MS-UIGothic"/>
              </a:rPr>
              <a:t>停用影响糖代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谢</a:t>
            </a:r>
            <a:r>
              <a:rPr sz="2000" spc="14">
                <a:solidFill>
                  <a:srgbClr val="3045FD"/>
                </a:solidFill>
                <a:latin typeface="SEPAKN+MS-UIGothic"/>
                <a:cs typeface="SEPAKN+MS-UIGothic"/>
              </a:rPr>
              <a:t>的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3045FD"/>
                </a:solidFill>
                <a:latin typeface="SEPAKN+MS-UIGothic"/>
                <a:cs typeface="SEPAKN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58702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前一周停用可能影响糖代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物，如利尿</a:t>
            </a:r>
          </a:p>
          <a:p>
            <a:pPr marL="0" marR="0">
              <a:lnSpc>
                <a:spcPts val="1406"/>
              </a:lnSpc>
              <a:spcBef>
                <a:spcPts val="165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、糖皮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激素等。</a:t>
            </a:r>
            <a:r>
              <a:rPr sz="135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控制疾病：受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控制慢性疾病，</a:t>
            </a:r>
          </a:p>
          <a:p>
            <a:pPr marL="0" marR="0">
              <a:lnSpc>
                <a:spcPts val="1406"/>
              </a:lnSpc>
              <a:spcBef>
                <a:spcPts val="160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如高血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、糖尿病等，在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定。</a:t>
            </a:r>
            <a:r>
              <a:rPr sz="135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了解注意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：受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的注意事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和可能出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的不良反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EPAKN+MS-UIGothic"/>
                <a:cs typeface="SEPAK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试验过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 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385327" cy="7093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QISHCH+RVMATL+ArialMT"/>
                <a:cs typeface="QISHCH+RVMATL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空腹取血：受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者空腹取静脉血，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定空腹血糖。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口服葡萄糖：受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者口服葡萄糖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75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克，用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300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毫升水溶解，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5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内服</a:t>
            </a:r>
          </a:p>
          <a:p>
            <a:pPr marL="20320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下。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取血：在服糖后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1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、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2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取静脉血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定血糖。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试验</a:t>
            </a:r>
            <a:r>
              <a:rPr sz="3000">
                <a:solidFill>
                  <a:srgbClr val="3045FD"/>
                </a:solidFill>
                <a:latin typeface="SEPAKN+MS-UIGothic"/>
                <a:cs typeface="SEPAKN+MS-UIGothic"/>
              </a:rPr>
              <a:t>后注意事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330112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QISHCH+RVMATL+ArialMT"/>
                <a:cs typeface="QISHCH+RVMATL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休息：受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后休息片刻，避免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烈运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。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203200" marR="0">
              <a:lnSpc>
                <a:spcPts val="1562"/>
              </a:lnSpc>
              <a:spcBef>
                <a:spcPts val="60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整：根据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试验结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果，可能需要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构，控制糖分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入。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</a:t>
            </a:r>
          </a:p>
          <a:p>
            <a:pPr marL="20320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定期复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：受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定期复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血糖，了解血糖控制情况。</a:t>
            </a:r>
            <a:r>
              <a:rPr sz="1500">
                <a:solidFill>
                  <a:srgbClr val="000000"/>
                </a:solidFill>
                <a:latin typeface="DBQBBM+CUHGVE+MicrosoftYaHei"/>
                <a:cs typeface="DBQBBM+CUHGVE+MicrosoftYaHei"/>
              </a:rPr>
              <a:t>- 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遵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循医生建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：根据医生建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，可能需要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整治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方案或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SEPAKN+MS-UIGothic"/>
                <a:cs typeface="SEPAKN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https://d.book118.com/648041126105006041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SEPAKN+MS-UIGothic</vt:lpstr>
      <vt:lpstr>QISHCH+RVMATL+ArialMT</vt:lpstr>
      <vt:lpstr>Times New Roman</vt:lpstr>
      <vt:lpstr>SimSun</vt:lpstr>
      <vt:lpstr>DBQBBM+CUHGVE+MicrosoftYaHei</vt:lpstr>
      <vt:lpstr>MVWPWR+CUHGVE+MicrosoftYaHei</vt:lpstr>
      <vt:lpstr>JCBALH+DKSNFN+MicrosoftYaHei-Bold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2024-09-20T13:09:31.874</cp:lastPrinted>
  <dcterms:created xsi:type="dcterms:W3CDTF">2024-09-20T05:09:31Z</dcterms:created>
  <dcterms:modified xsi:type="dcterms:W3CDTF">2024-09-20T05:09:33Z</dcterms:modified>
</cp:coreProperties>
</file>