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AED90D-D3B5-4857-BDFB-9920BBC713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A02FBC-B43E-46A1-B7BA-B143C1EDAF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38192C-8081-4405-B543-4FB04E2352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6E7D03-9586-4055-9060-99C35B2FD3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3156C2-6BF5-4D8E-A514-1099F2B83A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51A767-7B96-4744-BFCF-859A74E463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8B8080-A104-4534-8ABF-17D37A2379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7EBC1A-0336-4658-B980-47160C4614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B53A73-8DCD-4686-BF12-A91A8FCAE1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475B16-3B36-4CC5-9D8D-51B452D98B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93D4CF-7A0F-489C-9AA4-4396602BB1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4413602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ppp培训分享与心得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ppp模式基本概念与原理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ppp项目识别与准备阶段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ppp项目采购阶段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ppp项目执行阶段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ppp培训心得与体会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通过ppp培训，提升自己在ppp领域的专业知识和技能，更好地应对工作中的挑战。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提升专业能力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24" r="125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分享经验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125" r="181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推动行业发展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将自己在ppp实践中的经验和心得分享给同事，促进团队之间的交流与合作。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通过培训分享，促进ppp行业的规范发展，提高行业整体水平。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分享内容概述</a:t>
              </a:r>
            </a:p>
          </p:txBody>
        </p:sp>
      </p:grpSp>
      <p:grpSp>
        <p:nvGrpSpPr>
          <p:cNvPr id="40" name="Group 40"/>
          <p:cNvGrpSpPr/>
          <p:nvPr/>
        </p:nvGrpSpPr>
        <p:grpSpPr>
          <a:xfrm>
            <a:off x="423838" y="1165012"/>
            <a:ext cx="3394996" cy="490334"/>
            <a:chOff x="423838" y="1165012"/>
            <a:chExt cx="3394996" cy="490334"/>
          </a:xfrm>
        </p:grpSpPr>
        <p:sp>
          <p:nvSpPr>
            <p:cNvPr id="41" name="TextBox 41"/>
            <p:cNvSpPr txBox="1"/>
            <p:nvPr/>
          </p:nvSpPr>
          <p:spPr>
            <a:xfrm>
              <a:off x="423838" y="116501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ppp模式介绍</a:t>
              </a:r>
            </a:p>
          </p:txBody>
        </p:sp>
      </p:grpSp>
      <p:grpSp>
        <p:nvGrpSpPr>
          <p:cNvPr id="42" name="Group 42"/>
          <p:cNvGrpSpPr/>
          <p:nvPr/>
        </p:nvGrpSpPr>
        <p:grpSpPr>
          <a:xfrm>
            <a:off x="532563" y="1542614"/>
            <a:ext cx="3286271" cy="949747"/>
            <a:chOff x="532563" y="1542614"/>
            <a:chExt cx="3286271" cy="949747"/>
          </a:xfrm>
        </p:grpSpPr>
        <p:sp>
          <p:nvSpPr>
            <p:cNvPr id="43" name="TextBox 43"/>
            <p:cNvSpPr txBox="1"/>
            <p:nvPr/>
          </p:nvSpPr>
          <p:spPr>
            <a:xfrm>
              <a:off x="532563" y="1542614"/>
              <a:ext cx="3286271" cy="94974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简要介绍ppp模式的定义、特点、优势等基础知识。</a:t>
              </a:r>
            </a:p>
          </p:txBody>
        </p:sp>
      </p:grpSp>
      <p:grpSp>
        <p:nvGrpSpPr>
          <p:cNvPr id="44" name="Group 44"/>
          <p:cNvGrpSpPr/>
          <p:nvPr/>
        </p:nvGrpSpPr>
        <p:grpSpPr>
          <a:xfrm>
            <a:off x="110891" y="3013226"/>
            <a:ext cx="3394996" cy="490334"/>
            <a:chOff x="110891" y="3013226"/>
            <a:chExt cx="3394996" cy="490334"/>
          </a:xfrm>
        </p:grpSpPr>
        <p:sp>
          <p:nvSpPr>
            <p:cNvPr id="45" name="TextBox 45"/>
            <p:cNvSpPr txBox="1"/>
            <p:nvPr/>
          </p:nvSpPr>
          <p:spPr>
            <a:xfrm>
              <a:off x="110891" y="3013226"/>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ppp项目操作流程</a:t>
              </a:r>
            </a:p>
          </p:txBody>
        </p:sp>
      </p:grpSp>
      <p:grpSp>
        <p:nvGrpSpPr>
          <p:cNvPr id="46" name="Group 46"/>
          <p:cNvGrpSpPr/>
          <p:nvPr/>
        </p:nvGrpSpPr>
        <p:grpSpPr>
          <a:xfrm>
            <a:off x="219616" y="3447978"/>
            <a:ext cx="3286271" cy="937998"/>
            <a:chOff x="219616" y="3447978"/>
            <a:chExt cx="3286271" cy="937998"/>
          </a:xfrm>
        </p:grpSpPr>
        <p:sp>
          <p:nvSpPr>
            <p:cNvPr id="47" name="TextBox 47"/>
            <p:cNvSpPr txBox="1"/>
            <p:nvPr/>
          </p:nvSpPr>
          <p:spPr>
            <a:xfrm>
              <a:off x="219616" y="3447978"/>
              <a:ext cx="3286271" cy="93799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详细阐述ppp项目的识别、准备、采购、执行和移交等五个阶段的操作流程。</a:t>
              </a:r>
            </a:p>
          </p:txBody>
        </p:sp>
      </p:grpSp>
      <p:grpSp>
        <p:nvGrpSpPr>
          <p:cNvPr id="48" name="Group 48"/>
          <p:cNvGrpSpPr/>
          <p:nvPr/>
        </p:nvGrpSpPr>
        <p:grpSpPr>
          <a:xfrm>
            <a:off x="436531" y="4760442"/>
            <a:ext cx="3394996" cy="490334"/>
            <a:chOff x="436531" y="4760442"/>
            <a:chExt cx="3394996" cy="490334"/>
          </a:xfrm>
        </p:grpSpPr>
        <p:sp>
          <p:nvSpPr>
            <p:cNvPr id="49" name="TextBox 49"/>
            <p:cNvSpPr txBox="1"/>
            <p:nvPr/>
          </p:nvSpPr>
          <p:spPr>
            <a:xfrm>
              <a:off x="436531" y="476044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ppp项目风险管理</a:t>
              </a:r>
            </a:p>
          </p:txBody>
        </p:sp>
      </p:grpSp>
      <p:grpSp>
        <p:nvGrpSpPr>
          <p:cNvPr id="50" name="Group 50"/>
          <p:cNvGrpSpPr/>
          <p:nvPr/>
        </p:nvGrpSpPr>
        <p:grpSpPr>
          <a:xfrm>
            <a:off x="545256" y="5195195"/>
            <a:ext cx="3286271" cy="936111"/>
            <a:chOff x="545256" y="5195195"/>
            <a:chExt cx="3286271" cy="936111"/>
          </a:xfrm>
        </p:grpSpPr>
        <p:sp>
          <p:nvSpPr>
            <p:cNvPr id="51" name="TextBox 51"/>
            <p:cNvSpPr txBox="1"/>
            <p:nvPr/>
          </p:nvSpPr>
          <p:spPr>
            <a:xfrm>
              <a:off x="545256" y="5195195"/>
              <a:ext cx="3286271" cy="93611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分析ppp项目面临的主要风险，提出相应的应对措施和管理方法。</a:t>
              </a:r>
            </a:p>
          </p:txBody>
        </p:sp>
      </p:grpSp>
      <p:grpSp>
        <p:nvGrpSpPr>
          <p:cNvPr id="52" name="Group 52"/>
          <p:cNvGrpSpPr/>
          <p:nvPr/>
        </p:nvGrpSpPr>
        <p:grpSpPr>
          <a:xfrm>
            <a:off x="8373176" y="1165012"/>
            <a:ext cx="3394996" cy="490334"/>
            <a:chOff x="8373176" y="1165012"/>
            <a:chExt cx="3394996" cy="490334"/>
          </a:xfrm>
        </p:grpSpPr>
        <p:sp>
          <p:nvSpPr>
            <p:cNvPr id="53" name="TextBox 53"/>
            <p:cNvSpPr txBox="1"/>
            <p:nvPr/>
          </p:nvSpPr>
          <p:spPr>
            <a:xfrm>
              <a:off x="8373176" y="116501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ppp项目融资方案设计</a:t>
              </a:r>
            </a:p>
          </p:txBody>
        </p:sp>
      </p:grpSp>
      <p:grpSp>
        <p:nvGrpSpPr>
          <p:cNvPr id="54" name="Group 54"/>
          <p:cNvGrpSpPr/>
          <p:nvPr/>
        </p:nvGrpSpPr>
        <p:grpSpPr>
          <a:xfrm>
            <a:off x="8481901" y="1542614"/>
            <a:ext cx="3286271" cy="949747"/>
            <a:chOff x="8481901" y="1542614"/>
            <a:chExt cx="3286271" cy="949747"/>
          </a:xfrm>
        </p:grpSpPr>
        <p:sp>
          <p:nvSpPr>
            <p:cNvPr id="55" name="TextBox 55"/>
            <p:cNvSpPr txBox="1"/>
            <p:nvPr/>
          </p:nvSpPr>
          <p:spPr>
            <a:xfrm>
              <a:off x="8481901" y="1542614"/>
              <a:ext cx="3286271" cy="94974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探讨ppp项目融资方案的设计原则、方法和实践案例。</a:t>
              </a:r>
            </a:p>
          </p:txBody>
        </p:sp>
      </p:grpSp>
      <p:grpSp>
        <p:nvGrpSpPr>
          <p:cNvPr id="56" name="Group 56"/>
          <p:cNvGrpSpPr/>
          <p:nvPr/>
        </p:nvGrpSpPr>
        <p:grpSpPr>
          <a:xfrm>
            <a:off x="8654225" y="3013226"/>
            <a:ext cx="3394996" cy="490334"/>
            <a:chOff x="8654225" y="3013226"/>
            <a:chExt cx="3394996" cy="490334"/>
          </a:xfrm>
        </p:grpSpPr>
        <p:sp>
          <p:nvSpPr>
            <p:cNvPr id="57" name="TextBox 57"/>
            <p:cNvSpPr txBox="1"/>
            <p:nvPr/>
          </p:nvSpPr>
          <p:spPr>
            <a:xfrm>
              <a:off x="8654225" y="3013226"/>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ppp项目合同管理</a:t>
              </a:r>
            </a:p>
          </p:txBody>
        </p:sp>
      </p:grpSp>
      <p:grpSp>
        <p:nvGrpSpPr>
          <p:cNvPr id="58" name="Group 58"/>
          <p:cNvGrpSpPr/>
          <p:nvPr/>
        </p:nvGrpSpPr>
        <p:grpSpPr>
          <a:xfrm>
            <a:off x="8762949" y="3447978"/>
            <a:ext cx="3286271" cy="937998"/>
            <a:chOff x="8762949" y="3447978"/>
            <a:chExt cx="3286271" cy="937998"/>
          </a:xfrm>
        </p:grpSpPr>
        <p:sp>
          <p:nvSpPr>
            <p:cNvPr id="59" name="TextBox 59"/>
            <p:cNvSpPr txBox="1"/>
            <p:nvPr/>
          </p:nvSpPr>
          <p:spPr>
            <a:xfrm>
              <a:off x="8762949" y="3447978"/>
              <a:ext cx="3286271" cy="93799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阐述ppp项目合同的核心条款、谈判技巧和合同管理要点。</a:t>
              </a:r>
            </a:p>
          </p:txBody>
        </p:sp>
      </p:grpSp>
      <p:grpSp>
        <p:nvGrpSpPr>
          <p:cNvPr id="60" name="Group 60"/>
          <p:cNvGrpSpPr/>
          <p:nvPr/>
        </p:nvGrpSpPr>
        <p:grpSpPr>
          <a:xfrm>
            <a:off x="8059705" y="4760442"/>
            <a:ext cx="3394996" cy="490334"/>
            <a:chOff x="8059705" y="4760442"/>
            <a:chExt cx="3394996" cy="490334"/>
          </a:xfrm>
        </p:grpSpPr>
        <p:sp>
          <p:nvSpPr>
            <p:cNvPr id="61" name="TextBox 61"/>
            <p:cNvSpPr txBox="1"/>
            <p:nvPr/>
          </p:nvSpPr>
          <p:spPr>
            <a:xfrm>
              <a:off x="8059705" y="476044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ppp项目监管与评估</a:t>
              </a:r>
            </a:p>
          </p:txBody>
        </p:sp>
      </p:grpSp>
      <p:grpSp>
        <p:nvGrpSpPr>
          <p:cNvPr id="62" name="Group 62"/>
          <p:cNvGrpSpPr/>
          <p:nvPr/>
        </p:nvGrpSpPr>
        <p:grpSpPr>
          <a:xfrm>
            <a:off x="8168429" y="5195195"/>
            <a:ext cx="3286271" cy="936111"/>
            <a:chOff x="8168429" y="5195195"/>
            <a:chExt cx="3286271" cy="936111"/>
          </a:xfrm>
        </p:grpSpPr>
        <p:sp>
          <p:nvSpPr>
            <p:cNvPr id="63" name="TextBox 63"/>
            <p:cNvSpPr txBox="1"/>
            <p:nvPr/>
          </p:nvSpPr>
          <p:spPr>
            <a:xfrm>
              <a:off x="8168429" y="5195195"/>
              <a:ext cx="3286271" cy="93611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介绍ppp项目的监管机制、评估方法和实践经验。</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ppp模式基本概念与原理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PPP（Public-Private Partnership）即公私合作模式，是指政府与社会资本为提供公共产品或服务而建立的合作关系。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利益共享、风险共担、全程合作、物有所值。</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ppp模式定义及特点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PPP模式特点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PPP模式定义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政府发起项目并进行初步筛选，确定备选项目。</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项目识别</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合作期满或提前终止后，社会资本方将项目资产及相关权益移交给政府或其指定机构。</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项目移交</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政府或其指定机构负责开展物有所值评价和财政承受能力论证，编制实施方案。</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项目准备</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政府或其指定机构通过公开招标、邀请招标、竞争性谈判等方式选择社会资本方。</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项目采购</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社会资本方按照合同约定，履行投资、建设、运营等职责，政府或其指定机构负责监管和绩效评价。</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项目执行</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ppp模式运作流程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ppp模式优势与挑战</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PPP模式优势</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缓解政府财政压力，提高公共服务供给效率和质量。</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引入社会资本和市场竞争机制，推动创新和优化资源配置。</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实现风险共担和利益共享，降低项目风险和成本。</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PPP模式挑战</a:t>
            </a:r>
          </a:p>
        </p:txBody>
      </p:sp>
      <p:pic>
        <p:nvPicPr>
          <p:cNvPr id="6" name="Picture 6"/>
          <p:cNvPicPr>
            <a:picLocks noChangeAspect="1"/>
          </p:cNvPicPr>
          <p:nvPr/>
        </p:nvPicPr>
        <p:blipFill>
          <a:blip r:embed="rId2"/>
          <a:srcRect t="7742" b="7742"/>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742" b="774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政策法规不完善，缺乏统一的标准和规范。</a:t>
            </a:r>
          </a:p>
        </p:txBody>
      </p:sp>
      <p:pic>
        <p:nvPicPr>
          <p:cNvPr id="10" name="Picture 10"/>
          <p:cNvPicPr>
            <a:picLocks noChangeAspect="1"/>
          </p:cNvPicPr>
          <p:nvPr/>
        </p:nvPicPr>
        <p:blipFill>
          <a:blip r:embed="rId4"/>
          <a:srcRect t="7742" b="77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ppp模式优势与挑战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67" r="14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政府和社会资本方利益诉求不同，难以达成共识。</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项目周期长、投资大、风险高，社会资本参与意愿不足。</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监管和绩效评价机制不健全，难以保证项目质量和效益。</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ppp模式优势与挑战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ppp项目识别与准备阶段</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识别方法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通过项目评估、物有所值评价和财政承受能力论证等方式进行筛选和识别</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政府发起</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财政部门向各行业主管部门征集潜在的政府和社会资本合作的项目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社会资本发起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社会资本以项目建议书的方式向财政部门推荐潜在的政府和社会资本合作的项目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项目发起与识别方法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通过定性评价和定量评价相结合的方式，对项目采用政府和社会资本合作模式与采用政府传统采购模式相比能否增加供给、优化风险分配、提高运营效率、促进创新和公平竞争等进行评估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财政承受能力论证</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通过识别、测算政府和社会资本合作项目的财政支出责任，科学评估项目实施对当前及今后年度财政支出的影响，为政府付费项目提供财政可承受能力依据</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物有所值评价</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物有所值评价及财政承受能力论证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项目概况</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交易结构</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合同体系</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监管架构</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项目运作方式</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风险分配基本框架</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包括项目名称、建设地点、建设规模及内容、总投资及资金筹措等基本情况</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按照风险分配优化、风险收益对等和风险可控等原则，综合考虑政府风险管理能力、项目回报机制和市场风险管理能力等要素，在政府和社会资本间合理分配项目风险</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根据项目特点，选择合适的运作方式，如BOT、BOO、TOT等</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包括项目投融资结构、回报机制和相关配套安排等，是项目实施方案的核心内容</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包括项目合同、股东合同、融资合同、工程承包合同、运营服务合同、原料供应合同、产品采购合同和保险合同等，是项目实施的重要保障</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包括授权关系和监管方式，是项目实施的重要保障之一</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项目实施方案编制要点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ppp项目采购阶段</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https://d.book118.com/648044136024006036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2024-09-15T08:29:57.309</cp:lastPrinted>
  <dcterms:created xsi:type="dcterms:W3CDTF">2024-09-15T00:29:57Z</dcterms:created>
  <dcterms:modified xsi:type="dcterms:W3CDTF">2024-09-15T00:29:59Z</dcterms:modified>
</cp:coreProperties>
</file>