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51435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FAAFC-FBD2-4B3F-92C7-B35B17D64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85D10-115D-42F5-A48D-2EEB1F88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961B9-EF1D-4A11-8FA6-E85557B55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0D03A-81A5-4D6E-80E7-C2BD9421F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0639F-6B36-425D-813C-C7D2906C1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157FD-7C85-44EF-865B-8239C5B01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60B736-EAE5-4008-960A-E53C0B5AE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05AEC-4AA7-4EB7-A447-593E3681E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CA124-0F94-4D3E-AD3A-88A9508E3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7E1CB-1778-40F8-B1A3-D5CB83A36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77304-E2C0-4EEC-A4FB-596EEEA90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/>
        </p:nvSpPr>
        <p:spPr>
          <a:xfrm>
            <a:off x="0" y="1670418"/>
            <a:ext cx="9144000" cy="174420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9" name="文本框 6"/>
          <p:cNvSpPr txBox="1"/>
          <p:nvPr userDrawn="1"/>
        </p:nvSpPr>
        <p:spPr>
          <a:xfrm>
            <a:off x="1672807" y="2041193"/>
            <a:ext cx="7238999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0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《@@@》</a:t>
            </a:r>
            <a:r>
              <a:rPr lang="zh-CN" altLang="en-US" sz="30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教学资源库</a:t>
            </a:r>
          </a:p>
        </p:txBody>
      </p:sp>
      <p:cxnSp>
        <p:nvCxnSpPr>
          <p:cNvPr id="10" name="直接连接符 9"/>
          <p:cNvCxnSpPr/>
          <p:nvPr userDrawn="1"/>
        </p:nvCxnSpPr>
        <p:spPr>
          <a:xfrm>
            <a:off x="2891118" y="2572200"/>
            <a:ext cx="625288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本框 35"/>
          <p:cNvSpPr txBox="1"/>
          <p:nvPr userDrawn="1"/>
        </p:nvSpPr>
        <p:spPr>
          <a:xfrm>
            <a:off x="4950758" y="2722350"/>
            <a:ext cx="3892027" cy="414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1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@@@@@@</a:t>
            </a:r>
            <a:endParaRPr lang="zh-CN" altLang="en-US" sz="21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513" y="1498683"/>
            <a:ext cx="2592593" cy="20663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  <p:bldP spid="9" grpId="0"/>
      <p:bldP spid="11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/>
        </p:nvGrpSpPr>
        <p:grpSpPr>
          <a:xfrm>
            <a:off x="3" y="213329"/>
            <a:ext cx="1692275" cy="397399"/>
            <a:chOff x="0" y="284389"/>
            <a:chExt cx="1692275" cy="529772"/>
          </a:xfrm>
        </p:grpSpPr>
        <p:sp>
          <p:nvSpPr>
            <p:cNvPr id="14" name="矩形 13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目录</a:t>
              </a:r>
            </a:p>
          </p:txBody>
        </p:sp>
        <p:sp>
          <p:nvSpPr>
            <p:cNvPr id="15" name="矩形 14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16" name="矩形 15"/>
          <p:cNvSpPr/>
          <p:nvPr userDrawn="1"/>
        </p:nvSpPr>
        <p:spPr>
          <a:xfrm>
            <a:off x="321620" y="3140057"/>
            <a:ext cx="2148116" cy="5845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0" b="1">
                <a:solidFill>
                  <a:srgbClr val="0070C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A</a:t>
            </a:r>
            <a:endParaRPr lang="zh-CN" altLang="en-US" sz="2100" b="1">
              <a:solidFill>
                <a:srgbClr val="0070C0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" name="矩形 16"/>
          <p:cNvSpPr/>
          <p:nvPr userDrawn="1"/>
        </p:nvSpPr>
        <p:spPr>
          <a:xfrm>
            <a:off x="2291379" y="3140057"/>
            <a:ext cx="2367397" cy="5845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0" b="1">
                <a:solidFill>
                  <a:srgbClr val="0070C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B</a:t>
            </a:r>
          </a:p>
        </p:txBody>
      </p:sp>
      <p:sp>
        <p:nvSpPr>
          <p:cNvPr id="18" name="矩形 17"/>
          <p:cNvSpPr/>
          <p:nvPr userDrawn="1"/>
        </p:nvSpPr>
        <p:spPr>
          <a:xfrm>
            <a:off x="6674269" y="3140057"/>
            <a:ext cx="2148116" cy="5845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0" b="1">
                <a:solidFill>
                  <a:srgbClr val="0070C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D</a:t>
            </a:r>
            <a:endParaRPr lang="zh-CN" altLang="en-US" sz="2100" b="1">
              <a:solidFill>
                <a:srgbClr val="0070C0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7" name="矩形 26"/>
          <p:cNvSpPr/>
          <p:nvPr userDrawn="1"/>
        </p:nvSpPr>
        <p:spPr>
          <a:xfrm>
            <a:off x="4556719" y="3140057"/>
            <a:ext cx="2148116" cy="5845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0" b="1">
                <a:solidFill>
                  <a:srgbClr val="0070C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C</a:t>
            </a:r>
            <a:endParaRPr lang="zh-CN" altLang="en-US" sz="2100" b="1">
              <a:solidFill>
                <a:srgbClr val="0070C0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8" name="矩形 37"/>
          <p:cNvSpPr/>
          <p:nvPr userDrawn="1"/>
        </p:nvSpPr>
        <p:spPr>
          <a:xfrm>
            <a:off x="8720326" y="4533672"/>
            <a:ext cx="423675" cy="3973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dur="500" fill="hold" grpId="0" nodeType="withEffect">
                                  <p:stCondLst>
                                    <p:cond delay="3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dur="500" fill="hold" grpId="0" nodeType="withEffect">
                                  <p:stCondLst>
                                    <p:cond delay="4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dur="500" fill="hold" grpId="0" nodeType="withEffect">
                                  <p:stCondLst>
                                    <p:cond delay="5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ldLvl="0" animBg="1"/>
      <p:bldP spid="17" grpId="0" bldLvl="0" animBg="1"/>
      <p:bldP spid="18" grpId="0" bldLvl="0" animBg="1"/>
      <p:bldP spid="27" grpId="0" bldLvl="0" animBg="1"/>
      <p:bldP spid="38" grpId="0" bldLvl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 userDrawn="1"/>
        </p:nvGrpSpPr>
        <p:grpSpPr>
          <a:xfrm>
            <a:off x="1" y="213329"/>
            <a:ext cx="2460812" cy="397399"/>
            <a:chOff x="0" y="284389"/>
            <a:chExt cx="1692275" cy="529772"/>
          </a:xfrm>
        </p:grpSpPr>
        <p:sp>
          <p:nvSpPr>
            <p:cNvPr id="17" name="矩形 16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19" name="矩形 18"/>
          <p:cNvSpPr/>
          <p:nvPr userDrawn="1"/>
        </p:nvSpPr>
        <p:spPr>
          <a:xfrm>
            <a:off x="8720326" y="4533672"/>
            <a:ext cx="423675" cy="3973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cxnSp>
        <p:nvCxnSpPr>
          <p:cNvPr id="20" name="直接连接符 19"/>
          <p:cNvCxnSpPr/>
          <p:nvPr userDrawn="1"/>
        </p:nvCxnSpPr>
        <p:spPr>
          <a:xfrm>
            <a:off x="0" y="610728"/>
            <a:ext cx="9144000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0" name="直接连接符 19"/>
          <p:cNvCxnSpPr/>
          <p:nvPr userDrawn="1"/>
        </p:nvCxnSpPr>
        <p:spPr>
          <a:xfrm>
            <a:off x="0" y="610728"/>
            <a:ext cx="9144000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108753"/>
            <a:ext cx="9144000" cy="5737548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2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2" y="273892"/>
            <a:ext cx="7886699" cy="9943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2" y="1369458"/>
            <a:ext cx="7886699" cy="3264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1" y="4768102"/>
            <a:ext cx="3086099" cy="2738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3" y="4768102"/>
            <a:ext cx="2057400" cy="2738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8FDD34-FF94-4B59-97BD-30E96970C11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65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94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23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52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803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3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83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4501211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19" name="矩形 18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20" name="矩形 19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612775" y="1244600"/>
            <a:ext cx="5009515" cy="2999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机务段是铁路运输系统的主要行车部门，主要负责铁路机车，也就是火车头的运用、综合整备、整体检修的行车单位；就是"开火车的"和"修火车的"，属于一线行车单位；机务段一般设置在重要的铁路枢纽城市或重要的货运编组站附近，主要担当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旅客列车、货运列车、行包列车或专运任务的动力牵引任务。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组合 3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5" name="矩形 4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6" name="矩形 5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864235" y="1095375"/>
            <a:ext cx="751903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中国铁路总公司运输局机务部，为铁路机务系统最高级单位，下设各铁路局机务处，每个机务处下设若干个机务段，机务段下设若干个机务车间、机务折返段，同时还有检修车间、整备车间、设备车间、以及各职能科室。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864235" y="3037840"/>
            <a:ext cx="7512050" cy="1337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机务折返段(或车间)是机务段的行车派出机构，级别与车间相同，机务折返段一般不配属机车，而是负责机车的检修、维护与保养，并为乘务员换乘和休息提供场所。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组合 3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5" name="矩形 4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6" name="矩形 5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522605" y="1480185"/>
            <a:ext cx="5032375" cy="2168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机务段一般分为三种类型：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客运机务段，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以担当旅客列车牵引为主；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货运机务段，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以担当货运列车牵引为主；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综合机务段，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以担当货运列车牵引为主，部分旅客列车牵引为辅；全路共有18个铁路局集团公司、下辖69个机务段。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17" name="文本框 16"/>
          <p:cNvSpPr txBox="1"/>
          <p:nvPr/>
        </p:nvSpPr>
        <p:spPr>
          <a:xfrm>
            <a:off x="706120" y="1186815"/>
            <a:ext cx="41757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机务段各部门及其主要职能如下：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789940" y="2073910"/>
            <a:ext cx="74041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机务段办公室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，主要贯彻执行上级政策法规、规章制度、工作部署；负责本段日常办公管理、文件文书、各类计划安排、函件、会议等相关工作，组织开展生产调研，协助领导了解、收集安全信息、职工生活、生产动态等情况，为领导决策提供依据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784860" y="894715"/>
            <a:ext cx="7482205" cy="1614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安全科，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检查督促全段各部门落实《技规》、《行规》、《事规》等规则和路局安全生产方针、政策、命令、指示、细则的贯彻与执行情况；建立健全安全管理保证体系，对关键性、倾向性问题提出决策性意见和建议；调查分析行车事故、路外伤亡和职工人身事故，确定责任，提出处理意见，及时准确上报；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784860" y="2672715"/>
            <a:ext cx="7465695" cy="1983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检查段内技术设备、锅炉、压力容器及各种行车设备安全情况，解决危及安全生产问题及职工违章违纪现象，并提出预防和整改措施；负责安全工作的监督和指导，参加段安全生产联席会议和事故分析会议，定期分析总结全段安全工作情况，提出加强安全管理的对策；制定和完善有关安全生产机制，促进安全生产责任落实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824865" y="828040"/>
            <a:ext cx="739648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技术科，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检查督促各相关车间、科室贯彻落实各项规章、命令、技术规程、检修工艺，完成各项技术指标；负责全段机车的技术管理工作，编制机车各种检修计划，技术作业过程、检修范围和检修工艺，下达实施方案；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802005" y="2101850"/>
            <a:ext cx="742823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负责机车图纸、工艺资料和工艺记录的管理和有关工艺技术档案的立案、整理、修订工作；办理机车的配属、调拔、报废手续，及外委检修机车、过轨机车的技术鉴定；负责厂修、架修、临修、事故修机车及无火回送机车处理和事故修费用清算等工作；负责机车煤、油、电指标的管理，编制本段的生产、生活用能计划，并检查落实；负责段内环境保护的技术服务和日常管理工作；负责机车油、水的化验，全段工装设备仪表、量、卡具的校验、维修工作；以及新技术、新理论在本段的运用和推广工作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743585" y="1553845"/>
            <a:ext cx="465709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职教科，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编制全段职工技术教育工作计划，组织实施、完成职工培训任务指标；职工定职定级、提职提级、岗前安全、行车安全的职工培训教育工作；大学毕业生的见习管理工作；以及各种教学器具设备的管理和保养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908050" y="1414145"/>
            <a:ext cx="448246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材料科，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全段生产用材料、物资的购进、保管、发放、回收工作；审核物资申请计划，报损、报废报告；负责材料消耗定额管理工作，合理储备物资，定期修订和完善材料消耗定额；负责油脂的管理、机车用油、脂的发放，物资的搬运等工作；实施物资归口管理，集中招标采购，保证物资和设备的质量，确保库房安全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714375" y="828040"/>
            <a:ext cx="780542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局驻段机车验收室，是铁路局派驻的专业验收机构，业务上受局机车验收室的领导，行政上受局委托段长领导；负责所驻段的机车、配件、扩散产品的具体验收和验收质量管理工作；参加段修例会，研究确定机车配件修程、机车鉴定、储备机车的技术检查、机车及互换配件报废鉴定和机车的质量事故调查、研究和分析；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14375" y="2418080"/>
            <a:ext cx="780034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参加机车检修规程和工艺的修订，参加机车技术改造方案的审查及技术鉴定；参加机车扩散配件的资格审查、评审验收；督促、检查机车、配件的工装机具、检测手段等状态；掌握机车段修后的质量问题，收集机车、配件质量信息，强化信息反馈工作；组织参加对材料配件的质量检查；负责大、中（架）修机车保证期内的质量故障仲裁，如：过轨（回送）机车的技术检查，签认[回送机车技术状态书]；参加调拨机车的验收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714375" y="1016635"/>
            <a:ext cx="780542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计划统计科，</a:t>
            </a:r>
            <a:r>
              <a:rPr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全段机车统计的管理工作，确保统计范围、数字口径、指标涵义和报送日期及时、准确；负责机车统计工作的统计调查、统计咨询和统计监督，准确统计机车效率指标、检修状况及燃料消耗情况，按时上报各种报表。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14375" y="2397125"/>
            <a:ext cx="780034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武装保卫科，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主要负责督促检查段内安全保卫、治安综合治理、武装管理等工作；组织实施段内要害设备、要害部门的安全保卫工作；负责要害作业人员和重点人员的管理和考察工作；负责段内保密教育工作；负责全段消防监督检查及消防器材、设施的合理配备，定期检查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723900" y="1504950"/>
            <a:ext cx="769493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劳动人事科，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行管、技术干部的任免、干部技术培训和继续教育，毕业生见习培养工作；职工调转、新工接收、职工退休（职），社会统筹、保险管理，及毕业生、复转军人的接收分配安置工作；职工劳动合同签订、变更、解除以及劳动合同书保管、职工技能鉴定、提职司机、技师评定考试审核工作；职工各种公休假、探亲票审批登记；工资清算、工资统计、医疗保险等有关事项，及劳动人事有关来信来访工作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654685" y="1851660"/>
            <a:ext cx="472122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财务科，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主要负责职工工资及奖金的管理、核算、发放，职工教育等费用的计提、上缴，以及物资、资产、财务档案等的管理。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723265" y="1462405"/>
            <a:ext cx="765937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运用科，</a:t>
            </a:r>
            <a:r>
              <a:rPr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受运用副段长的直接领导，业务上受路局业务部门检查、指导；负责组织实施列车运行图和机车周转图，按计划供应机车，全面完成机车运用计划；还负责专运计划组织、安排，做好专运机车管理；管理机车调度室和折返段调度室，对机车调度员进行业务指导；编制机务（折返）段《运转作业管理细则》和规章制度管理、修订完善列车操纵示意图和操纵提示卡，及有关规章制度；进行机车运用分析，提出改进意见并上报有关部门，为领导决策提供依据。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734695" y="1422400"/>
            <a:ext cx="781304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运用车间，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组织落实机车运用规则，列车运行图、机车周转图，完成各项运输生产任务和经济、技术指标；编制乘务作业标准，严格执行列车运行图，按计划安排机车乘务人员，保证人员落实；负责乘务员、司机长的管理、教育、使用、培训和考核工作，根据运输生产需要，进行人员合理调配；检查和督促机车乘务员标准化作业程序，全面组织落实各项安全生产的措施、办法；负责机车保养工作，制定机车保养质量措施，掌握机车质量状况；负责机车运行监控日报分析；进行职工安全教育，对职工人身安全负全责，确保安全生产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929640" y="1593215"/>
            <a:ext cx="728091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检修车间，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组织落实检修生产任务和计划，全面完成机车检修生产任务及各项经济指标；组织执行检修规程和工艺标准，贯彻执行《段修规程》、《检修范围》、《检修工艺》；制定和落实机车检修有关技术措施、质量控制措施，保证机车检修质量，降低检修成本；进行职工安全教育，对职工人身安全负全责，确保安全生产；组织开展技术革新活动，不断推广和运用新技术、新理论，提高检修科学化水平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469265" y="1588770"/>
            <a:ext cx="510857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设备车间，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组织职工完成指令性生产、财务计划和机械动力设备的检查、保养、检修、鉴定及报废更新等工作；还负责设备的技术管理，设备检修计划的制定和执行；以及职工日常技术教育、技术培训和考核工作，不断提高职工文化水平和业务技术能力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857885" y="1337945"/>
            <a:ext cx="740727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监控车间，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主要负责机车安全信息综合装置，及运记的安装拆除和维修管理工作,以及职工的人身安全及技术业务教育,完成相关职工培训计划，不断提高职工的文化水平和技术业务水平，保证设备和人身安全。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857885" y="2840355"/>
            <a:ext cx="742632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整备车间，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按照生产计划，组织职工完成段指令性任务、财务计划和各项整备任务；合理安排库内线路的使用，有计划的组织机车整备和机车检修线路布置工作；负责整备设备的使用和保养；以及职工日常技术教育、技术培训和考核工作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857885" y="1128395"/>
            <a:ext cx="740727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折返车间，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主要负责段管折返点的安全生产，及整备任务的管理，保证机车出、入库安全正点；落实安全生产措施和岗位作业标准；按照机车运输任务，做好机车整备、乘务员派班和所属设备的使用与保养工作。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857885" y="2505075"/>
            <a:ext cx="742632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电子计算室，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全段计算机设备使用、软件维修，升级、配件，耗材购置、发放等管理工作；定期进行设备检查、维护和总结；定期检查各车间、科室，抽查各类设备使用、养护情况，保证设备质量；及时处理日常网络故障，保证计算机网络的畅通；负责安全检查、病毒防治工作，定期更新病毒库，并检查落实各工作站更新情况。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/>
        </p:nvCxnSpPr>
        <p:spPr>
          <a:xfrm>
            <a:off x="250466" y="610728"/>
            <a:ext cx="8643068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0" y="212725"/>
            <a:ext cx="3736975" cy="397510"/>
            <a:chOff x="0" y="284389"/>
            <a:chExt cx="1692275" cy="529772"/>
          </a:xfrm>
        </p:grpSpPr>
        <p:sp>
          <p:nvSpPr>
            <p:cNvPr id="6" name="矩形 5"/>
            <p:cNvSpPr/>
            <p:nvPr/>
          </p:nvSpPr>
          <p:spPr>
            <a:xfrm>
              <a:off x="0" y="284389"/>
              <a:ext cx="1511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     </a:t>
              </a:r>
              <a:r>
                <a: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机务段各部门职责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1577975" y="284389"/>
              <a:ext cx="114300" cy="529772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852805" y="1104265"/>
            <a:ext cx="420243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救援列车，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主要负责行车事故的起复救援工作，及时恢复通车，保证在短时间内完成救援任务；管理救援列车的设备机具、备品，定期检查修理，做到物卡相符，保证随时处于良好状态。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852805" y="3098800"/>
            <a:ext cx="42208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离退休部门，主要负责全段离退休职工的学习活动、文体活动、来信来访、访贫问苦、排忧解难等工作。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250466" y="1762058"/>
            <a:ext cx="8643068" cy="162028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051107" y="2041193"/>
            <a:ext cx="6842428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30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感谢您的观看！</a:t>
            </a:r>
          </a:p>
        </p:txBody>
      </p:sp>
      <p:sp>
        <p:nvSpPr>
          <p:cNvPr id="33" name="文本框 32"/>
          <p:cNvSpPr txBox="1"/>
          <p:nvPr/>
        </p:nvSpPr>
        <p:spPr>
          <a:xfrm>
            <a:off x="2051107" y="2572202"/>
            <a:ext cx="6842428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Thanks for  listening</a:t>
            </a:r>
            <a:r>
              <a:rPr lang="zh-CN" altLang="en-US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！</a:t>
            </a:r>
          </a:p>
        </p:txBody>
      </p:sp>
      <p:cxnSp>
        <p:nvCxnSpPr>
          <p:cNvPr id="35" name="直接连接符 34"/>
          <p:cNvCxnSpPr/>
          <p:nvPr/>
        </p:nvCxnSpPr>
        <p:spPr>
          <a:xfrm>
            <a:off x="2983201" y="2572200"/>
            <a:ext cx="5910333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4" name="图片 4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23" r="3619"/>
          <a:stretch>
            <a:fillRect/>
          </a:stretch>
        </p:blipFill>
        <p:spPr>
          <a:xfrm>
            <a:off x="746772" y="2075389"/>
            <a:ext cx="1594001" cy="1144201"/>
          </a:xfrm>
          <a:custGeom>
            <a:gdLst>
              <a:gd name="connsiteX0" fmla="*/ 171910 w 1686385"/>
              <a:gd name="connsiteY0" fmla="*/ 0 h 1525334"/>
              <a:gd name="connsiteX1" fmla="*/ 257635 w 1686385"/>
              <a:gd name="connsiteY1" fmla="*/ 33338 h 1525334"/>
              <a:gd name="connsiteX2" fmla="*/ 295735 w 1686385"/>
              <a:gd name="connsiteY2" fmla="*/ 71438 h 1525334"/>
              <a:gd name="connsiteX3" fmla="*/ 376698 w 1686385"/>
              <a:gd name="connsiteY3" fmla="*/ 80963 h 1525334"/>
              <a:gd name="connsiteX4" fmla="*/ 381460 w 1686385"/>
              <a:gd name="connsiteY4" fmla="*/ 123825 h 1525334"/>
              <a:gd name="connsiteX5" fmla="*/ 467185 w 1686385"/>
              <a:gd name="connsiteY5" fmla="*/ 180975 h 1525334"/>
              <a:gd name="connsiteX6" fmla="*/ 457660 w 1686385"/>
              <a:gd name="connsiteY6" fmla="*/ 238125 h 1525334"/>
              <a:gd name="connsiteX7" fmla="*/ 576723 w 1686385"/>
              <a:gd name="connsiteY7" fmla="*/ 266700 h 1525334"/>
              <a:gd name="connsiteX8" fmla="*/ 633873 w 1686385"/>
              <a:gd name="connsiteY8" fmla="*/ 371475 h 1525334"/>
              <a:gd name="connsiteX9" fmla="*/ 743410 w 1686385"/>
              <a:gd name="connsiteY9" fmla="*/ 342900 h 1525334"/>
              <a:gd name="connsiteX10" fmla="*/ 791035 w 1686385"/>
              <a:gd name="connsiteY10" fmla="*/ 457200 h 1525334"/>
              <a:gd name="connsiteX11" fmla="*/ 891048 w 1686385"/>
              <a:gd name="connsiteY11" fmla="*/ 481013 h 1525334"/>
              <a:gd name="connsiteX12" fmla="*/ 919623 w 1686385"/>
              <a:gd name="connsiteY12" fmla="*/ 561975 h 1525334"/>
              <a:gd name="connsiteX13" fmla="*/ 1048210 w 1686385"/>
              <a:gd name="connsiteY13" fmla="*/ 619125 h 1525334"/>
              <a:gd name="connsiteX14" fmla="*/ 1062498 w 1686385"/>
              <a:gd name="connsiteY14" fmla="*/ 681038 h 1525334"/>
              <a:gd name="connsiteX15" fmla="*/ 1172035 w 1686385"/>
              <a:gd name="connsiteY15" fmla="*/ 695325 h 1525334"/>
              <a:gd name="connsiteX16" fmla="*/ 1210135 w 1686385"/>
              <a:gd name="connsiteY16" fmla="*/ 795338 h 1525334"/>
              <a:gd name="connsiteX17" fmla="*/ 1252998 w 1686385"/>
              <a:gd name="connsiteY17" fmla="*/ 866775 h 1525334"/>
              <a:gd name="connsiteX18" fmla="*/ 1243473 w 1686385"/>
              <a:gd name="connsiteY18" fmla="*/ 957263 h 1525334"/>
              <a:gd name="connsiteX19" fmla="*/ 1333960 w 1686385"/>
              <a:gd name="connsiteY19" fmla="*/ 962025 h 1525334"/>
              <a:gd name="connsiteX20" fmla="*/ 1353010 w 1686385"/>
              <a:gd name="connsiteY20" fmla="*/ 1062038 h 1525334"/>
              <a:gd name="connsiteX21" fmla="*/ 1424448 w 1686385"/>
              <a:gd name="connsiteY21" fmla="*/ 1057275 h 1525334"/>
              <a:gd name="connsiteX22" fmla="*/ 1462548 w 1686385"/>
              <a:gd name="connsiteY22" fmla="*/ 1138238 h 1525334"/>
              <a:gd name="connsiteX23" fmla="*/ 1581610 w 1686385"/>
              <a:gd name="connsiteY23" fmla="*/ 1181100 h 1525334"/>
              <a:gd name="connsiteX24" fmla="*/ 1572085 w 1686385"/>
              <a:gd name="connsiteY24" fmla="*/ 1290638 h 1525334"/>
              <a:gd name="connsiteX25" fmla="*/ 1686385 w 1686385"/>
              <a:gd name="connsiteY25" fmla="*/ 1314450 h 1525334"/>
              <a:gd name="connsiteX26" fmla="*/ 1217168 w 1686385"/>
              <a:gd name="connsiteY26" fmla="*/ 1525334 h 1525334"/>
              <a:gd name="connsiteX27" fmla="*/ 573625 w 1686385"/>
              <a:gd name="connsiteY27" fmla="*/ 1525334 h 1525334"/>
              <a:gd name="connsiteX28" fmla="*/ 0 w 1686385"/>
              <a:gd name="connsiteY28" fmla="*/ 1157147 h 1525334"/>
              <a:gd name="connsiteX29" fmla="*/ 0 w 1686385"/>
              <a:gd name="connsiteY29" fmla="*/ 81862 h 15253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686383" h="1525334">
                <a:moveTo>
                  <a:pt x="171910" y="0"/>
                </a:moveTo>
                <a:lnTo>
                  <a:pt x="257635" y="33338"/>
                </a:lnTo>
                <a:lnTo>
                  <a:pt x="295735" y="71438"/>
                </a:lnTo>
                <a:lnTo>
                  <a:pt x="376698" y="80963"/>
                </a:lnTo>
                <a:lnTo>
                  <a:pt x="381460" y="123825"/>
                </a:lnTo>
                <a:lnTo>
                  <a:pt x="467185" y="180975"/>
                </a:lnTo>
                <a:lnTo>
                  <a:pt x="457660" y="238125"/>
                </a:lnTo>
                <a:lnTo>
                  <a:pt x="576723" y="266700"/>
                </a:lnTo>
                <a:lnTo>
                  <a:pt x="633873" y="371475"/>
                </a:lnTo>
                <a:lnTo>
                  <a:pt x="743410" y="342900"/>
                </a:lnTo>
                <a:lnTo>
                  <a:pt x="791035" y="457200"/>
                </a:lnTo>
                <a:lnTo>
                  <a:pt x="891048" y="481013"/>
                </a:lnTo>
                <a:lnTo>
                  <a:pt x="919623" y="561975"/>
                </a:lnTo>
                <a:lnTo>
                  <a:pt x="1048210" y="619125"/>
                </a:lnTo>
                <a:lnTo>
                  <a:pt x="1062498" y="681038"/>
                </a:lnTo>
                <a:lnTo>
                  <a:pt x="1172035" y="695325"/>
                </a:lnTo>
                <a:lnTo>
                  <a:pt x="1210135" y="795338"/>
                </a:lnTo>
                <a:lnTo>
                  <a:pt x="1252998" y="866775"/>
                </a:lnTo>
                <a:lnTo>
                  <a:pt x="1243473" y="957263"/>
                </a:lnTo>
                <a:lnTo>
                  <a:pt x="1333960" y="962025"/>
                </a:lnTo>
                <a:lnTo>
                  <a:pt x="1353010" y="1062038"/>
                </a:lnTo>
                <a:lnTo>
                  <a:pt x="1424448" y="1057275"/>
                </a:lnTo>
                <a:lnTo>
                  <a:pt x="1462548" y="1138238"/>
                </a:lnTo>
                <a:lnTo>
                  <a:pt x="1581610" y="1181100"/>
                </a:lnTo>
                <a:lnTo>
                  <a:pt x="1572085" y="1290638"/>
                </a:lnTo>
                <a:lnTo>
                  <a:pt x="1686385" y="1314450"/>
                </a:lnTo>
                <a:lnTo>
                  <a:pt x="1217168" y="1525334"/>
                </a:lnTo>
                <a:lnTo>
                  <a:pt x="573625" y="1525334"/>
                </a:lnTo>
                <a:lnTo>
                  <a:pt x="0" y="1157147"/>
                </a:lnTo>
                <a:lnTo>
                  <a:pt x="0" y="81862"/>
                </a:lnTo>
                <a:close/>
              </a:path>
            </a:pathLst>
          </a:custGeom>
        </p:spPr>
      </p:pic>
      <p:pic>
        <p:nvPicPr>
          <p:cNvPr id="43" name="图片 4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520" y="1907677"/>
            <a:ext cx="1653850" cy="1312508"/>
          </a:xfrm>
          <a:custGeom>
            <a:gdLst>
              <a:gd name="connsiteX0" fmla="*/ 0 w 1749704"/>
              <a:gd name="connsiteY0" fmla="*/ 1381517 h 1749704"/>
              <a:gd name="connsiteX1" fmla="*/ 573625 w 1749704"/>
              <a:gd name="connsiteY1" fmla="*/ 1749704 h 1749704"/>
              <a:gd name="connsiteX2" fmla="*/ 0 w 1749704"/>
              <a:gd name="connsiteY2" fmla="*/ 1749704 h 1749704"/>
              <a:gd name="connsiteX3" fmla="*/ 0 w 1749704"/>
              <a:gd name="connsiteY3" fmla="*/ 0 h 1749704"/>
              <a:gd name="connsiteX4" fmla="*/ 1749704 w 1749704"/>
              <a:gd name="connsiteY4" fmla="*/ 0 h 1749704"/>
              <a:gd name="connsiteX5" fmla="*/ 1749704 w 1749704"/>
              <a:gd name="connsiteY5" fmla="*/ 1749704 h 1749704"/>
              <a:gd name="connsiteX6" fmla="*/ 1217168 w 1749704"/>
              <a:gd name="connsiteY6" fmla="*/ 1749704 h 1749704"/>
              <a:gd name="connsiteX7" fmla="*/ 1686385 w 1749704"/>
              <a:gd name="connsiteY7" fmla="*/ 1538820 h 1749704"/>
              <a:gd name="connsiteX8" fmla="*/ 1572085 w 1749704"/>
              <a:gd name="connsiteY8" fmla="*/ 1515008 h 1749704"/>
              <a:gd name="connsiteX9" fmla="*/ 1581610 w 1749704"/>
              <a:gd name="connsiteY9" fmla="*/ 1405470 h 1749704"/>
              <a:gd name="connsiteX10" fmla="*/ 1462548 w 1749704"/>
              <a:gd name="connsiteY10" fmla="*/ 1362608 h 1749704"/>
              <a:gd name="connsiteX11" fmla="*/ 1424448 w 1749704"/>
              <a:gd name="connsiteY11" fmla="*/ 1281645 h 1749704"/>
              <a:gd name="connsiteX12" fmla="*/ 1353010 w 1749704"/>
              <a:gd name="connsiteY12" fmla="*/ 1286408 h 1749704"/>
              <a:gd name="connsiteX13" fmla="*/ 1333960 w 1749704"/>
              <a:gd name="connsiteY13" fmla="*/ 1186395 h 1749704"/>
              <a:gd name="connsiteX14" fmla="*/ 1243473 w 1749704"/>
              <a:gd name="connsiteY14" fmla="*/ 1181633 h 1749704"/>
              <a:gd name="connsiteX15" fmla="*/ 1252998 w 1749704"/>
              <a:gd name="connsiteY15" fmla="*/ 1091145 h 1749704"/>
              <a:gd name="connsiteX16" fmla="*/ 1210135 w 1749704"/>
              <a:gd name="connsiteY16" fmla="*/ 1019708 h 1749704"/>
              <a:gd name="connsiteX17" fmla="*/ 1172035 w 1749704"/>
              <a:gd name="connsiteY17" fmla="*/ 919695 h 1749704"/>
              <a:gd name="connsiteX18" fmla="*/ 1062498 w 1749704"/>
              <a:gd name="connsiteY18" fmla="*/ 905408 h 1749704"/>
              <a:gd name="connsiteX19" fmla="*/ 1048210 w 1749704"/>
              <a:gd name="connsiteY19" fmla="*/ 843495 h 1749704"/>
              <a:gd name="connsiteX20" fmla="*/ 919623 w 1749704"/>
              <a:gd name="connsiteY20" fmla="*/ 786345 h 1749704"/>
              <a:gd name="connsiteX21" fmla="*/ 891048 w 1749704"/>
              <a:gd name="connsiteY21" fmla="*/ 705383 h 1749704"/>
              <a:gd name="connsiteX22" fmla="*/ 791035 w 1749704"/>
              <a:gd name="connsiteY22" fmla="*/ 681570 h 1749704"/>
              <a:gd name="connsiteX23" fmla="*/ 743410 w 1749704"/>
              <a:gd name="connsiteY23" fmla="*/ 567270 h 1749704"/>
              <a:gd name="connsiteX24" fmla="*/ 633873 w 1749704"/>
              <a:gd name="connsiteY24" fmla="*/ 595845 h 1749704"/>
              <a:gd name="connsiteX25" fmla="*/ 576723 w 1749704"/>
              <a:gd name="connsiteY25" fmla="*/ 491070 h 1749704"/>
              <a:gd name="connsiteX26" fmla="*/ 457660 w 1749704"/>
              <a:gd name="connsiteY26" fmla="*/ 462495 h 1749704"/>
              <a:gd name="connsiteX27" fmla="*/ 467185 w 1749704"/>
              <a:gd name="connsiteY27" fmla="*/ 405345 h 1749704"/>
              <a:gd name="connsiteX28" fmla="*/ 381460 w 1749704"/>
              <a:gd name="connsiteY28" fmla="*/ 348195 h 1749704"/>
              <a:gd name="connsiteX29" fmla="*/ 376698 w 1749704"/>
              <a:gd name="connsiteY29" fmla="*/ 305333 h 1749704"/>
              <a:gd name="connsiteX30" fmla="*/ 295735 w 1749704"/>
              <a:gd name="connsiteY30" fmla="*/ 295808 h 1749704"/>
              <a:gd name="connsiteX31" fmla="*/ 257635 w 1749704"/>
              <a:gd name="connsiteY31" fmla="*/ 257708 h 1749704"/>
              <a:gd name="connsiteX32" fmla="*/ 171910 w 1749704"/>
              <a:gd name="connsiteY32" fmla="*/ 224370 h 1749704"/>
              <a:gd name="connsiteX33" fmla="*/ 0 w 1749704"/>
              <a:gd name="connsiteY33" fmla="*/ 306232 h 17497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1749704" h="1749704">
                <a:moveTo>
                  <a:pt x="0" y="1381517"/>
                </a:moveTo>
                <a:lnTo>
                  <a:pt x="573625" y="1749704"/>
                </a:lnTo>
                <a:lnTo>
                  <a:pt x="0" y="1749704"/>
                </a:lnTo>
                <a:close/>
                <a:moveTo>
                  <a:pt x="0" y="0"/>
                </a:moveTo>
                <a:lnTo>
                  <a:pt x="1749704" y="0"/>
                </a:lnTo>
                <a:lnTo>
                  <a:pt x="1749704" y="1749704"/>
                </a:lnTo>
                <a:lnTo>
                  <a:pt x="1217168" y="1749704"/>
                </a:lnTo>
                <a:lnTo>
                  <a:pt x="1686385" y="1538820"/>
                </a:lnTo>
                <a:lnTo>
                  <a:pt x="1572085" y="1515008"/>
                </a:lnTo>
                <a:lnTo>
                  <a:pt x="1581610" y="1405470"/>
                </a:lnTo>
                <a:lnTo>
                  <a:pt x="1462548" y="1362608"/>
                </a:lnTo>
                <a:lnTo>
                  <a:pt x="1424448" y="1281645"/>
                </a:lnTo>
                <a:lnTo>
                  <a:pt x="1353010" y="1286408"/>
                </a:lnTo>
                <a:lnTo>
                  <a:pt x="1333960" y="1186395"/>
                </a:lnTo>
                <a:lnTo>
                  <a:pt x="1243473" y="1181633"/>
                </a:lnTo>
                <a:lnTo>
                  <a:pt x="1252998" y="1091145"/>
                </a:lnTo>
                <a:lnTo>
                  <a:pt x="1210135" y="1019708"/>
                </a:lnTo>
                <a:lnTo>
                  <a:pt x="1172035" y="919695"/>
                </a:lnTo>
                <a:lnTo>
                  <a:pt x="1062498" y="905408"/>
                </a:lnTo>
                <a:lnTo>
                  <a:pt x="1048210" y="843495"/>
                </a:lnTo>
                <a:lnTo>
                  <a:pt x="919623" y="786345"/>
                </a:lnTo>
                <a:lnTo>
                  <a:pt x="891048" y="705383"/>
                </a:lnTo>
                <a:lnTo>
                  <a:pt x="791035" y="681570"/>
                </a:lnTo>
                <a:lnTo>
                  <a:pt x="743410" y="567270"/>
                </a:lnTo>
                <a:lnTo>
                  <a:pt x="633873" y="595845"/>
                </a:lnTo>
                <a:lnTo>
                  <a:pt x="576723" y="491070"/>
                </a:lnTo>
                <a:lnTo>
                  <a:pt x="457660" y="462495"/>
                </a:lnTo>
                <a:lnTo>
                  <a:pt x="467185" y="405345"/>
                </a:lnTo>
                <a:lnTo>
                  <a:pt x="381460" y="348195"/>
                </a:lnTo>
                <a:lnTo>
                  <a:pt x="376698" y="305333"/>
                </a:lnTo>
                <a:lnTo>
                  <a:pt x="295735" y="295808"/>
                </a:lnTo>
                <a:lnTo>
                  <a:pt x="257635" y="257708"/>
                </a:lnTo>
                <a:lnTo>
                  <a:pt x="171910" y="224370"/>
                </a:lnTo>
                <a:lnTo>
                  <a:pt x="0" y="306232"/>
                </a:lnTo>
                <a:close/>
              </a:path>
            </a:pathLst>
          </a:cu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path" presetSubtype="0" dur="100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2.22222E-06 3.7037E-07 L 0.00208 -0.00394" pathEditMode="relative" rAng="0" ptsTypes="AA">
                                      <p:cBhvr>
                                        <p:cTn id="2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00" y="-20800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dur="1000" accel="50000" decel="5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2.77778E-06 -3.33333E-06 L -0.00521 0.0044" pathEditMode="relative" rAng="0" ptsTypes="AA">
                                      <p:cBhvr>
                                        <p:cTn id="3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00" y="20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3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https://d.book118.com/648045012117006022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2024-08-28T23:45:03.353</cp:lastPrinted>
  <dcterms:created xsi:type="dcterms:W3CDTF">2024-08-28T15:45:03Z</dcterms:created>
  <dcterms:modified xsi:type="dcterms:W3CDTF">2024-08-28T15:45:05Z</dcterms:modified>
</cp:coreProperties>
</file>