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17A147-ED4F-4442-A78A-EF69752EF214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ECB41F-F0A6-4FAE-B715-C40B0308E6A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9703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0C3B45-28F8-42D7-B1BB-6DD6D9EB0510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167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0C3B45-28F8-42D7-B1BB-6DD6D9EB0510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9041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0C3B45-28F8-42D7-B1BB-6DD6D9EB0510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821928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0C3B45-28F8-42D7-B1BB-6DD6D9EB0510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85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0C3B45-28F8-42D7-B1BB-6DD6D9EB0510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077442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759695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ABD73-B442-458E-817A-2F74D704F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7D6CD-ED48-42D9-ABD2-104FCFD6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B9041-5AA2-438C-8847-7F64D896C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2AA0C-BCD1-489F-ABFF-3963651F8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7AB286-73A3-4F46-AA85-D33AD51F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584DA2-BF4B-40BF-9722-E2C5FC60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3B0CA2-E575-4DAC-ABB0-F74FDA78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A0233-DE89-4E16-923B-2CBFB6955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C5858-2BEA-4641-863C-ABF4414C1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78E94-C07C-498A-8375-E2C7B004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494D1-4B85-4E5F-85E0-05F48B698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2024/2/7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jpeg" /><Relationship Id="rId6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png" /><Relationship Id="rId4" Type="http://schemas.openxmlformats.org/officeDocument/2006/relationships/image" Target="../media/image7.jpeg" /><Relationship Id="rId5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gif" /><Relationship Id="rId4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gif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5.png" /><Relationship Id="rId4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6.jpeg" /><Relationship Id="rId4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gif" /><Relationship Id="rId3" Type="http://schemas.openxmlformats.org/officeDocument/2006/relationships/image" Target="../media/image2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2.gi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3.gif" /><Relationship Id="rId3" Type="http://schemas.openxmlformats.org/officeDocument/2006/relationships/image" Target="../media/image24.png" /><Relationship Id="rId4" Type="http://schemas.openxmlformats.org/officeDocument/2006/relationships/image" Target="../media/image2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6.gif" /><Relationship Id="rId4" Type="http://schemas.openxmlformats.org/officeDocument/2006/relationships/image" Target="../media/image2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45017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 title=""/>
          <p:cNvSpPr txBox="1"/>
          <p:nvPr/>
        </p:nvSpPr>
        <p:spPr>
          <a:xfrm>
            <a:off x="3224289" y="4510338"/>
            <a:ext cx="61093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latin typeface="+mn-ea"/>
              </a:rPr>
              <a:t>小公鸡和小鸭子</a:t>
            </a:r>
            <a:endParaRPr lang="zh-CN" altLang="en-US" sz="6600" b="1">
              <a:blipFill dpi="0" rotWithShape="1">
                <a:blip r:embed="rId3"/>
                <a:tile tx="0" ty="0" sx="100000" sy="100000" flip="none" algn="ctr"/>
              </a:blipFill>
              <a:latin typeface="+mn-ea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3257" y="1399115"/>
            <a:ext cx="2000000" cy="2942857"/>
          </a:xfrm>
          <a:prstGeom prst="rect">
            <a:avLst/>
          </a:prstGeom>
        </p:spPr>
      </p:pic>
      <p:pic>
        <p:nvPicPr>
          <p:cNvPr id="15" name="图片 14" title="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161" y="1392631"/>
            <a:ext cx="3815603" cy="3235631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935" y="409043"/>
            <a:ext cx="10388484" cy="1274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70704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 title=""/>
          <p:cNvGrpSpPr/>
          <p:nvPr/>
        </p:nvGrpSpPr>
        <p:grpSpPr>
          <a:xfrm>
            <a:off x="3628756" y="4689395"/>
            <a:ext cx="4949842" cy="830997"/>
            <a:chOff x="3628756" y="4689395"/>
            <a:chExt cx="4949842" cy="830997"/>
          </a:xfrm>
        </p:grpSpPr>
        <p:grpSp>
          <p:nvGrpSpPr>
            <p:cNvPr id="11" name="组合 10"/>
            <p:cNvGrpSpPr/>
            <p:nvPr/>
          </p:nvGrpSpPr>
          <p:grpSpPr>
            <a:xfrm>
              <a:off x="3628756" y="4753357"/>
              <a:ext cx="4949842" cy="703075"/>
              <a:chOff x="3553828" y="4753357"/>
              <a:chExt cx="4949842" cy="703075"/>
            </a:xfrm>
          </p:grpSpPr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553828" y="4753357"/>
                <a:ext cx="796550" cy="703075"/>
              </a:xfrm>
              <a:prstGeom prst="rect">
                <a:avLst/>
              </a:prstGeom>
            </p:spPr>
          </p:pic>
          <p:pic>
            <p:nvPicPr>
              <p:cNvPr id="10" name="图片 9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7707120" y="4753357"/>
                <a:ext cx="796550" cy="703075"/>
              </a:xfrm>
              <a:prstGeom prst="rect">
                <a:avLst/>
              </a:prstGeom>
            </p:spPr>
          </p:pic>
        </p:grpSp>
        <p:sp>
          <p:nvSpPr>
            <p:cNvPr id="13" name="矩形 12"/>
            <p:cNvSpPr/>
            <p:nvPr/>
          </p:nvSpPr>
          <p:spPr>
            <a:xfrm>
              <a:off x="4847616" y="4689395"/>
              <a:ext cx="2646879" cy="8309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4800" b="1">
                  <a:latin typeface="+mn-ea"/>
                </a:rPr>
                <a:t>课前导入</a:t>
              </a:r>
            </a:p>
          </p:txBody>
        </p:sp>
      </p:grpSp>
      <p:pic>
        <p:nvPicPr>
          <p:cNvPr id="15" name="图片 14" title="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8955" y="1637585"/>
            <a:ext cx="2905540" cy="2905540"/>
          </a:xfrm>
          <a:prstGeom prst="rect">
            <a:avLst/>
          </a:prstGeom>
        </p:spPr>
      </p:pic>
      <p:pic>
        <p:nvPicPr>
          <p:cNvPr id="12" name="图片 11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935" y="409043"/>
            <a:ext cx="10388484" cy="1274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1190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 title=""/>
          <p:cNvSpPr txBox="1"/>
          <p:nvPr/>
        </p:nvSpPr>
        <p:spPr>
          <a:xfrm>
            <a:off x="1391769" y="403220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+mn-ea"/>
              </a:rPr>
              <a:t>趣味引入</a:t>
            </a:r>
          </a:p>
        </p:txBody>
      </p:sp>
      <p:sp>
        <p:nvSpPr>
          <p:cNvPr id="25" name="Rectangle 8" title=""/>
          <p:cNvSpPr>
            <a:spLocks noChangeArrowheads="1"/>
          </p:cNvSpPr>
          <p:nvPr/>
        </p:nvSpPr>
        <p:spPr bwMode="auto">
          <a:xfrm>
            <a:off x="6510873" y="2204185"/>
            <a:ext cx="4654432" cy="2862322"/>
          </a:xfrm>
          <a:prstGeom prst="rect">
            <a:avLst/>
          </a:prstGeom>
          <a:noFill/>
          <a:ln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42925" eaLnBrk="0" fontAlgn="auto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400">
                <a:latin typeface="+mn-ea"/>
                <a:ea typeface="+mn-ea"/>
                <a:cs typeface="Calibri" panose="020f0502020204030204" pitchFamily="34" charset="0"/>
              </a:rPr>
              <a:t>小公鸡会捉虫子，小鸭子会游泳，他们一块儿出去玩，互相帮助，团结友爱。让我们走进课文，去了解他们之间发生的有趣故事吧。</a:t>
            </a:r>
          </a:p>
        </p:txBody>
      </p:sp>
      <p:pic>
        <p:nvPicPr>
          <p:cNvPr id="7" name="图片 6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482" y="2204185"/>
            <a:ext cx="3952875" cy="2821158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115" y="312820"/>
            <a:ext cx="974654" cy="646403"/>
          </a:xfrm>
          <a:prstGeom prst="rect">
            <a:avLst/>
          </a:prstGeom>
        </p:spPr>
      </p:pic>
      <p:sp>
        <p:nvSpPr>
          <p:cNvPr id="26" name="TextBox 25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40570410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489101" y="456152"/>
            <a:ext cx="2046861" cy="5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bg2">
                  <a:lumMod val="9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65302" y="320045"/>
            <a:ext cx="1997338" cy="578882"/>
          </a:xfrm>
          <a:prstGeom prst="roundRect">
            <a:avLst/>
          </a:prstGeom>
          <a:gradFill>
            <a:gsLst>
              <a:gs pos="89000">
                <a:schemeClr val="accent1">
                  <a:lumMod val="5000"/>
                  <a:lumOff val="95000"/>
                </a:schemeClr>
              </a:gs>
              <a:gs pos="100000">
                <a:srgbClr val="BFEAFA"/>
              </a:gs>
            </a:gsLst>
            <a:path path="rect">
              <a:fillToRect l="50000" t="50000" r="50000" b="50000"/>
            </a:path>
          </a:gradFill>
          <a:ln w="66675" cmpd="dbl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1119106" y="1606457"/>
            <a:ext cx="2651937" cy="2470744"/>
          </a:xfrm>
          <a:prstGeom prst="rect">
            <a:avLst/>
          </a:prstGeom>
          <a:solidFill>
            <a:srgbClr val="E8FBFF"/>
          </a:solidFill>
        </p:spPr>
        <p:txBody>
          <a:bodyPr wrap="square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600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他</a:t>
            </a:r>
          </a:p>
        </p:txBody>
      </p:sp>
      <p:sp>
        <p:nvSpPr>
          <p:cNvPr id="6" name="文本框 5" title=""/>
          <p:cNvSpPr txBox="1"/>
          <p:nvPr/>
        </p:nvSpPr>
        <p:spPr>
          <a:xfrm>
            <a:off x="4280687" y="1606455"/>
            <a:ext cx="3078689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结构：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左右</a:t>
            </a:r>
            <a:endParaRPr lang="en-US" altLang="zh-CN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部首：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亻</a:t>
            </a:r>
            <a:endParaRPr lang="en-US" altLang="zh-CN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笔画：</a:t>
            </a:r>
            <a:r>
              <a:rPr lang="en-US" altLang="zh-CN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他们  他人</a:t>
            </a:r>
          </a:p>
        </p:txBody>
      </p:sp>
      <p:grpSp>
        <p:nvGrpSpPr>
          <p:cNvPr id="8" name="组合 7" title=""/>
          <p:cNvGrpSpPr/>
          <p:nvPr/>
        </p:nvGrpSpPr>
        <p:grpSpPr>
          <a:xfrm>
            <a:off x="8271522" y="1257801"/>
            <a:ext cx="2819400" cy="2819400"/>
            <a:chOff x="6971001" y="1278087"/>
            <a:chExt cx="2819400" cy="2819400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971001" y="1278087"/>
              <a:ext cx="2819400" cy="2819400"/>
            </a:xfrm>
            <a:prstGeom prst="rect">
              <a:avLst/>
            </a:prstGeom>
          </p:spPr>
        </p:pic>
        <p:sp>
          <p:nvSpPr>
            <p:cNvPr id="10" name="矩形 9"/>
            <p:cNvSpPr/>
            <p:nvPr/>
          </p:nvSpPr>
          <p:spPr>
            <a:xfrm>
              <a:off x="8944700" y="3899960"/>
              <a:ext cx="633199" cy="159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5" name="组合 24" title=""/>
          <p:cNvGrpSpPr/>
          <p:nvPr/>
        </p:nvGrpSpPr>
        <p:grpSpPr>
          <a:xfrm>
            <a:off x="2122275" y="4207769"/>
            <a:ext cx="2437044" cy="2307332"/>
            <a:chOff x="2122275" y="4207769"/>
            <a:chExt cx="2437044" cy="2307332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122275" y="4207769"/>
              <a:ext cx="1314199" cy="230733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660921">
              <a:off x="3647167" y="4396671"/>
              <a:ext cx="912152" cy="1033128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20" name="矩形 19"/>
            <p:cNvSpPr/>
            <p:nvPr/>
          </p:nvSpPr>
          <p:spPr>
            <a:xfrm>
              <a:off x="3771043" y="4500411"/>
              <a:ext cx="646331" cy="66883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36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他</a:t>
              </a:r>
            </a:p>
          </p:txBody>
        </p:sp>
      </p:grpSp>
      <p:grpSp>
        <p:nvGrpSpPr>
          <p:cNvPr id="24" name="组合 23" title=""/>
          <p:cNvGrpSpPr/>
          <p:nvPr/>
        </p:nvGrpSpPr>
        <p:grpSpPr>
          <a:xfrm>
            <a:off x="5727115" y="4369041"/>
            <a:ext cx="2161191" cy="2146060"/>
            <a:chOff x="5727115" y="4369041"/>
            <a:chExt cx="2161191" cy="2146060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727115" y="4419600"/>
              <a:ext cx="1027698" cy="209550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660921">
              <a:off x="6976154" y="4369041"/>
              <a:ext cx="912152" cy="1033128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21" name="矩形 20"/>
            <p:cNvSpPr/>
            <p:nvPr/>
          </p:nvSpPr>
          <p:spPr>
            <a:xfrm>
              <a:off x="7109064" y="4500410"/>
              <a:ext cx="646331" cy="66883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36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她</a:t>
              </a:r>
            </a:p>
          </p:txBody>
        </p:sp>
      </p:grpSp>
      <p:grpSp>
        <p:nvGrpSpPr>
          <p:cNvPr id="23" name="组合 22" title=""/>
          <p:cNvGrpSpPr/>
          <p:nvPr/>
        </p:nvGrpSpPr>
        <p:grpSpPr>
          <a:xfrm>
            <a:off x="9076781" y="4844871"/>
            <a:ext cx="2204641" cy="1670230"/>
            <a:chOff x="9076781" y="4844871"/>
            <a:chExt cx="2204641" cy="1670230"/>
          </a:xfrm>
        </p:grpSpPr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083800" y="5087448"/>
              <a:ext cx="1197622" cy="142765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0932797" flipH="1">
              <a:off x="9076781" y="4844871"/>
              <a:ext cx="958309" cy="1033128"/>
            </a:xfrm>
            <a:prstGeom prst="rect">
              <a:avLst/>
            </a:prstGeom>
            <a:ln>
              <a:noFill/>
            </a:ln>
            <a:effectLst>
              <a:outerShdw blurRad="190500" algn="tl" rotWithShape="0">
                <a:srgbClr val="000000">
                  <a:alpha val="70000"/>
                </a:srgbClr>
              </a:outerShdw>
            </a:effectLst>
          </p:spPr>
        </p:pic>
        <p:sp>
          <p:nvSpPr>
            <p:cNvPr id="22" name="矩形 21"/>
            <p:cNvSpPr/>
            <p:nvPr/>
          </p:nvSpPr>
          <p:spPr>
            <a:xfrm>
              <a:off x="9232769" y="4959432"/>
              <a:ext cx="646331" cy="66883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36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它</a:t>
              </a:r>
            </a:p>
          </p:txBody>
        </p:sp>
      </p:grpSp>
      <p:sp>
        <p:nvSpPr>
          <p:cNvPr id="11" name="文本框 10" title=""/>
          <p:cNvSpPr txBox="1"/>
          <p:nvPr/>
        </p:nvSpPr>
        <p:spPr>
          <a:xfrm>
            <a:off x="1934210" y="1004570"/>
            <a:ext cx="10045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err="1">
                <a:solidFill>
                  <a:srgbClr val="7030A0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tā</a:t>
            </a:r>
            <a:endParaRPr lang="zh-CN" altLang="en-US" sz="3200">
              <a:solidFill>
                <a:srgbClr val="7030A0"/>
              </a:solidFill>
              <a:latin typeface="汉语拼音" panose="020b0604020202020204" pitchFamily="34" charset="0"/>
              <a:cs typeface="汉语拼音" panose="020b0604020202020204" pitchFamily="34" charset="0"/>
            </a:endParaRPr>
          </a:p>
        </p:txBody>
      </p:sp>
      <p:sp>
        <p:nvSpPr>
          <p:cNvPr id="26" name="TextBox 25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60200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 title=""/>
          <p:cNvSpPr txBox="1"/>
          <p:nvPr/>
        </p:nvSpPr>
        <p:spPr>
          <a:xfrm>
            <a:off x="1391768" y="403220"/>
            <a:ext cx="22365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+mn-ea"/>
              </a:rPr>
              <a:t>核心问题</a:t>
            </a:r>
          </a:p>
        </p:txBody>
      </p:sp>
      <p:sp>
        <p:nvSpPr>
          <p:cNvPr id="4" name="矩形 3" title=""/>
          <p:cNvSpPr>
            <a:spLocks noChangeArrowheads="1"/>
          </p:cNvSpPr>
          <p:nvPr/>
        </p:nvSpPr>
        <p:spPr bwMode="auto">
          <a:xfrm>
            <a:off x="5222688" y="3686642"/>
            <a:ext cx="615352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42925">
              <a:lnSpc>
                <a:spcPct val="150000"/>
              </a:lnSpc>
              <a:defRPr/>
            </a:pPr>
            <a:r>
              <a:rPr lang="zh-CN" altLang="en-US" sz="2400">
                <a:solidFill>
                  <a:srgbClr val="FF0000"/>
                </a:solidFill>
                <a:latin typeface="+mj-ea"/>
                <a:ea typeface="+mj-ea"/>
              </a:rPr>
              <a:t>小公鸡捉虫子给小鸭子吃，小鸭子要捉鱼给小公鸡吃，还把落水的小公鸡救上了岸。</a:t>
            </a:r>
          </a:p>
        </p:txBody>
      </p:sp>
      <p:sp>
        <p:nvSpPr>
          <p:cNvPr id="6" name="矩形 5" title=""/>
          <p:cNvSpPr>
            <a:spLocks noChangeArrowheads="1"/>
          </p:cNvSpPr>
          <p:nvPr/>
        </p:nvSpPr>
        <p:spPr bwMode="auto">
          <a:xfrm>
            <a:off x="5092701" y="2627779"/>
            <a:ext cx="596078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30555">
              <a:lnSpc>
                <a:spcPct val="150000"/>
              </a:lnSpc>
              <a:spcAft>
                <a:spcPts val="600"/>
              </a:spcAft>
              <a:defRPr/>
            </a:pPr>
            <a:r>
              <a:rPr lang="zh-CN" altLang="en-US" sz="2400">
                <a:solidFill>
                  <a:srgbClr val="000000"/>
                </a:solidFill>
                <a:latin typeface="+mj-ea"/>
                <a:ea typeface="+mj-ea"/>
                <a:sym typeface="Calibri" panose="020f0502020204030204" pitchFamily="34" charset="0"/>
              </a:rPr>
              <a:t>小公鸡和小鸭子是怎样互相帮助的？</a:t>
            </a:r>
          </a:p>
        </p:txBody>
      </p:sp>
      <p:pic>
        <p:nvPicPr>
          <p:cNvPr id="7" name="Picture 23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75965" y="2349873"/>
            <a:ext cx="3534296" cy="241324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图片 7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115" y="312820"/>
            <a:ext cx="974654" cy="646403"/>
          </a:xfrm>
          <a:prstGeom prst="rect">
            <a:avLst/>
          </a:prstGeom>
        </p:spPr>
      </p:pic>
      <p:sp>
        <p:nvSpPr>
          <p:cNvPr id="24" name="TextBox 23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140602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 title=""/>
          <p:cNvSpPr txBox="1"/>
          <p:nvPr/>
        </p:nvSpPr>
        <p:spPr>
          <a:xfrm>
            <a:off x="1391769" y="403220"/>
            <a:ext cx="22365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+mn-ea"/>
              </a:rPr>
              <a:t>延伸问题</a:t>
            </a:r>
          </a:p>
        </p:txBody>
      </p:sp>
      <p:sp>
        <p:nvSpPr>
          <p:cNvPr id="4" name="内容占位符 2" title=""/>
          <p:cNvSpPr txBox="1">
            <a:spLocks noChangeArrowheads="1"/>
          </p:cNvSpPr>
          <p:nvPr/>
        </p:nvSpPr>
        <p:spPr bwMode="auto">
          <a:xfrm>
            <a:off x="5737225" y="2588746"/>
            <a:ext cx="5962276" cy="75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>
                <a:latin typeface="+mj-ea"/>
                <a:ea typeface="+mj-ea"/>
                <a:cs typeface="宋体" panose="02010600030101010101" pitchFamily="2" charset="-122"/>
              </a:rPr>
              <a:t>在草地上，小公鸡是如何帮助小鸭子的？</a:t>
            </a:r>
          </a:p>
        </p:txBody>
      </p:sp>
      <p:sp>
        <p:nvSpPr>
          <p:cNvPr id="3" name="矩形 2" title=""/>
          <p:cNvSpPr/>
          <p:nvPr/>
        </p:nvSpPr>
        <p:spPr>
          <a:xfrm>
            <a:off x="5154375" y="3549134"/>
            <a:ext cx="6221837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</a:rPr>
              <a:t>       在草地上，小鸭子捉不到虫子，小公鸡捉虫子给小鸭子吃。</a:t>
            </a:r>
          </a:p>
        </p:txBody>
      </p:sp>
      <p:pic>
        <p:nvPicPr>
          <p:cNvPr id="8" name="图片 7" title="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481" y="2213143"/>
            <a:ext cx="3954184" cy="263612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图片 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115" y="312820"/>
            <a:ext cx="974654" cy="646403"/>
          </a:xfrm>
          <a:prstGeom prst="rect">
            <a:avLst/>
          </a:prstGeom>
        </p:spPr>
      </p:pic>
      <p:sp>
        <p:nvSpPr>
          <p:cNvPr id="24" name="TextBox 23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423329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/>
        </p:nvGrpSpPr>
        <p:grpSpPr>
          <a:xfrm>
            <a:off x="4088227" y="3171497"/>
            <a:ext cx="7430146" cy="2880042"/>
            <a:chOff x="4088227" y="3171497"/>
            <a:chExt cx="7430146" cy="2880042"/>
          </a:xfrm>
        </p:grpSpPr>
        <p:grpSp>
          <p:nvGrpSpPr>
            <p:cNvPr id="2" name="组合 1"/>
            <p:cNvGrpSpPr/>
            <p:nvPr/>
          </p:nvGrpSpPr>
          <p:grpSpPr>
            <a:xfrm>
              <a:off x="9675324" y="3171497"/>
              <a:ext cx="1843049" cy="2880042"/>
              <a:chOff x="7124696" y="798952"/>
              <a:chExt cx="3352807" cy="5239268"/>
            </a:xfrm>
          </p:grpSpPr>
          <p:pic>
            <p:nvPicPr>
              <p:cNvPr id="3" name="图片 2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124696" y="798952"/>
                <a:ext cx="3352807" cy="4364745"/>
              </a:xfrm>
              <a:prstGeom prst="rect">
                <a:avLst/>
              </a:prstGeom>
            </p:spPr>
          </p:pic>
          <p:sp>
            <p:nvSpPr>
              <p:cNvPr id="4" name="文本框 3"/>
              <p:cNvSpPr txBox="1"/>
              <p:nvPr/>
            </p:nvSpPr>
            <p:spPr>
              <a:xfrm>
                <a:off x="7730632" y="5086397"/>
                <a:ext cx="2343150" cy="9518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solidFill>
                      <a:schemeClr val="accent6">
                        <a:lumMod val="50000"/>
                      </a:schemeClr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小鸭子</a:t>
                </a:r>
              </a:p>
            </p:txBody>
          </p:sp>
        </p:grpSp>
        <p:grpSp>
          <p:nvGrpSpPr>
            <p:cNvPr id="5" name="组合 4"/>
            <p:cNvGrpSpPr/>
            <p:nvPr/>
          </p:nvGrpSpPr>
          <p:grpSpPr>
            <a:xfrm>
              <a:off x="4088227" y="3830802"/>
              <a:ext cx="1449684" cy="2220737"/>
              <a:chOff x="1861946" y="1917581"/>
              <a:chExt cx="2637211" cy="4039884"/>
            </a:xfrm>
          </p:grpSpPr>
          <p:pic>
            <p:nvPicPr>
              <p:cNvPr id="6" name="图片 5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9484" t="39467" r="34942" b="17866"/>
              <a:stretch>
                <a:fillRect/>
              </a:stretch>
            </p:blipFill>
            <p:spPr>
              <a:xfrm>
                <a:off x="1861946" y="1917581"/>
                <a:ext cx="2505457" cy="2926080"/>
              </a:xfrm>
              <a:prstGeom prst="rect">
                <a:avLst/>
              </a:prstGeom>
            </p:spPr>
          </p:pic>
          <p:sp>
            <p:nvSpPr>
              <p:cNvPr id="7" name="文本框 6"/>
              <p:cNvSpPr txBox="1"/>
              <p:nvPr/>
            </p:nvSpPr>
            <p:spPr>
              <a:xfrm>
                <a:off x="2060893" y="5005642"/>
                <a:ext cx="2438264" cy="9518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latin typeface="楷体" panose="02010609060101010101" pitchFamily="49" charset="-122"/>
                    <a:ea typeface="楷体" panose="02010609060101010101" pitchFamily="49" charset="-122"/>
                  </a:rPr>
                  <a:t>小公鸡</a:t>
                </a:r>
              </a:p>
            </p:txBody>
          </p:sp>
        </p:grpSp>
      </p:grpSp>
      <p:pic>
        <p:nvPicPr>
          <p:cNvPr id="12" name="Picture 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3194" y="771952"/>
            <a:ext cx="4086861" cy="2828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文本框 13" title=""/>
          <p:cNvSpPr txBox="1"/>
          <p:nvPr/>
        </p:nvSpPr>
        <p:spPr>
          <a:xfrm>
            <a:off x="5626960" y="4226403"/>
            <a:ext cx="4084577" cy="584775"/>
          </a:xfrm>
          <a:prstGeom prst="leftRightArrowCallout">
            <a:avLst>
              <a:gd name="adj1" fmla="val 32446"/>
              <a:gd name="adj2" fmla="val 50000"/>
              <a:gd name="adj3" fmla="val 52509"/>
              <a:gd name="adj4" fmla="val 51209"/>
            </a:avLst>
          </a:prstGeom>
          <a:gradFill>
            <a:gsLst>
              <a:gs pos="0">
                <a:schemeClr val="bg1"/>
              </a:gs>
              <a:gs pos="100000">
                <a:schemeClr val="accent4">
                  <a:lumMod val="20000"/>
                  <a:lumOff val="80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accent2">
                <a:lumMod val="75000"/>
              </a:schemeClr>
            </a:solidFill>
            <a:prstDash val="sysDash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互相帮助</a:t>
            </a:r>
          </a:p>
        </p:txBody>
      </p:sp>
      <p:sp>
        <p:nvSpPr>
          <p:cNvPr id="15" name="文本框 14" title=""/>
          <p:cNvSpPr txBox="1"/>
          <p:nvPr/>
        </p:nvSpPr>
        <p:spPr>
          <a:xfrm>
            <a:off x="5626960" y="5226400"/>
            <a:ext cx="4084577" cy="584775"/>
          </a:xfrm>
          <a:prstGeom prst="leftRightArrowCallout">
            <a:avLst>
              <a:gd name="adj1" fmla="val 36790"/>
              <a:gd name="adj2" fmla="val 50000"/>
              <a:gd name="adj3" fmla="val 52509"/>
              <a:gd name="adj4" fmla="val 51209"/>
            </a:avLst>
          </a:prstGeom>
          <a:gradFill>
            <a:gsLst>
              <a:gs pos="0">
                <a:schemeClr val="bg1"/>
              </a:gs>
              <a:gs pos="100000">
                <a:schemeClr val="accent4">
                  <a:lumMod val="20000"/>
                  <a:lumOff val="80000"/>
                </a:schemeClr>
              </a:gs>
            </a:gsLst>
            <a:path path="rect">
              <a:fillToRect l="50000" t="50000" r="50000" b="50000"/>
            </a:path>
          </a:gradFill>
          <a:ln w="9525">
            <a:solidFill>
              <a:schemeClr val="accent2">
                <a:lumMod val="75000"/>
              </a:schemeClr>
            </a:solidFill>
            <a:prstDash val="sysDash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互相关爱</a:t>
            </a:r>
          </a:p>
        </p:txBody>
      </p:sp>
      <p:grpSp>
        <p:nvGrpSpPr>
          <p:cNvPr id="17" name="组合 16" title=""/>
          <p:cNvGrpSpPr/>
          <p:nvPr/>
        </p:nvGrpSpPr>
        <p:grpSpPr>
          <a:xfrm>
            <a:off x="978310" y="1702663"/>
            <a:ext cx="3320415" cy="1641475"/>
            <a:chOff x="679394" y="1705376"/>
            <a:chExt cx="3320415" cy="1641475"/>
          </a:xfrm>
        </p:grpSpPr>
        <p:sp>
          <p:nvSpPr>
            <p:cNvPr id="18" name="圆角矩形 5"/>
            <p:cNvSpPr/>
            <p:nvPr/>
          </p:nvSpPr>
          <p:spPr>
            <a:xfrm flipV="1">
              <a:off x="679394" y="1716461"/>
              <a:ext cx="3203819" cy="1608474"/>
            </a:xfrm>
            <a:prstGeom prst="wedgeRoundRectCallout">
              <a:avLst>
                <a:gd name="adj1" fmla="val -29543"/>
                <a:gd name="adj2" fmla="val -82201"/>
                <a:gd name="adj3" fmla="val 16667"/>
              </a:avLst>
            </a:prstGeom>
            <a:solidFill>
              <a:srgbClr val="E8FB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>
              <a:off x="812744" y="1705376"/>
              <a:ext cx="3187065" cy="16414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800">
                  <a:solidFill>
                    <a:schemeClr val="tx2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从小公鸡和小鸭子的故事中，你明白了什么道理？</a:t>
              </a:r>
            </a:p>
          </p:txBody>
        </p:sp>
      </p:grpSp>
      <p:sp>
        <p:nvSpPr>
          <p:cNvPr id="22" name="文本框 21" title=""/>
          <p:cNvSpPr txBox="1"/>
          <p:nvPr/>
        </p:nvSpPr>
        <p:spPr>
          <a:xfrm>
            <a:off x="1072055" y="485949"/>
            <a:ext cx="1797270" cy="5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bg2">
                  <a:lumMod val="9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1111619" y="385347"/>
            <a:ext cx="1698906" cy="578882"/>
          </a:xfrm>
          <a:prstGeom prst="roundRect">
            <a:avLst/>
          </a:prstGeom>
          <a:gradFill>
            <a:gsLst>
              <a:gs pos="89000">
                <a:schemeClr val="accent1">
                  <a:lumMod val="5000"/>
                  <a:lumOff val="95000"/>
                </a:schemeClr>
              </a:gs>
              <a:gs pos="100000">
                <a:srgbClr val="BFEAFA"/>
              </a:gs>
            </a:gsLst>
            <a:path path="rect">
              <a:fillToRect l="50000" t="50000" r="50000" b="50000"/>
            </a:path>
          </a:gradFill>
          <a:ln w="66675" cmpd="dbl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悟一悟</a:t>
            </a:r>
          </a:p>
        </p:txBody>
      </p:sp>
      <p:sp>
        <p:nvSpPr>
          <p:cNvPr id="24" name="TextBox 23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811445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37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 title=""/>
          <p:cNvGrpSpPr/>
          <p:nvPr/>
        </p:nvGrpSpPr>
        <p:grpSpPr>
          <a:xfrm>
            <a:off x="1902374" y="1477856"/>
            <a:ext cx="9511860" cy="4555081"/>
            <a:chOff x="1671146" y="1477856"/>
            <a:chExt cx="9511860" cy="4555081"/>
          </a:xfrm>
        </p:grpSpPr>
        <p:sp>
          <p:nvSpPr>
            <p:cNvPr id="5" name="矩形: 圆角 4"/>
            <p:cNvSpPr/>
            <p:nvPr/>
          </p:nvSpPr>
          <p:spPr>
            <a:xfrm>
              <a:off x="1671146" y="1477856"/>
              <a:ext cx="9017876" cy="4555081"/>
            </a:xfrm>
            <a:prstGeom prst="roundRect">
              <a:avLst/>
            </a:prstGeom>
            <a:solidFill>
              <a:srgbClr val="DCF6FF"/>
            </a:solidFill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zh-CN" altLang="en-US" sz="3200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" name="Text Box 8"/>
            <p:cNvSpPr txBox="1"/>
            <p:nvPr/>
          </p:nvSpPr>
          <p:spPr>
            <a:xfrm>
              <a:off x="2250842" y="1716650"/>
              <a:ext cx="8932164" cy="317009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0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1.</a:t>
              </a:r>
              <a:r>
                <a:rPr lang="zh-CN" altLang="en-US" sz="40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课文讲了什么？</a:t>
              </a:r>
              <a:endParaRPr lang="en-US" altLang="zh-CN" sz="40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endParaRPr lang="en-US" altLang="zh-CN" sz="40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r>
                <a:rPr lang="en-US" altLang="zh-CN" sz="40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2.</a:t>
              </a:r>
              <a:r>
                <a:rPr lang="zh-CN" altLang="en-US" sz="40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小公鸡给你留下怎样的印象？</a:t>
              </a:r>
              <a:endParaRPr lang="en-US" altLang="zh-CN" sz="40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endParaRPr lang="zh-CN" altLang="en-US" sz="40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r>
                <a:rPr lang="en-US" altLang="zh-CN" sz="40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3.</a:t>
              </a:r>
              <a:r>
                <a:rPr lang="zh-CN" altLang="en-US" sz="40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小鸭子给你留下怎样的印象？</a:t>
              </a:r>
              <a:endParaRPr lang="en-US" altLang="zh-CN" sz="40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6" name="文本框 5" title=""/>
          <p:cNvSpPr txBox="1"/>
          <p:nvPr/>
        </p:nvSpPr>
        <p:spPr>
          <a:xfrm>
            <a:off x="1072055" y="485949"/>
            <a:ext cx="1797270" cy="5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bg2">
                  <a:lumMod val="9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072055" y="392607"/>
            <a:ext cx="1698906" cy="578882"/>
          </a:xfrm>
          <a:prstGeom prst="roundRect">
            <a:avLst/>
          </a:prstGeom>
          <a:gradFill>
            <a:gsLst>
              <a:gs pos="89000">
                <a:schemeClr val="accent1">
                  <a:lumMod val="5000"/>
                  <a:lumOff val="95000"/>
                </a:schemeClr>
              </a:gs>
              <a:gs pos="100000">
                <a:srgbClr val="BFEAFA"/>
              </a:gs>
            </a:gsLst>
            <a:path path="rect">
              <a:fillToRect l="50000" t="50000" r="50000" b="50000"/>
            </a:path>
          </a:gradFill>
          <a:ln w="66675" cmpd="dbl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谈一谈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2594214" y="2391932"/>
            <a:ext cx="7196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小公鸡和小鸭子的故事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文本框 10" title=""/>
          <p:cNvSpPr txBox="1"/>
          <p:nvPr/>
        </p:nvSpPr>
        <p:spPr>
          <a:xfrm>
            <a:off x="2594214" y="3639340"/>
            <a:ext cx="7196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善良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2594214" y="4886748"/>
            <a:ext cx="7196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关心小伙伴</a:t>
            </a:r>
            <a:r>
              <a:rPr lang="en-US" altLang="zh-CN" sz="2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TextBox 23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290763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517676" y="481552"/>
            <a:ext cx="2046861" cy="5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bg2">
                  <a:lumMod val="9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93877" y="345445"/>
            <a:ext cx="1997338" cy="578882"/>
          </a:xfrm>
          <a:prstGeom prst="roundRect">
            <a:avLst/>
          </a:prstGeom>
          <a:gradFill>
            <a:gsLst>
              <a:gs pos="89000">
                <a:schemeClr val="accent1">
                  <a:lumMod val="5000"/>
                  <a:lumOff val="95000"/>
                </a:schemeClr>
              </a:gs>
              <a:gs pos="100000">
                <a:srgbClr val="BFEAFA"/>
              </a:gs>
            </a:gsLst>
            <a:path path="rect">
              <a:fillToRect l="50000" t="50000" r="50000" b="50000"/>
            </a:path>
          </a:gradFill>
          <a:ln w="66675" cmpd="dbl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</a:t>
            </a:r>
          </a:p>
        </p:txBody>
      </p:sp>
      <p:sp>
        <p:nvSpPr>
          <p:cNvPr id="12" name="文本框 11" title=""/>
          <p:cNvSpPr txBox="1"/>
          <p:nvPr/>
        </p:nvSpPr>
        <p:spPr>
          <a:xfrm>
            <a:off x="1089278" y="1642681"/>
            <a:ext cx="2818765" cy="2780899"/>
          </a:xfrm>
          <a:prstGeom prst="rect">
            <a:avLst/>
          </a:prstGeom>
          <a:solidFill>
            <a:srgbClr val="E8FBFF"/>
          </a:solidFill>
        </p:spPr>
        <p:txBody>
          <a:bodyPr wrap="square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900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</a:t>
            </a:r>
          </a:p>
        </p:txBody>
      </p:sp>
      <p:sp>
        <p:nvSpPr>
          <p:cNvPr id="13" name="文本框 12" title=""/>
          <p:cNvSpPr txBox="1"/>
          <p:nvPr/>
        </p:nvSpPr>
        <p:spPr>
          <a:xfrm>
            <a:off x="4232996" y="1544465"/>
            <a:ext cx="3110210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结构：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左右</a:t>
            </a:r>
            <a:endParaRPr lang="en-US" altLang="zh-CN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部首：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土</a:t>
            </a:r>
            <a:endParaRPr lang="en-US" altLang="zh-CN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笔画：</a:t>
            </a:r>
            <a:r>
              <a:rPr lang="en-US" altLang="zh-CN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6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地球  土地</a:t>
            </a:r>
          </a:p>
        </p:txBody>
      </p:sp>
      <p:grpSp>
        <p:nvGrpSpPr>
          <p:cNvPr id="16" name="组合 15" title=""/>
          <p:cNvGrpSpPr/>
          <p:nvPr/>
        </p:nvGrpSpPr>
        <p:grpSpPr>
          <a:xfrm>
            <a:off x="8292114" y="1215060"/>
            <a:ext cx="2819400" cy="2819400"/>
            <a:chOff x="6469327" y="1377349"/>
            <a:chExt cx="2819400" cy="2819400"/>
          </a:xfrm>
        </p:grpSpPr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469327" y="1377349"/>
              <a:ext cx="2819400" cy="2819400"/>
            </a:xfrm>
            <a:prstGeom prst="rect">
              <a:avLst/>
            </a:prstGeom>
          </p:spPr>
        </p:pic>
        <p:sp>
          <p:nvSpPr>
            <p:cNvPr id="18" name="矩形 17"/>
            <p:cNvSpPr/>
            <p:nvPr/>
          </p:nvSpPr>
          <p:spPr>
            <a:xfrm>
              <a:off x="8432731" y="3999222"/>
              <a:ext cx="633199" cy="159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 title=""/>
          <p:cNvGrpSpPr/>
          <p:nvPr/>
        </p:nvGrpSpPr>
        <p:grpSpPr>
          <a:xfrm>
            <a:off x="689348" y="4544632"/>
            <a:ext cx="7087295" cy="1752441"/>
            <a:chOff x="513327" y="4566439"/>
            <a:chExt cx="7087295" cy="1752441"/>
          </a:xfrm>
        </p:grpSpPr>
        <p:sp>
          <p:nvSpPr>
            <p:cNvPr id="19" name="文本框 18"/>
            <p:cNvSpPr txBox="1"/>
            <p:nvPr/>
          </p:nvSpPr>
          <p:spPr>
            <a:xfrm>
              <a:off x="520700" y="4566439"/>
              <a:ext cx="6991022" cy="1752441"/>
            </a:xfrm>
            <a:prstGeom prst="wedgeRoundRectCallout">
              <a:avLst>
                <a:gd name="adj1" fmla="val 49887"/>
                <a:gd name="adj2" fmla="val -14169"/>
                <a:gd name="adj3" fmla="val 16667"/>
              </a:avLst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accent4">
                    <a:lumMod val="20000"/>
                    <a:lumOff val="80000"/>
                  </a:schemeClr>
                </a:gs>
              </a:gsLst>
              <a:path path="rect">
                <a:fillToRect l="50000" t="50000" r="50000" b="50000"/>
              </a:path>
            </a:gra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zh-CN" altLang="en-US" sz="3200">
                <a:solidFill>
                  <a:srgbClr val="803E06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grpSp>
          <p:nvGrpSpPr>
            <p:cNvPr id="28" name="组合 27"/>
            <p:cNvGrpSpPr/>
            <p:nvPr/>
          </p:nvGrpSpPr>
          <p:grpSpPr>
            <a:xfrm>
              <a:off x="513327" y="4644906"/>
              <a:ext cx="7087295" cy="1539745"/>
              <a:chOff x="1080486" y="4560160"/>
              <a:chExt cx="7087295" cy="1539745"/>
            </a:xfrm>
          </p:grpSpPr>
          <p:sp>
            <p:nvSpPr>
              <p:cNvPr id="22" name="文本框 21"/>
              <p:cNvSpPr txBox="1"/>
              <p:nvPr/>
            </p:nvSpPr>
            <p:spPr>
              <a:xfrm>
                <a:off x="1080486" y="4926674"/>
                <a:ext cx="1718949" cy="7694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4400">
                    <a:solidFill>
                      <a:srgbClr val="0070C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地</a:t>
                </a:r>
              </a:p>
            </p:txBody>
          </p:sp>
          <p:sp>
            <p:nvSpPr>
              <p:cNvPr id="23" name="左大括号 22"/>
              <p:cNvSpPr/>
              <p:nvPr/>
            </p:nvSpPr>
            <p:spPr>
              <a:xfrm>
                <a:off x="1939960" y="4934430"/>
                <a:ext cx="199800" cy="969217"/>
              </a:xfrm>
              <a:prstGeom prst="leftBrace">
                <a:avLst>
                  <a:gd name="adj1" fmla="val 81666"/>
                  <a:gd name="adj2" fmla="val 44750"/>
                </a:avLst>
              </a:prstGeom>
              <a:ln w="381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" name="文本框 23"/>
              <p:cNvSpPr txBox="1"/>
              <p:nvPr/>
            </p:nvSpPr>
            <p:spPr>
              <a:xfrm>
                <a:off x="2139760" y="4560160"/>
                <a:ext cx="989045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 err="1">
                    <a:solidFill>
                      <a:srgbClr val="C00000"/>
                    </a:solidFill>
                    <a:latin typeface="汉语拼音" panose="020b0604020202020204" pitchFamily="34" charset="0"/>
                    <a:cs typeface="汉语拼音" panose="020b0604020202020204" pitchFamily="34" charset="0"/>
                  </a:rPr>
                  <a:t>dì</a:t>
                </a:r>
                <a:endParaRPr lang="zh-CN" altLang="en-US" sz="4000">
                  <a:solidFill>
                    <a:srgbClr val="C00000"/>
                  </a:solidFill>
                  <a:latin typeface="汉语拼音" panose="020b0604020202020204" pitchFamily="34" charset="0"/>
                  <a:cs typeface="汉语拼音" panose="020b0604020202020204" pitchFamily="34" charset="0"/>
                </a:endParaRPr>
              </a:p>
            </p:txBody>
          </p:sp>
          <p:sp>
            <p:nvSpPr>
              <p:cNvPr id="25" name="文本框 24"/>
              <p:cNvSpPr txBox="1"/>
              <p:nvPr/>
            </p:nvSpPr>
            <p:spPr>
              <a:xfrm>
                <a:off x="2139759" y="5392019"/>
                <a:ext cx="989045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rgbClr val="C00000"/>
                    </a:solidFill>
                    <a:latin typeface="汉语拼音" panose="020b0604020202020204" pitchFamily="34" charset="0"/>
                    <a:cs typeface="汉语拼音" panose="020b0604020202020204" pitchFamily="34" charset="0"/>
                  </a:rPr>
                  <a:t>de</a:t>
                </a:r>
                <a:endParaRPr lang="zh-CN" altLang="en-US" sz="4000">
                  <a:solidFill>
                    <a:srgbClr val="C00000"/>
                  </a:solidFill>
                  <a:latin typeface="汉语拼音" panose="020b0604020202020204" pitchFamily="34" charset="0"/>
                  <a:cs typeface="汉语拼音" panose="020b0604020202020204" pitchFamily="34" charset="0"/>
                </a:endParaRPr>
              </a:p>
            </p:txBody>
          </p:sp>
          <p:sp>
            <p:nvSpPr>
              <p:cNvPr id="26" name="文本框 25"/>
              <p:cNvSpPr txBox="1"/>
              <p:nvPr/>
            </p:nvSpPr>
            <p:spPr>
              <a:xfrm>
                <a:off x="3151724" y="4794163"/>
                <a:ext cx="5016057" cy="12725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rPr>
                  <a:t>    春天悄悄</a:t>
                </a:r>
                <a:r>
                  <a:rPr lang="zh-CN" altLang="en-US" sz="3200">
                    <a:solidFill>
                      <a:srgbClr val="C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地</a:t>
                </a:r>
                <a:r>
                  <a: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rPr>
                  <a:t>（  </a:t>
                </a:r>
                <a:r>
                  <a:rPr lang="en-US" altLang="zh-CN" sz="3200">
                    <a:latin typeface="楷体" panose="02010609060101010101" pitchFamily="49" charset="-122"/>
                    <a:ea typeface="楷体" panose="02010609060101010101" pitchFamily="49" charset="-122"/>
                  </a:rPr>
                  <a:t> </a:t>
                </a:r>
                <a:r>
                  <a: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rPr>
                  <a:t>）把大</a:t>
                </a:r>
                <a:r>
                  <a:rPr lang="zh-CN" altLang="en-US" sz="3200">
                    <a:solidFill>
                      <a:srgbClr val="C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地</a:t>
                </a:r>
                <a:r>
                  <a: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rPr>
                  <a:t>（  </a:t>
                </a:r>
                <a:r>
                  <a:rPr lang="en-US" altLang="zh-CN" sz="3200">
                    <a:latin typeface="楷体" panose="02010609060101010101" pitchFamily="49" charset="-122"/>
                    <a:ea typeface="楷体" panose="02010609060101010101" pitchFamily="49" charset="-122"/>
                  </a:rPr>
                  <a:t> </a:t>
                </a:r>
                <a:r>
                  <a:rPr lang="zh-CN" altLang="en-US" sz="3200">
                    <a:latin typeface="楷体" panose="02010609060101010101" pitchFamily="49" charset="-122"/>
                    <a:ea typeface="楷体" panose="02010609060101010101" pitchFamily="49" charset="-122"/>
                  </a:rPr>
                  <a:t>）变成了绿色。</a:t>
                </a:r>
              </a:p>
            </p:txBody>
          </p:sp>
        </p:grpSp>
      </p:grpSp>
      <p:pic>
        <p:nvPicPr>
          <p:cNvPr id="7" name="图片 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9962" y="4263038"/>
            <a:ext cx="2140546" cy="21358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文本框 19" title=""/>
          <p:cNvSpPr txBox="1"/>
          <p:nvPr/>
        </p:nvSpPr>
        <p:spPr>
          <a:xfrm>
            <a:off x="2144395" y="996315"/>
            <a:ext cx="73152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4000" err="1">
                <a:solidFill>
                  <a:srgbClr val="7030A0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dì</a:t>
            </a:r>
          </a:p>
        </p:txBody>
      </p:sp>
      <p:sp>
        <p:nvSpPr>
          <p:cNvPr id="8" name="文本框 7" title=""/>
          <p:cNvSpPr txBox="1"/>
          <p:nvPr/>
        </p:nvSpPr>
        <p:spPr>
          <a:xfrm>
            <a:off x="6119495" y="4904740"/>
            <a:ext cx="7023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de</a:t>
            </a:r>
          </a:p>
        </p:txBody>
      </p:sp>
      <p:sp>
        <p:nvSpPr>
          <p:cNvPr id="9" name="文本框 8" title=""/>
          <p:cNvSpPr txBox="1"/>
          <p:nvPr/>
        </p:nvSpPr>
        <p:spPr>
          <a:xfrm>
            <a:off x="4077335" y="5470525"/>
            <a:ext cx="7023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d</a:t>
            </a:r>
            <a:r>
              <a:rPr lang="en-US" altLang="zh-CN" sz="3200" err="1">
                <a:solidFill>
                  <a:srgbClr val="C00000"/>
                </a:solidFill>
                <a:latin typeface="汉语拼音" panose="020b0604020202020204" pitchFamily="34" charset="0"/>
                <a:cs typeface="汉语拼音" panose="020b0604020202020204" pitchFamily="34" charset="0"/>
                <a:sym typeface="+mn-ea"/>
              </a:rPr>
              <a:t>ì</a:t>
            </a:r>
            <a:endParaRPr lang="en-US" altLang="zh-CN" sz="3200">
              <a:solidFill>
                <a:srgbClr val="C00000"/>
              </a:solidFill>
              <a:latin typeface="汉语拼音" panose="020b0604020202020204" pitchFamily="34" charset="0"/>
              <a:cs typeface="汉语拼音" panose="020b0604020202020204" pitchFamily="34" charset="0"/>
            </a:endParaRPr>
          </a:p>
        </p:txBody>
      </p:sp>
      <p:sp>
        <p:nvSpPr>
          <p:cNvPr id="29" name="TextBox 28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6156918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 title=""/>
          <p:cNvSpPr txBox="1"/>
          <p:nvPr/>
        </p:nvSpPr>
        <p:spPr>
          <a:xfrm>
            <a:off x="501801" y="465677"/>
            <a:ext cx="2046861" cy="5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bg2">
                  <a:lumMod val="9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578002" y="329570"/>
            <a:ext cx="1997338" cy="578882"/>
          </a:xfrm>
          <a:prstGeom prst="roundRect">
            <a:avLst/>
          </a:prstGeom>
          <a:gradFill>
            <a:gsLst>
              <a:gs pos="89000">
                <a:schemeClr val="accent1">
                  <a:lumMod val="5000"/>
                  <a:lumOff val="95000"/>
                </a:schemeClr>
              </a:gs>
              <a:gs pos="100000">
                <a:srgbClr val="BFEAFA"/>
              </a:gs>
            </a:gsLst>
            <a:path path="rect">
              <a:fillToRect l="50000" t="50000" r="50000" b="50000"/>
            </a:path>
          </a:gradFill>
          <a:ln w="66675" cmpd="dbl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</a:t>
            </a:r>
          </a:p>
        </p:txBody>
      </p:sp>
      <p:sp>
        <p:nvSpPr>
          <p:cNvPr id="21" name="文本框 20" title=""/>
          <p:cNvSpPr txBox="1"/>
          <p:nvPr/>
        </p:nvSpPr>
        <p:spPr>
          <a:xfrm>
            <a:off x="1128715" y="1598647"/>
            <a:ext cx="2818765" cy="2780899"/>
          </a:xfrm>
          <a:prstGeom prst="rect">
            <a:avLst/>
          </a:prstGeom>
          <a:solidFill>
            <a:srgbClr val="E8FBFF"/>
          </a:solidFill>
        </p:spPr>
        <p:txBody>
          <a:bodyPr wrap="square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900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也</a:t>
            </a:r>
          </a:p>
        </p:txBody>
      </p:sp>
      <p:sp>
        <p:nvSpPr>
          <p:cNvPr id="22" name="文本框 21" title=""/>
          <p:cNvSpPr txBox="1"/>
          <p:nvPr/>
        </p:nvSpPr>
        <p:spPr>
          <a:xfrm>
            <a:off x="4207318" y="1566715"/>
            <a:ext cx="3148241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结构：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独体字</a:t>
            </a:r>
            <a:endParaRPr lang="en-US" altLang="zh-CN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部首：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乛</a:t>
            </a:r>
            <a:endParaRPr lang="en-US" altLang="zh-CN" sz="280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笔画：</a:t>
            </a:r>
            <a:r>
              <a:rPr lang="en-US" altLang="zh-CN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80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也许  也是</a:t>
            </a:r>
          </a:p>
        </p:txBody>
      </p:sp>
      <p:grpSp>
        <p:nvGrpSpPr>
          <p:cNvPr id="24" name="组合 23" title=""/>
          <p:cNvGrpSpPr/>
          <p:nvPr/>
        </p:nvGrpSpPr>
        <p:grpSpPr>
          <a:xfrm>
            <a:off x="8304501" y="1309641"/>
            <a:ext cx="2819400" cy="2819400"/>
            <a:chOff x="6971001" y="1278087"/>
            <a:chExt cx="2819400" cy="2819400"/>
          </a:xfrm>
        </p:grpSpPr>
        <p:pic>
          <p:nvPicPr>
            <p:cNvPr id="25" name="图片 2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971001" y="1278087"/>
              <a:ext cx="2819400" cy="2819400"/>
            </a:xfrm>
            <a:prstGeom prst="rect">
              <a:avLst/>
            </a:prstGeom>
          </p:spPr>
        </p:pic>
        <p:sp>
          <p:nvSpPr>
            <p:cNvPr id="26" name="矩形 25"/>
            <p:cNvSpPr/>
            <p:nvPr/>
          </p:nvSpPr>
          <p:spPr>
            <a:xfrm>
              <a:off x="8945141" y="3899210"/>
              <a:ext cx="633199" cy="15902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" name="文本框 29" title=""/>
          <p:cNvSpPr txBox="1"/>
          <p:nvPr/>
        </p:nvSpPr>
        <p:spPr>
          <a:xfrm>
            <a:off x="5516914" y="4840860"/>
            <a:ext cx="6078186" cy="1401690"/>
          </a:xfrm>
          <a:prstGeom prst="wedgeRoundRectCallout">
            <a:avLst>
              <a:gd name="adj1" fmla="val 49887"/>
              <a:gd name="adj2" fmla="val -14169"/>
              <a:gd name="adj3" fmla="val 16667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accent4">
                  <a:lumMod val="20000"/>
                  <a:lumOff val="8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造句：</a:t>
            </a:r>
            <a:endParaRPr lang="en-US" altLang="zh-CN" sz="32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3200">
                <a:solidFill>
                  <a:srgbClr val="803E0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光靠等待是什么也得不到的。</a:t>
            </a:r>
          </a:p>
        </p:txBody>
      </p:sp>
      <p:grpSp>
        <p:nvGrpSpPr>
          <p:cNvPr id="5" name="组合 4" title=""/>
          <p:cNvGrpSpPr/>
          <p:nvPr/>
        </p:nvGrpSpPr>
        <p:grpSpPr>
          <a:xfrm>
            <a:off x="890444" y="4633907"/>
            <a:ext cx="3695700" cy="1670564"/>
            <a:chOff x="1727200" y="4547134"/>
            <a:chExt cx="3695700" cy="1670564"/>
          </a:xfrm>
        </p:grpSpPr>
        <p:sp>
          <p:nvSpPr>
            <p:cNvPr id="32" name="圆角矩形 33"/>
            <p:cNvSpPr/>
            <p:nvPr/>
          </p:nvSpPr>
          <p:spPr>
            <a:xfrm>
              <a:off x="1727200" y="4547134"/>
              <a:ext cx="3695700" cy="1670564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4" name="矩形 3"/>
            <p:cNvSpPr/>
            <p:nvPr/>
          </p:nvSpPr>
          <p:spPr>
            <a:xfrm>
              <a:off x="2261831" y="4725486"/>
              <a:ext cx="2646878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也 </a:t>
              </a:r>
              <a:r>
                <a:rPr lang="en-US" altLang="zh-CN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+ </a:t>
              </a: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亻 </a:t>
              </a:r>
              <a:r>
                <a:rPr lang="en-US" altLang="zh-CN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= </a:t>
              </a: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他</a:t>
              </a:r>
              <a:endParaRPr lang="zh-CN" altLang="en-US" sz="3200"/>
            </a:p>
          </p:txBody>
        </p:sp>
        <p:sp>
          <p:nvSpPr>
            <p:cNvPr id="34" name="矩形 33"/>
            <p:cNvSpPr/>
            <p:nvPr/>
          </p:nvSpPr>
          <p:spPr>
            <a:xfrm>
              <a:off x="2261831" y="5378562"/>
              <a:ext cx="2646878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也 </a:t>
              </a:r>
              <a:r>
                <a:rPr lang="en-US" altLang="zh-CN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+ </a:t>
              </a: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土 </a:t>
              </a:r>
              <a:r>
                <a:rPr lang="en-US" altLang="zh-CN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= </a:t>
              </a: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地</a:t>
              </a:r>
              <a:endParaRPr lang="zh-CN" altLang="en-US" sz="3200"/>
            </a:p>
          </p:txBody>
        </p:sp>
      </p:grpSp>
      <p:sp>
        <p:nvSpPr>
          <p:cNvPr id="16" name="文本框 15" title=""/>
          <p:cNvSpPr txBox="1"/>
          <p:nvPr/>
        </p:nvSpPr>
        <p:spPr>
          <a:xfrm>
            <a:off x="2111375" y="946785"/>
            <a:ext cx="8172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err="1">
                <a:solidFill>
                  <a:srgbClr val="7030A0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yě</a:t>
            </a:r>
          </a:p>
        </p:txBody>
      </p:sp>
      <p:sp>
        <p:nvSpPr>
          <p:cNvPr id="35" name="TextBox 34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763359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485926" y="465677"/>
            <a:ext cx="2046861" cy="5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bg2">
                  <a:lumMod val="9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62127" y="329570"/>
            <a:ext cx="1997338" cy="578882"/>
          </a:xfrm>
          <a:prstGeom prst="roundRect">
            <a:avLst/>
          </a:prstGeom>
          <a:gradFill>
            <a:gsLst>
              <a:gs pos="89000">
                <a:schemeClr val="accent1">
                  <a:lumMod val="5000"/>
                  <a:lumOff val="95000"/>
                </a:schemeClr>
              </a:gs>
              <a:gs pos="100000">
                <a:srgbClr val="BFEAFA"/>
              </a:gs>
            </a:gsLst>
            <a:path path="rect">
              <a:fillToRect l="50000" t="50000" r="50000" b="50000"/>
            </a:path>
          </a:gradFill>
          <a:ln w="66675" cmpd="dbl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</a:t>
            </a:r>
          </a:p>
        </p:txBody>
      </p:sp>
      <p:sp>
        <p:nvSpPr>
          <p:cNvPr id="24" name="文本框 23" title=""/>
          <p:cNvSpPr txBox="1"/>
          <p:nvPr/>
        </p:nvSpPr>
        <p:spPr>
          <a:xfrm>
            <a:off x="1080137" y="1518304"/>
            <a:ext cx="2818765" cy="2780899"/>
          </a:xfrm>
          <a:prstGeom prst="rect">
            <a:avLst/>
          </a:prstGeom>
          <a:solidFill>
            <a:srgbClr val="E8FBFF"/>
          </a:solidFill>
        </p:spPr>
        <p:txBody>
          <a:bodyPr wrap="square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900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说</a:t>
            </a:r>
          </a:p>
        </p:txBody>
      </p:sp>
      <p:sp>
        <p:nvSpPr>
          <p:cNvPr id="9" name="文本框 8" title=""/>
          <p:cNvSpPr txBox="1"/>
          <p:nvPr/>
        </p:nvSpPr>
        <p:spPr>
          <a:xfrm>
            <a:off x="4209210" y="1507245"/>
            <a:ext cx="3151384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结构：</a:t>
            </a:r>
            <a:r>
              <a:rPr lang="zh-CN" altLang="en-US" sz="28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左右</a:t>
            </a:r>
            <a:endParaRPr lang="en-US" altLang="zh-CN" sz="2800">
              <a:solidFill>
                <a:schemeClr val="accent5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部首：</a:t>
            </a:r>
            <a:r>
              <a:rPr lang="zh-CN" altLang="en-US" sz="28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讠</a:t>
            </a:r>
            <a:endParaRPr lang="en-US" altLang="zh-CN" sz="2800">
              <a:solidFill>
                <a:schemeClr val="accent5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笔画：</a:t>
            </a:r>
            <a:r>
              <a:rPr lang="en-US" altLang="zh-CN" sz="28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9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8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说明  小说</a:t>
            </a:r>
          </a:p>
        </p:txBody>
      </p:sp>
      <p:grpSp>
        <p:nvGrpSpPr>
          <p:cNvPr id="12" name="组合 11" title=""/>
          <p:cNvGrpSpPr/>
          <p:nvPr/>
        </p:nvGrpSpPr>
        <p:grpSpPr>
          <a:xfrm>
            <a:off x="8293099" y="1312321"/>
            <a:ext cx="2846091" cy="2812780"/>
            <a:chOff x="2086430" y="4387559"/>
            <a:chExt cx="1642386" cy="1642386"/>
          </a:xfrm>
        </p:grpSpPr>
        <p:pic>
          <p:nvPicPr>
            <p:cNvPr id="13" name="图片 12" descr="189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086430" y="4387559"/>
              <a:ext cx="1642386" cy="1642386"/>
            </a:xfrm>
            <a:prstGeom prst="rect">
              <a:avLst/>
            </a:prstGeom>
          </p:spPr>
        </p:pic>
        <p:sp>
          <p:nvSpPr>
            <p:cNvPr id="14" name="矩形 13"/>
            <p:cNvSpPr/>
            <p:nvPr/>
          </p:nvSpPr>
          <p:spPr>
            <a:xfrm>
              <a:off x="3254858" y="5907880"/>
              <a:ext cx="342900" cy="8810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" name="组合 6" title=""/>
          <p:cNvGrpSpPr/>
          <p:nvPr/>
        </p:nvGrpSpPr>
        <p:grpSpPr>
          <a:xfrm>
            <a:off x="3743035" y="4415774"/>
            <a:ext cx="7771909" cy="2032391"/>
            <a:chOff x="3743035" y="4291225"/>
            <a:chExt cx="7771909" cy="2032391"/>
          </a:xfrm>
        </p:grpSpPr>
        <p:grpSp>
          <p:nvGrpSpPr>
            <p:cNvPr id="15" name="组合 14"/>
            <p:cNvGrpSpPr/>
            <p:nvPr/>
          </p:nvGrpSpPr>
          <p:grpSpPr>
            <a:xfrm>
              <a:off x="3743035" y="4768093"/>
              <a:ext cx="5629565" cy="887462"/>
              <a:chOff x="1727200" y="4431678"/>
              <a:chExt cx="7046398" cy="1030614"/>
            </a:xfrm>
          </p:grpSpPr>
          <p:sp>
            <p:nvSpPr>
              <p:cNvPr id="16" name="圆角矩形 33"/>
              <p:cNvSpPr/>
              <p:nvPr/>
            </p:nvSpPr>
            <p:spPr>
              <a:xfrm>
                <a:off x="1727200" y="4431678"/>
                <a:ext cx="7046398" cy="1030614"/>
              </a:xfrm>
              <a:prstGeom prst="round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4">
                  <a:shade val="50000"/>
                </a:schemeClr>
              </a:lnRef>
              <a:fillRef idx="1">
                <a:schemeClr val="accent4"/>
              </a:fillRef>
              <a:effectRef idx="0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endParaRPr lang="zh-CN" altLang="en-US" sz="320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  <p:sp>
            <p:nvSpPr>
              <p:cNvPr id="17" name="矩形 16"/>
              <p:cNvSpPr/>
              <p:nvPr/>
            </p:nvSpPr>
            <p:spPr>
              <a:xfrm>
                <a:off x="1727200" y="4651275"/>
                <a:ext cx="6696679" cy="70233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20000"/>
                  </a:lnSpc>
                </a:pPr>
                <a:r>
                  <a:rPr lang="zh-CN" altLang="en-US" sz="3200">
                    <a:solidFill>
                      <a:srgbClr val="C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造句：</a:t>
                </a:r>
                <a:r>
                  <a:rPr lang="zh-CN" altLang="en-US" sz="3200">
                    <a:solidFill>
                      <a:srgbClr val="803E06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我会看简单的说明书。</a:t>
                </a:r>
                <a:endParaRPr lang="en-US" altLang="zh-CN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endParaRPr>
              </a:p>
            </p:txBody>
          </p:sp>
        </p:grpSp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057645" y="4291225"/>
              <a:ext cx="2457299" cy="203239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3" r="15002"/>
          <a:stretch>
            <a:fillRect/>
          </a:stretch>
        </p:blipFill>
        <p:spPr bwMode="auto">
          <a:xfrm>
            <a:off x="1304050" y="4282746"/>
            <a:ext cx="1525290" cy="2138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文本框 17" title=""/>
          <p:cNvSpPr txBox="1"/>
          <p:nvPr/>
        </p:nvSpPr>
        <p:spPr>
          <a:xfrm>
            <a:off x="1922145" y="930275"/>
            <a:ext cx="129413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4000" err="1">
                <a:solidFill>
                  <a:srgbClr val="7030A0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shuō</a:t>
            </a:r>
          </a:p>
        </p:txBody>
      </p:sp>
      <p:sp>
        <p:nvSpPr>
          <p:cNvPr id="1027" name="TextBox 1026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959103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501801" y="449802"/>
            <a:ext cx="2046861" cy="578882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bg2">
                  <a:lumMod val="90000"/>
                </a:schemeClr>
              </a:gs>
            </a:gsLst>
            <a:path path="rect">
              <a:fillToRect l="50000" t="50000" r="50000" b="50000"/>
            </a:path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78002" y="313695"/>
            <a:ext cx="1997338" cy="578882"/>
          </a:xfrm>
          <a:prstGeom prst="roundRect">
            <a:avLst/>
          </a:prstGeom>
          <a:gradFill>
            <a:gsLst>
              <a:gs pos="89000">
                <a:schemeClr val="accent1">
                  <a:lumMod val="5000"/>
                  <a:lumOff val="95000"/>
                </a:schemeClr>
              </a:gs>
              <a:gs pos="100000">
                <a:srgbClr val="BFEAFA"/>
              </a:gs>
            </a:gsLst>
            <a:path path="rect">
              <a:fillToRect l="50000" t="50000" r="50000" b="50000"/>
            </a:path>
          </a:gradFill>
          <a:ln w="66675" cmpd="dbl"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书写指导</a:t>
            </a:r>
          </a:p>
        </p:txBody>
      </p:sp>
      <p:sp>
        <p:nvSpPr>
          <p:cNvPr id="22" name="文本框 21" title=""/>
          <p:cNvSpPr txBox="1"/>
          <p:nvPr/>
        </p:nvSpPr>
        <p:spPr>
          <a:xfrm>
            <a:off x="4223603" y="1491326"/>
            <a:ext cx="3084660" cy="21605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结构：</a:t>
            </a:r>
            <a:r>
              <a:rPr lang="zh-CN" altLang="en-US" sz="28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左右</a:t>
            </a:r>
            <a:endParaRPr lang="en-US" altLang="zh-CN" sz="2800">
              <a:solidFill>
                <a:schemeClr val="accent5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部首：</a:t>
            </a:r>
            <a:r>
              <a:rPr lang="zh-CN" altLang="en-US" sz="28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氵</a:t>
            </a:r>
            <a:endParaRPr lang="en-US" altLang="zh-CN" sz="2800">
              <a:solidFill>
                <a:schemeClr val="accent5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笔画：</a:t>
            </a:r>
            <a:r>
              <a:rPr lang="en-US" altLang="zh-CN" sz="28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8</a:t>
            </a:r>
          </a:p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chemeClr val="accent6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组词：</a:t>
            </a:r>
            <a:r>
              <a:rPr lang="zh-CN" altLang="en-US" sz="2800">
                <a:solidFill>
                  <a:schemeClr val="accent5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过河  河水</a:t>
            </a:r>
          </a:p>
        </p:txBody>
      </p:sp>
      <p:sp>
        <p:nvSpPr>
          <p:cNvPr id="24" name="文本框 23" title=""/>
          <p:cNvSpPr txBox="1"/>
          <p:nvPr/>
        </p:nvSpPr>
        <p:spPr>
          <a:xfrm>
            <a:off x="1016635" y="1580515"/>
            <a:ext cx="2818765" cy="2673350"/>
          </a:xfrm>
          <a:prstGeom prst="rect">
            <a:avLst/>
          </a:prstGeom>
          <a:solidFill>
            <a:srgbClr val="E8FBFF"/>
          </a:solidFill>
        </p:spPr>
        <p:txBody>
          <a:bodyPr wrap="square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900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河</a:t>
            </a:r>
          </a:p>
        </p:txBody>
      </p:sp>
      <p:grpSp>
        <p:nvGrpSpPr>
          <p:cNvPr id="27" name="组合 26" title=""/>
          <p:cNvGrpSpPr/>
          <p:nvPr/>
        </p:nvGrpSpPr>
        <p:grpSpPr>
          <a:xfrm>
            <a:off x="642018" y="4366050"/>
            <a:ext cx="3859272" cy="1935279"/>
            <a:chOff x="1727200" y="4431677"/>
            <a:chExt cx="3859272" cy="1935279"/>
          </a:xfrm>
        </p:grpSpPr>
        <p:sp>
          <p:nvSpPr>
            <p:cNvPr id="28" name="圆角矩形 33"/>
            <p:cNvSpPr/>
            <p:nvPr/>
          </p:nvSpPr>
          <p:spPr>
            <a:xfrm>
              <a:off x="1727200" y="4431677"/>
              <a:ext cx="3676650" cy="1931035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4">
                <a:shade val="50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 lang="zh-CN" altLang="en-US" sz="3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29" name="矩形 28"/>
            <p:cNvSpPr/>
            <p:nvPr/>
          </p:nvSpPr>
          <p:spPr>
            <a:xfrm>
              <a:off x="1745992" y="4503866"/>
              <a:ext cx="3840480" cy="186309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32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辨字组词：</a:t>
              </a:r>
              <a:endParaRPr lang="en-US" altLang="zh-CN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20000"/>
                </a:lnSpc>
              </a:pP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河（   </a:t>
              </a:r>
              <a:r>
                <a:rPr lang="en-US" altLang="zh-CN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</a:t>
              </a: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）（  </a:t>
              </a:r>
              <a:r>
                <a:rPr lang="en-US" altLang="zh-CN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</a:t>
              </a: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）</a:t>
              </a:r>
              <a:endParaRPr lang="en-US" altLang="zh-CN" sz="3200">
                <a:solidFill>
                  <a:srgbClr val="803E06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pPr>
                <a:lnSpc>
                  <a:spcPct val="120000"/>
                </a:lnSpc>
              </a:pP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何（  </a:t>
              </a:r>
              <a:r>
                <a:rPr lang="en-US" altLang="zh-CN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</a:t>
              </a: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）（   </a:t>
              </a:r>
              <a:r>
                <a:rPr lang="en-US" altLang="zh-CN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</a:t>
              </a:r>
              <a:r>
                <a:rPr lang="zh-CN" altLang="en-US" sz="3200">
                  <a:solidFill>
                    <a:srgbClr val="803E06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）</a:t>
              </a:r>
            </a:p>
          </p:txBody>
        </p:sp>
      </p:grpSp>
      <p:grpSp>
        <p:nvGrpSpPr>
          <p:cNvPr id="32" name="组合 31" title=""/>
          <p:cNvGrpSpPr/>
          <p:nvPr/>
        </p:nvGrpSpPr>
        <p:grpSpPr>
          <a:xfrm>
            <a:off x="8305800" y="1312320"/>
            <a:ext cx="2795452" cy="2798039"/>
            <a:chOff x="2046260" y="1488440"/>
            <a:chExt cx="1654092" cy="1654092"/>
          </a:xfrm>
        </p:grpSpPr>
        <p:pic>
          <p:nvPicPr>
            <p:cNvPr id="33" name="图片 32" descr="6707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046260" y="1488440"/>
              <a:ext cx="1654092" cy="1654092"/>
            </a:xfrm>
            <a:prstGeom prst="rect">
              <a:avLst/>
            </a:prstGeom>
          </p:spPr>
        </p:pic>
        <p:sp>
          <p:nvSpPr>
            <p:cNvPr id="34" name="矩形 33"/>
            <p:cNvSpPr/>
            <p:nvPr/>
          </p:nvSpPr>
          <p:spPr>
            <a:xfrm>
              <a:off x="3228975" y="3022717"/>
              <a:ext cx="342900" cy="8810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 title=""/>
          <p:cNvGrpSpPr/>
          <p:nvPr/>
        </p:nvGrpSpPr>
        <p:grpSpPr>
          <a:xfrm>
            <a:off x="4453071" y="4366479"/>
            <a:ext cx="7363778" cy="2031559"/>
            <a:chOff x="4402271" y="4366479"/>
            <a:chExt cx="7363778" cy="2031559"/>
          </a:xfrm>
        </p:grpSpPr>
        <p:sp>
          <p:nvSpPr>
            <p:cNvPr id="31" name="矩形 30"/>
            <p:cNvSpPr/>
            <p:nvPr/>
          </p:nvSpPr>
          <p:spPr>
            <a:xfrm>
              <a:off x="7807483" y="4591628"/>
              <a:ext cx="3958566" cy="1754326"/>
            </a:xfrm>
            <a:prstGeom prst="rect">
              <a:avLst/>
            </a:prstGeom>
            <a:solidFill>
              <a:srgbClr val="BDEEFF"/>
            </a:solidFill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rgbClr val="C0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造句：</a:t>
              </a:r>
              <a:endParaRPr lang="en-US" altLang="zh-CN" sz="36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r>
                <a:rPr lang="zh-CN" altLang="en-US" sz="360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    我家门前有条清澈的河流。</a:t>
              </a:r>
              <a:endParaRPr lang="zh-CN" altLang="en-US" sz="3600"/>
            </a:p>
          </p:txBody>
        </p:sp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402271" y="4366479"/>
              <a:ext cx="3270313" cy="2031559"/>
            </a:xfrm>
            <a:prstGeom prst="rect">
              <a:avLst/>
            </a:prstGeom>
          </p:spPr>
        </p:pic>
      </p:grpSp>
      <p:sp>
        <p:nvSpPr>
          <p:cNvPr id="18" name="文本框 17" title=""/>
          <p:cNvSpPr txBox="1"/>
          <p:nvPr/>
        </p:nvSpPr>
        <p:spPr>
          <a:xfrm>
            <a:off x="2007235" y="965835"/>
            <a:ext cx="79184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4000" err="1">
                <a:solidFill>
                  <a:srgbClr val="7030A0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hé</a:t>
            </a:r>
          </a:p>
        </p:txBody>
      </p:sp>
      <p:sp>
        <p:nvSpPr>
          <p:cNvPr id="8" name="文本框 7" title=""/>
          <p:cNvSpPr txBox="1"/>
          <p:nvPr/>
        </p:nvSpPr>
        <p:spPr>
          <a:xfrm>
            <a:off x="1511300" y="5077460"/>
            <a:ext cx="10331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语拼音" panose="020b0604020202020204" pitchFamily="34" charset="0"/>
              </a:rPr>
              <a:t>河水</a:t>
            </a:r>
          </a:p>
        </p:txBody>
      </p:sp>
      <p:sp>
        <p:nvSpPr>
          <p:cNvPr id="9" name="文本框 8" title=""/>
          <p:cNvSpPr txBox="1"/>
          <p:nvPr/>
        </p:nvSpPr>
        <p:spPr>
          <a:xfrm>
            <a:off x="3125470" y="5077460"/>
            <a:ext cx="10331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语拼音" panose="020b0604020202020204" pitchFamily="34" charset="0"/>
              </a:rPr>
              <a:t>小河</a:t>
            </a:r>
          </a:p>
        </p:txBody>
      </p:sp>
      <p:sp>
        <p:nvSpPr>
          <p:cNvPr id="10" name="文本框 9" title=""/>
          <p:cNvSpPr txBox="1"/>
          <p:nvPr/>
        </p:nvSpPr>
        <p:spPr>
          <a:xfrm>
            <a:off x="1526540" y="5676900"/>
            <a:ext cx="10331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语拼音" panose="020b0604020202020204" pitchFamily="34" charset="0"/>
              </a:rPr>
              <a:t>为何</a:t>
            </a:r>
          </a:p>
        </p:txBody>
      </p:sp>
      <p:sp>
        <p:nvSpPr>
          <p:cNvPr id="11" name="文本框 10" title=""/>
          <p:cNvSpPr txBox="1"/>
          <p:nvPr/>
        </p:nvSpPr>
        <p:spPr>
          <a:xfrm>
            <a:off x="3125470" y="5661025"/>
            <a:ext cx="10331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汉语拼音" panose="020b0604020202020204" pitchFamily="34" charset="0"/>
              </a:rPr>
              <a:t>如何</a:t>
            </a:r>
          </a:p>
        </p:txBody>
      </p:sp>
      <p:sp>
        <p:nvSpPr>
          <p:cNvPr id="42" name="TextBox 41" title=""/>
          <p:cNvSpPr txBox="1"/>
          <p:nvPr/>
        </p:nvSpPr>
        <p:spPr>
          <a:xfrm>
            <a:off x="6400800" y="54864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BDD7EE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850487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https://d.book118.com/648045017142006034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微软雅黑</vt:lpstr>
      <vt:lpstr>等线 Light</vt:lpstr>
      <vt:lpstr>等线</vt:lpstr>
      <vt:lpstr>楷体</vt:lpstr>
      <vt:lpstr>汉语拼音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2024-09-13T14:39:26.996</cp:lastPrinted>
  <dcterms:created xsi:type="dcterms:W3CDTF">2024-09-13T06:39:27Z</dcterms:created>
  <dcterms:modified xsi:type="dcterms:W3CDTF">2024-09-13T06:39:28Z</dcterms:modified>
</cp:coreProperties>
</file>