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E5729955-CC7D-46EF-A210-8F99F42B8540}"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8" name="PlaceHolder 1"/>
          <p:cNvSpPr>
            <a:spLocks noGrp="1"/>
          </p:cNvSpPr>
          <p:nvPr>
            <p:ph type="sldImg"/>
          </p:nvPr>
        </p:nvSpPr>
        <p:spPr>
          <a:xfrm>
            <a:off x="685800" y="1143000"/>
            <a:ext cx="5486040" cy="3085920"/>
          </a:xfrm>
          <a:prstGeom prst="rect">
            <a:avLst/>
          </a:prstGeom>
          <a:ln w="0">
            <a:noFill/>
          </a:ln>
        </p:spPr>
      </p:sp>
      <p:sp>
        <p:nvSpPr>
          <p:cNvPr id="339"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0"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1" name="PlaceHolder 1"/>
          <p:cNvSpPr>
            <a:spLocks noGrp="1"/>
          </p:cNvSpPr>
          <p:nvPr>
            <p:ph type="sldImg"/>
          </p:nvPr>
        </p:nvSpPr>
        <p:spPr>
          <a:xfrm>
            <a:off x="685800" y="1143000"/>
            <a:ext cx="5486040" cy="3085920"/>
          </a:xfrm>
          <a:prstGeom prst="rect">
            <a:avLst/>
          </a:prstGeom>
          <a:ln w="0">
            <a:noFill/>
          </a:ln>
        </p:spPr>
      </p:sp>
      <p:sp>
        <p:nvSpPr>
          <p:cNvPr id="342"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3"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4" name="PlaceHolder 1"/>
          <p:cNvSpPr>
            <a:spLocks noGrp="1"/>
          </p:cNvSpPr>
          <p:nvPr>
            <p:ph type="sldImg"/>
          </p:nvPr>
        </p:nvSpPr>
        <p:spPr>
          <a:xfrm>
            <a:off x="685800" y="1143000"/>
            <a:ext cx="5486040" cy="3085920"/>
          </a:xfrm>
          <a:prstGeom prst="rect">
            <a:avLst/>
          </a:prstGeom>
          <a:ln w="0">
            <a:noFill/>
          </a:ln>
        </p:spPr>
      </p:sp>
      <p:sp>
        <p:nvSpPr>
          <p:cNvPr id="345"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6"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7" name="PlaceHolder 1"/>
          <p:cNvSpPr>
            <a:spLocks noGrp="1"/>
          </p:cNvSpPr>
          <p:nvPr>
            <p:ph type="sldImg"/>
          </p:nvPr>
        </p:nvSpPr>
        <p:spPr>
          <a:xfrm>
            <a:off x="685800" y="1143000"/>
            <a:ext cx="5486040" cy="3085920"/>
          </a:xfrm>
          <a:prstGeom prst="rect">
            <a:avLst/>
          </a:prstGeom>
          <a:ln w="0">
            <a:noFill/>
          </a:ln>
        </p:spPr>
      </p:sp>
      <p:sp>
        <p:nvSpPr>
          <p:cNvPr id="348"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9"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0" name="PlaceHolder 1"/>
          <p:cNvSpPr>
            <a:spLocks noGrp="1"/>
          </p:cNvSpPr>
          <p:nvPr>
            <p:ph type="sldImg"/>
          </p:nvPr>
        </p:nvSpPr>
        <p:spPr>
          <a:xfrm>
            <a:off x="685800" y="1143000"/>
            <a:ext cx="5486040" cy="3085920"/>
          </a:xfrm>
          <a:prstGeom prst="rect">
            <a:avLst/>
          </a:prstGeom>
          <a:ln w="0">
            <a:noFill/>
          </a:ln>
        </p:spPr>
      </p:sp>
      <p:sp>
        <p:nvSpPr>
          <p:cNvPr id="351"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2"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3" name="PlaceHolder 1"/>
          <p:cNvSpPr>
            <a:spLocks noGrp="1"/>
          </p:cNvSpPr>
          <p:nvPr>
            <p:ph type="sldImg"/>
          </p:nvPr>
        </p:nvSpPr>
        <p:spPr>
          <a:xfrm>
            <a:off x="685800" y="1143000"/>
            <a:ext cx="5486040" cy="3085920"/>
          </a:xfrm>
          <a:prstGeom prst="rect">
            <a:avLst/>
          </a:prstGeom>
          <a:ln w="0">
            <a:noFill/>
          </a:ln>
        </p:spPr>
      </p:sp>
      <p:sp>
        <p:nvSpPr>
          <p:cNvPr id="354"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5"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F419FF-52F7-427E-BD29-95CAE6402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FDDBA-638E-4514-BEBE-FB69931239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E22EB9-BE56-4545-B240-659C00234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22EF0F-56E0-4463-BEC2-3D46E2E7E2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74E8FF-17D9-4F3D-9E2C-5D695D4A0E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104FE1-4D9F-492C-93A3-C0972DA4DE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E64ED57-40B1-4C17-962E-A1CE494672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18953F-5992-43DC-853F-5CE8FF8580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EACA9A5-F526-42C0-B661-3EF349AE16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1C82BF-5F8C-42DF-ABC6-12479978C4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36EF9A-0F45-47EF-A305-44B6CE55E6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01000"/>
            <a:ext cx="9798840" cy="59004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2A92EE38-1BCD-4B68-A8FE-E7C5257328C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798AD23B-8DB0-4EC7-9F80-25F3B574360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46110077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en-US" sz="6000" b="1" strike="noStrike" spc="299">
                <a:solidFill>
                  <a:schemeClr val="dk1">
                    <a:lumMod val="85000"/>
                    <a:lumOff val="15000"/>
                  </a:schemeClr>
                </a:solidFill>
                <a:latin typeface="思源宋体 CN Heavy"/>
                <a:ea typeface="思源宋体 CN Heavy"/>
              </a:rPr>
              <a:t>3D</a:t>
            </a:r>
            <a:r>
              <a:rPr lang="zh-CN" sz="6000" b="1" strike="noStrike" spc="299">
                <a:solidFill>
                  <a:schemeClr val="dk1">
                    <a:lumMod val="85000"/>
                    <a:lumOff val="15000"/>
                  </a:schemeClr>
                </a:solidFill>
                <a:latin typeface="思源宋体 CN Heavy"/>
                <a:ea typeface="思源宋体 CN Heavy"/>
              </a:rPr>
              <a:t>打印技术在农业领域的前景分析</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目录</a:t>
            </a:r>
            <a:endParaRPr lang="en-US" sz="3600" b="0" strike="noStrike" spc="-1">
              <a:solidFill>
                <a:schemeClr val="dk1"/>
              </a:solidFill>
              <a:latin typeface="Arial"/>
            </a:endParaRPr>
          </a:p>
        </p:txBody>
      </p:sp>
      <p:sp>
        <p:nvSpPr>
          <p:cNvPr id="7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1</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打印技术简介</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2</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打印技术在农业设备制造中的应用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3</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打印技术在农作物种植中的应用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4</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打印技术在农业生产管理中的应用</a:t>
            </a:r>
            <a:endParaRPr lang="en-US" sz="2400" b="0" strike="noStrike" spc="-1">
              <a:solidFill>
                <a:srgbClr val="000000"/>
              </a:solidFill>
              <a:latin typeface="Arial"/>
            </a:endParaRPr>
          </a:p>
          <a:p>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5</a:t>
            </a:r>
            <a:r>
              <a:rPr lang="zh-CN" sz="2400" b="0" strike="noStrike" spc="-1">
                <a:solidFill>
                  <a:schemeClr val="accent1"/>
                </a:solidFill>
                <a:latin typeface="思源宋体 CN Heavy"/>
                <a:ea typeface="思源宋体 CN Heavy"/>
              </a:rPr>
              <a:t>章  </a:t>
            </a:r>
            <a:r>
              <a:rPr lang="en-US" sz="2400" b="0" strike="noStrike" spc="-1">
                <a:solidFill>
                  <a:schemeClr val="accent1"/>
                </a:solidFill>
                <a:latin typeface="思源宋体 CN Heavy"/>
                <a:ea typeface="思源宋体 CN Heavy"/>
              </a:rPr>
              <a:t>3D</a:t>
            </a:r>
            <a:r>
              <a:rPr lang="zh-CN" sz="2400" b="0" strike="noStrike" spc="-1">
                <a:solidFill>
                  <a:schemeClr val="accent1"/>
                </a:solidFill>
                <a:latin typeface="思源宋体 CN Heavy"/>
                <a:ea typeface="思源宋体 CN Heavy"/>
              </a:rPr>
              <a:t>打印技术在农产品加工中的应用</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思源宋体 CN Heavy"/>
                <a:ea typeface="思源宋体 CN Heavy"/>
              </a:rPr>
              <a:t>第</a:t>
            </a:r>
            <a:r>
              <a:rPr lang="en-US" sz="2400" b="0" strike="noStrike" spc="-1">
                <a:solidFill>
                  <a:schemeClr val="accent1"/>
                </a:solidFill>
                <a:latin typeface="思源宋体 CN Heavy"/>
                <a:ea typeface="思源宋体 CN Heavy"/>
              </a:rPr>
              <a:t>6</a:t>
            </a:r>
            <a:r>
              <a:rPr lang="zh-CN" sz="2400" b="0" strike="noStrike" spc="-1">
                <a:solidFill>
                  <a:schemeClr val="accent1"/>
                </a:solidFill>
                <a:latin typeface="思源宋体 CN Heavy"/>
                <a:ea typeface="思源宋体 CN Heavy"/>
              </a:rPr>
              <a:t>章  总结与展望</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01</a:t>
            </a:r>
            <a:endParaRPr lang="en-US" sz="1800" b="0" strike="noStrike" spc="148">
              <a:solidFill>
                <a:schemeClr val="dk1">
                  <a:lumMod val="65000"/>
                  <a:lumOff val="35000"/>
                </a:schemeClr>
              </a:solidFill>
              <a:latin typeface="Arial"/>
            </a:endParaRPr>
          </a:p>
        </p:txBody>
      </p:sp>
      <p:sp>
        <p:nvSpPr>
          <p:cNvPr id="7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1</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打印技术简介</a:t>
            </a:r>
            <a:endParaRPr lang="en-US" sz="3600" b="0" strike="noStrike" spc="-1">
              <a:solidFill>
                <a:schemeClr val="dk1"/>
              </a:solidFill>
              <a:latin typeface="Arial"/>
            </a:endParaRPr>
          </a:p>
        </p:txBody>
      </p:sp>
      <p:sp>
        <p:nvSpPr>
          <p:cNvPr id="7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打印技术概述</a:t>
            </a:r>
            <a:endParaRPr lang="en-US" sz="2200" b="0" strike="noStrike" spc="-1">
              <a:solidFill>
                <a:srgbClr val="000000"/>
              </a:solidFill>
              <a:latin typeface="Arial"/>
            </a:endParaRPr>
          </a:p>
        </p:txBody>
      </p:sp>
      <p:sp>
        <p:nvSpPr>
          <p:cNvPr id="8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打印技术是一种利用可编程性数字文件通过逐层堆叠材料来制造物体的技术。近年来，随着技术的不断发展，</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打印技术在各个领域得到了广泛应用，包括农业领域。</a:t>
            </a:r>
            <a:endParaRPr lang="en-US" sz="1400" b="0" strike="noStrike" spc="-1">
              <a:solidFill>
                <a:srgbClr val="000000"/>
              </a:solidFill>
              <a:latin typeface="Arial"/>
            </a:endParaRPr>
          </a:p>
        </p:txBody>
      </p:sp>
      <p:sp>
        <p:nvSpPr>
          <p:cNvPr id="8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打印技术原理</a:t>
            </a:r>
            <a:endParaRPr lang="en-US" sz="3600" b="0" strike="noStrike" spc="-1">
              <a:solidFill>
                <a:schemeClr val="dk1"/>
              </a:solidFill>
              <a:latin typeface="Arial"/>
            </a:endParaRPr>
          </a:p>
        </p:txBody>
      </p:sp>
      <p:sp>
        <p:nvSpPr>
          <p:cNvPr id="84"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将数字模型进行分层</a:t>
            </a:r>
            <a:endParaRPr lang="en-US" sz="1400" b="0" strike="noStrike" spc="-1">
              <a:solidFill>
                <a:srgbClr val="000000"/>
              </a:solidFill>
              <a:latin typeface="Arial"/>
            </a:endParaRPr>
          </a:p>
        </p:txBody>
      </p:sp>
      <p:sp>
        <p:nvSpPr>
          <p:cNvPr id="85"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数字模型分层</a:t>
            </a:r>
            <a:endParaRPr lang="en-US" sz="1800" b="0" strike="noStrike" spc="-1">
              <a:solidFill>
                <a:srgbClr val="000000"/>
              </a:solidFill>
              <a:latin typeface="Arial"/>
            </a:endParaRPr>
          </a:p>
        </p:txBody>
      </p:sp>
      <p:sp>
        <p:nvSpPr>
          <p:cNvPr id="86"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通过逐层堆叠材料形成物体</a:t>
            </a:r>
            <a:endParaRPr lang="en-US" sz="1400" b="0" strike="noStrike" spc="-1">
              <a:solidFill>
                <a:srgbClr val="000000"/>
              </a:solidFill>
              <a:latin typeface="Arial"/>
            </a:endParaRPr>
          </a:p>
        </p:txBody>
      </p:sp>
      <p:sp>
        <p:nvSpPr>
          <p:cNvPr id="87"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逐层堆叠材料</a:t>
            </a:r>
            <a:endParaRPr lang="en-US" sz="1800" b="0" strike="noStrike" spc="-1">
              <a:solidFill>
                <a:srgbClr val="000000"/>
              </a:solidFill>
              <a:latin typeface="Arial"/>
            </a:endParaRPr>
          </a:p>
        </p:txBody>
      </p:sp>
      <p:sp>
        <p:nvSpPr>
          <p:cNvPr id="88"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89"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
        <p:nvSpPr>
          <p:cNvPr id="90"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91"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2"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3"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医疗领域</a:t>
            </a:r>
            <a:endParaRPr lang="en-US" sz="1800" b="0" strike="noStrike" spc="-1">
              <a:solidFill>
                <a:srgbClr val="000000"/>
              </a:solidFill>
              <a:latin typeface="Arial"/>
            </a:endParaRPr>
          </a:p>
        </p:txBody>
      </p:sp>
      <p:sp>
        <p:nvSpPr>
          <p:cNvPr id="94"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个性化医疗器械</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医疗模型制作</a:t>
            </a:r>
            <a:endParaRPr lang="en-US" sz="1200" b="0" strike="noStrike" spc="-1">
              <a:solidFill>
                <a:srgbClr val="000000"/>
              </a:solidFill>
              <a:latin typeface="Arial"/>
            </a:endParaRPr>
          </a:p>
        </p:txBody>
      </p:sp>
      <p:sp>
        <p:nvSpPr>
          <p:cNvPr id="95"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6"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建筑业</a:t>
            </a:r>
            <a:endParaRPr lang="en-US" sz="1800" b="0" strike="noStrike" spc="-1">
              <a:solidFill>
                <a:srgbClr val="000000"/>
              </a:solidFill>
              <a:latin typeface="Arial"/>
            </a:endParaRPr>
          </a:p>
        </p:txBody>
      </p:sp>
      <p:sp>
        <p:nvSpPr>
          <p:cNvPr id="97"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建筑模型制作</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建筑部件定制</a:t>
            </a:r>
            <a:endParaRPr lang="en-US" sz="1200" b="0" strike="noStrike" spc="-1">
              <a:solidFill>
                <a:srgbClr val="000000"/>
              </a:solidFill>
              <a:latin typeface="Arial"/>
            </a:endParaRPr>
          </a:p>
        </p:txBody>
      </p:sp>
      <p:sp>
        <p:nvSpPr>
          <p:cNvPr id="98"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9"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00"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0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打印技术应用</a:t>
            </a:r>
            <a:endParaRPr lang="en-US" sz="3600" b="0" strike="noStrike" spc="-1">
              <a:solidFill>
                <a:schemeClr val="dk1"/>
              </a:solidFill>
              <a:latin typeface="Arial"/>
            </a:endParaRPr>
          </a:p>
        </p:txBody>
      </p:sp>
      <p:sp>
        <p:nvSpPr>
          <p:cNvPr id="102"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制造业</a:t>
            </a:r>
            <a:endParaRPr lang="en-US" sz="1800" b="0" strike="noStrike" spc="-1">
              <a:solidFill>
                <a:srgbClr val="000000"/>
              </a:solidFill>
              <a:latin typeface="Arial"/>
            </a:endParaRPr>
          </a:p>
        </p:txBody>
      </p:sp>
      <p:sp>
        <p:nvSpPr>
          <p:cNvPr id="104"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应用于生产原型</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定制化生产</a:t>
            </a:r>
            <a:endParaRPr lang="en-US" sz="12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05"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fontScale="84166"/>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打印技术在农业中的应用</a:t>
            </a:r>
            <a:endParaRPr lang="en-US" sz="3600" b="0" strike="noStrike" spc="-1">
              <a:solidFill>
                <a:schemeClr val="dk1"/>
              </a:solidFill>
              <a:latin typeface="Arial"/>
            </a:endParaRPr>
          </a:p>
        </p:txBody>
      </p:sp>
      <p:sp>
        <p:nvSpPr>
          <p:cNvPr id="106"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在农业领域，</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打印技术可以用于制造农业工具、机械零部件、农业设备等，提高生产效率和质量。同时也可以根据实际需求进行定制化生产，大大提高了农业生产的灵活性。</a:t>
            </a:r>
            <a:endParaRPr lang="en-US" sz="16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zh-CN" sz="3600" b="1" strike="noStrike" spc="299">
                <a:solidFill>
                  <a:schemeClr val="accent1"/>
                </a:solidFill>
                <a:latin typeface="思源宋体 CN Heavy"/>
                <a:ea typeface="思源宋体 CN Heavy"/>
              </a:rPr>
              <a:t>农业领域的</a:t>
            </a: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打印应用</a:t>
            </a:r>
            <a:endParaRPr lang="en-US" sz="3600" b="0" strike="noStrike" spc="-1">
              <a:solidFill>
                <a:schemeClr val="dk1"/>
              </a:solidFill>
              <a:latin typeface="Arial"/>
            </a:endParaRPr>
          </a:p>
        </p:txBody>
      </p:sp>
      <p:sp>
        <p:nvSpPr>
          <p:cNvPr id="108"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定制化生产农具</a:t>
            </a:r>
            <a:endParaRPr lang="en-US" sz="1400" b="0" strike="noStrike" spc="-1">
              <a:solidFill>
                <a:srgbClr val="000000"/>
              </a:solidFill>
              <a:latin typeface="Arial"/>
            </a:endParaRPr>
          </a:p>
        </p:txBody>
      </p:sp>
      <p:sp>
        <p:nvSpPr>
          <p:cNvPr id="109"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农业工具制造</a:t>
            </a:r>
            <a:endParaRPr lang="en-US" sz="1800" b="0" strike="noStrike" spc="-1">
              <a:solidFill>
                <a:srgbClr val="000000"/>
              </a:solidFill>
              <a:latin typeface="Arial"/>
            </a:endParaRPr>
          </a:p>
        </p:txBody>
      </p:sp>
      <p:sp>
        <p:nvSpPr>
          <p:cNvPr id="110"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快速替换和维修</a:t>
            </a:r>
            <a:endParaRPr lang="en-US" sz="1400" b="0" strike="noStrike" spc="-1">
              <a:solidFill>
                <a:srgbClr val="000000"/>
              </a:solidFill>
              <a:latin typeface="Arial"/>
            </a:endParaRPr>
          </a:p>
        </p:txBody>
      </p:sp>
      <p:sp>
        <p:nvSpPr>
          <p:cNvPr id="111"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机械零部件制作</a:t>
            </a:r>
            <a:endParaRPr lang="en-US" sz="1800" b="0" strike="noStrike" spc="-1">
              <a:solidFill>
                <a:srgbClr val="000000"/>
              </a:solidFill>
              <a:latin typeface="Arial"/>
            </a:endParaRPr>
          </a:p>
        </p:txBody>
      </p:sp>
      <p:sp>
        <p:nvSpPr>
          <p:cNvPr id="112"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根据需求进行个性化定制</a:t>
            </a:r>
            <a:endParaRPr lang="en-US" sz="1400" b="0" strike="noStrike" spc="-1">
              <a:solidFill>
                <a:srgbClr val="000000"/>
              </a:solidFill>
              <a:latin typeface="Arial"/>
            </a:endParaRPr>
          </a:p>
        </p:txBody>
      </p:sp>
      <p:sp>
        <p:nvSpPr>
          <p:cNvPr id="113"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农业设备定制</a:t>
            </a:r>
            <a:endParaRPr lang="en-US" sz="1800" b="0" strike="noStrike" spc="-1">
              <a:solidFill>
                <a:srgbClr val="000000"/>
              </a:solidFill>
              <a:latin typeface="Arial"/>
            </a:endParaRPr>
          </a:p>
        </p:txBody>
      </p:sp>
      <p:sp>
        <p:nvSpPr>
          <p:cNvPr id="114"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15"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打印技术优势</a:t>
            </a:r>
            <a:endParaRPr lang="en-US" sz="3600" b="0" strike="noStrike" spc="-1">
              <a:solidFill>
                <a:schemeClr val="dk1"/>
              </a:solidFill>
              <a:latin typeface="Arial"/>
            </a:endParaRPr>
          </a:p>
        </p:txBody>
      </p:sp>
      <p:sp>
        <p:nvSpPr>
          <p:cNvPr id="117"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定制化生产、快速制造</a:t>
            </a:r>
            <a:endParaRPr lang="en-US" sz="1400" b="0" strike="noStrike" spc="-1">
              <a:solidFill>
                <a:srgbClr val="000000"/>
              </a:solidFill>
              <a:latin typeface="Arial"/>
            </a:endParaRPr>
          </a:p>
        </p:txBody>
      </p:sp>
      <p:sp>
        <p:nvSpPr>
          <p:cNvPr id="118"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提高生产效率</a:t>
            </a:r>
            <a:endParaRPr lang="en-US" sz="2000" b="0" strike="noStrike" spc="-1">
              <a:solidFill>
                <a:srgbClr val="000000"/>
              </a:solidFill>
              <a:latin typeface="Arial"/>
            </a:endParaRPr>
          </a:p>
        </p:txBody>
      </p:sp>
      <p:sp>
        <p:nvSpPr>
          <p:cNvPr id="11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2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精准制造、高质量产品</a:t>
            </a:r>
            <a:endParaRPr lang="en-US" sz="1400" b="0" strike="noStrike" spc="-1">
              <a:solidFill>
                <a:srgbClr val="000000"/>
              </a:solidFill>
              <a:latin typeface="Arial"/>
            </a:endParaRPr>
          </a:p>
        </p:txBody>
      </p:sp>
      <p:sp>
        <p:nvSpPr>
          <p:cNvPr id="12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提升产品质量</a:t>
            </a:r>
            <a:endParaRPr lang="en-US" sz="2000" b="0" strike="noStrike" spc="-1">
              <a:solidFill>
                <a:srgbClr val="000000"/>
              </a:solidFill>
              <a:latin typeface="Arial"/>
            </a:endParaRPr>
          </a:p>
        </p:txBody>
      </p:sp>
      <p:sp>
        <p:nvSpPr>
          <p:cNvPr id="12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节约材料、减少浪费</a:t>
            </a:r>
            <a:endParaRPr lang="en-US" sz="1400" b="0" strike="noStrike" spc="-1">
              <a:solidFill>
                <a:srgbClr val="000000"/>
              </a:solidFill>
              <a:latin typeface="Arial"/>
            </a:endParaRPr>
          </a:p>
        </p:txBody>
      </p:sp>
      <p:sp>
        <p:nvSpPr>
          <p:cNvPr id="12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降低生产成本</a:t>
            </a:r>
            <a:endParaRPr lang="en-US" sz="20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6"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02</a:t>
            </a:r>
            <a:endParaRPr lang="en-US" sz="1800" b="0" strike="noStrike" spc="148">
              <a:solidFill>
                <a:schemeClr val="dk1">
                  <a:lumMod val="65000"/>
                  <a:lumOff val="35000"/>
                </a:schemeClr>
              </a:solidFill>
              <a:latin typeface="Arial"/>
            </a:endParaRPr>
          </a:p>
        </p:txBody>
      </p:sp>
      <p:sp>
        <p:nvSpPr>
          <p:cNvPr id="127"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2</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打印技术在农业设备制造中的应用</a:t>
            </a:r>
            <a:endParaRPr lang="en-US" sz="3600" b="0" strike="noStrike" spc="-1">
              <a:solidFill>
                <a:schemeClr val="dk1"/>
              </a:solidFill>
              <a:latin typeface="Arial"/>
            </a:endParaRPr>
          </a:p>
        </p:txBody>
      </p:sp>
      <p:sp>
        <p:nvSpPr>
          <p:cNvPr id="12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9"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打印技术在农业工具制造中的应用</a:t>
            </a:r>
            <a:endParaRPr lang="en-US" sz="3600" b="0" strike="noStrike" spc="-1">
              <a:solidFill>
                <a:schemeClr val="dk1"/>
              </a:solidFill>
              <a:latin typeface="Arial"/>
            </a:endParaRPr>
          </a:p>
        </p:txBody>
      </p:sp>
      <p:sp>
        <p:nvSpPr>
          <p:cNvPr id="130"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提高使用效率</a:t>
            </a:r>
            <a:endParaRPr lang="en-US" sz="1400" b="0" strike="noStrike" spc="-1">
              <a:solidFill>
                <a:srgbClr val="000000"/>
              </a:solidFill>
              <a:latin typeface="Arial"/>
            </a:endParaRPr>
          </a:p>
        </p:txBody>
      </p:sp>
      <p:sp>
        <p:nvSpPr>
          <p:cNvPr id="131"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高强度工具制造</a:t>
            </a:r>
            <a:endParaRPr lang="en-US" sz="2000" b="0" strike="noStrike" spc="-1">
              <a:solidFill>
                <a:srgbClr val="000000"/>
              </a:solidFill>
              <a:latin typeface="Arial"/>
            </a:endParaRPr>
          </a:p>
        </p:txBody>
      </p:sp>
      <p:sp>
        <p:nvSpPr>
          <p:cNvPr id="132"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3"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34"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35"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3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7"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降低生产成本</a:t>
            </a:r>
            <a:endParaRPr lang="en-US" sz="1400" b="0" strike="noStrike" spc="-1">
              <a:solidFill>
                <a:srgbClr val="000000"/>
              </a:solidFill>
              <a:latin typeface="Arial"/>
            </a:endParaRPr>
          </a:p>
        </p:txBody>
      </p:sp>
      <p:sp>
        <p:nvSpPr>
          <p:cNvPr id="138"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轻量化设计</a:t>
            </a:r>
            <a:endParaRPr lang="en-US" sz="20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9"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0"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个性化设计</a:t>
            </a:r>
            <a:endParaRPr lang="en-US" sz="1800" b="0" strike="noStrike" spc="-1">
              <a:solidFill>
                <a:srgbClr val="000000"/>
              </a:solidFill>
              <a:latin typeface="Arial"/>
            </a:endParaRPr>
          </a:p>
        </p:txBody>
      </p:sp>
      <p:sp>
        <p:nvSpPr>
          <p:cNvPr id="141"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根据需求定制</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提高农机效率</a:t>
            </a:r>
            <a:endParaRPr lang="en-US" sz="1200" b="0" strike="noStrike" spc="-1">
              <a:solidFill>
                <a:srgbClr val="000000"/>
              </a:solidFill>
              <a:latin typeface="Arial"/>
            </a:endParaRPr>
          </a:p>
        </p:txBody>
      </p:sp>
      <p:sp>
        <p:nvSpPr>
          <p:cNvPr id="142"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快速制造</a:t>
            </a:r>
            <a:endParaRPr lang="en-US" sz="1800" b="0" strike="noStrike" spc="-1">
              <a:solidFill>
                <a:srgbClr val="000000"/>
              </a:solidFill>
              <a:latin typeface="Arial"/>
            </a:endParaRPr>
          </a:p>
        </p:txBody>
      </p:sp>
      <p:sp>
        <p:nvSpPr>
          <p:cNvPr id="144"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节约时间</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提高生产效率</a:t>
            </a:r>
            <a:endParaRPr lang="en-US" sz="1200" b="0" strike="noStrike" spc="-1">
              <a:solidFill>
                <a:srgbClr val="000000"/>
              </a:solidFill>
              <a:latin typeface="Arial"/>
            </a:endParaRPr>
          </a:p>
        </p:txBody>
      </p:sp>
      <p:sp>
        <p:nvSpPr>
          <p:cNvPr id="145"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低成本</a:t>
            </a:r>
            <a:endParaRPr lang="en-US" sz="1800" b="0" strike="noStrike" spc="-1">
              <a:solidFill>
                <a:srgbClr val="000000"/>
              </a:solidFill>
              <a:latin typeface="Arial"/>
            </a:endParaRPr>
          </a:p>
        </p:txBody>
      </p:sp>
      <p:sp>
        <p:nvSpPr>
          <p:cNvPr id="147"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节约成本</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经济实惠</a:t>
            </a:r>
            <a:endParaRPr lang="en-US" sz="1200" b="0" strike="noStrike" spc="-1">
              <a:solidFill>
                <a:srgbClr val="000000"/>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打印技术在农业机械零部件制造中的应用</a:t>
            </a:r>
            <a:endParaRPr lang="en-US" sz="3600" b="0" strike="noStrike" spc="-1">
              <a:solidFill>
                <a:schemeClr val="dk1"/>
              </a:solidFill>
              <a:latin typeface="Arial"/>
            </a:endParaRPr>
          </a:p>
        </p:txBody>
      </p:sp>
      <p:sp>
        <p:nvSpPr>
          <p:cNvPr id="149"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0"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简化制造过程</a:t>
            </a:r>
            <a:endParaRPr lang="en-US" sz="1800" b="0" strike="noStrike" spc="-1">
              <a:solidFill>
                <a:srgbClr val="000000"/>
              </a:solidFill>
              <a:latin typeface="Arial"/>
            </a:endParaRPr>
          </a:p>
        </p:txBody>
      </p:sp>
      <p:sp>
        <p:nvSpPr>
          <p:cNvPr id="151"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复杂设计</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定制化零部件</a:t>
            </a:r>
            <a:endParaRPr lang="en-US" sz="1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打印技术在农业设备制造中的优势</a:t>
            </a:r>
            <a:endParaRPr lang="en-US" sz="3600" b="0" strike="noStrike" spc="-1">
              <a:solidFill>
                <a:schemeClr val="dk1"/>
              </a:solidFill>
              <a:latin typeface="Arial"/>
            </a:endParaRPr>
          </a:p>
        </p:txBody>
      </p:sp>
      <p:sp>
        <p:nvSpPr>
          <p:cNvPr id="153"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满足特定需求</a:t>
            </a:r>
            <a:endParaRPr lang="en-US" sz="1400" b="0" strike="noStrike" spc="-1">
              <a:solidFill>
                <a:srgbClr val="000000"/>
              </a:solidFill>
              <a:latin typeface="Arial"/>
            </a:endParaRPr>
          </a:p>
        </p:txBody>
      </p:sp>
      <p:sp>
        <p:nvSpPr>
          <p:cNvPr id="154"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个性化设计</a:t>
            </a:r>
            <a:endParaRPr lang="en-US" sz="1800" b="0" strike="noStrike" spc="-1">
              <a:solidFill>
                <a:srgbClr val="000000"/>
              </a:solidFill>
              <a:latin typeface="Arial"/>
            </a:endParaRPr>
          </a:p>
        </p:txBody>
      </p:sp>
      <p:sp>
        <p:nvSpPr>
          <p:cNvPr id="155"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提高生产效率</a:t>
            </a:r>
            <a:endParaRPr lang="en-US" sz="1400" b="0" strike="noStrike" spc="-1">
              <a:solidFill>
                <a:srgbClr val="000000"/>
              </a:solidFill>
              <a:latin typeface="Arial"/>
            </a:endParaRPr>
          </a:p>
        </p:txBody>
      </p:sp>
      <p:sp>
        <p:nvSpPr>
          <p:cNvPr id="156"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快速制造</a:t>
            </a:r>
            <a:endParaRPr lang="en-US" sz="1800" b="0" strike="noStrike" spc="-1">
              <a:solidFill>
                <a:srgbClr val="000000"/>
              </a:solidFill>
              <a:latin typeface="Arial"/>
            </a:endParaRPr>
          </a:p>
        </p:txBody>
      </p:sp>
      <p:sp>
        <p:nvSpPr>
          <p:cNvPr id="157"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节约生产成本</a:t>
            </a:r>
            <a:endParaRPr lang="en-US" sz="1400" b="0" strike="noStrike" spc="-1">
              <a:solidFill>
                <a:srgbClr val="000000"/>
              </a:solidFill>
              <a:latin typeface="Arial"/>
            </a:endParaRPr>
          </a:p>
        </p:txBody>
      </p:sp>
      <p:sp>
        <p:nvSpPr>
          <p:cNvPr id="158"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低成本</a:t>
            </a:r>
            <a:endParaRPr lang="en-US" sz="1800" b="0" strike="noStrike" spc="-1">
              <a:solidFill>
                <a:srgbClr val="000000"/>
              </a:solidFill>
              <a:latin typeface="Arial"/>
            </a:endParaRPr>
          </a:p>
        </p:txBody>
      </p:sp>
      <p:sp>
        <p:nvSpPr>
          <p:cNvPr id="159"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根据农民需求制造</a:t>
            </a:r>
            <a:endParaRPr lang="en-US" sz="1400" b="0" strike="noStrike" spc="-1">
              <a:solidFill>
                <a:srgbClr val="000000"/>
              </a:solidFill>
              <a:latin typeface="Arial"/>
            </a:endParaRPr>
          </a:p>
        </p:txBody>
      </p:sp>
      <p:sp>
        <p:nvSpPr>
          <p:cNvPr id="160"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定制化需求</a:t>
            </a:r>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3D</a:t>
            </a:r>
            <a:r>
              <a:rPr lang="zh-CN" sz="3600" b="1" strike="noStrike" spc="299">
                <a:solidFill>
                  <a:schemeClr val="dk1">
                    <a:lumMod val="85000"/>
                    <a:lumOff val="15000"/>
                  </a:schemeClr>
                </a:solidFill>
                <a:latin typeface="Arial"/>
                <a:ea typeface="微软雅黑"/>
              </a:rPr>
              <a:t>打印技术在农田灌溉、喷洒设备制造中的应用</a:t>
            </a:r>
            <a:endParaRPr lang="en-US" sz="3600" b="0" strike="noStrike" spc="-1">
              <a:solidFill>
                <a:schemeClr val="dk1"/>
              </a:solidFill>
              <a:latin typeface="Arial"/>
            </a:endParaRPr>
          </a:p>
        </p:txBody>
      </p:sp>
      <p:sp>
        <p:nvSpPr>
          <p:cNvPr id="16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提高设备效率</a:t>
            </a:r>
            <a:endParaRPr lang="en-US" sz="1400" b="0" strike="noStrike" spc="-1">
              <a:solidFill>
                <a:srgbClr val="000000"/>
              </a:solidFill>
              <a:latin typeface="Arial"/>
            </a:endParaRPr>
          </a:p>
        </p:txBody>
      </p:sp>
      <p:sp>
        <p:nvSpPr>
          <p:cNvPr id="16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精细制造</a:t>
            </a:r>
            <a:endParaRPr lang="en-US" sz="2000" b="0" strike="noStrike" spc="-1">
              <a:solidFill>
                <a:srgbClr val="000000"/>
              </a:solidFill>
              <a:latin typeface="Arial"/>
            </a:endParaRPr>
          </a:p>
        </p:txBody>
      </p:sp>
      <p:sp>
        <p:nvSpPr>
          <p:cNvPr id="16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6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6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6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2000" b="1" strike="noStrike" spc="-1">
                <a:solidFill>
                  <a:schemeClr val="accent1"/>
                </a:solidFill>
                <a:latin typeface="微软雅黑"/>
                <a:ea typeface="微软雅黑"/>
              </a:rPr>
              <a:t> </a:t>
            </a:r>
            <a:endParaRPr lang="en-US" sz="2000" b="0" strike="noStrike" spc="-1">
              <a:solidFill>
                <a:srgbClr val="000000"/>
              </a:solidFill>
              <a:latin typeface="Arial"/>
            </a:endParaRPr>
          </a:p>
        </p:txBody>
      </p:sp>
      <p:sp>
        <p:nvSpPr>
          <p:cNvPr id="16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6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节约资源</a:t>
            </a:r>
            <a:endParaRPr lang="en-US" sz="1400" b="0" strike="noStrike" spc="-1">
              <a:solidFill>
                <a:srgbClr val="000000"/>
              </a:solidFill>
              <a:latin typeface="Arial"/>
            </a:endParaRPr>
          </a:p>
        </p:txBody>
      </p:sp>
      <p:sp>
        <p:nvSpPr>
          <p:cNvPr id="17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高效喷洒</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14598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结论</a:t>
            </a:r>
            <a:endParaRPr lang="en-US" sz="3600" b="0" strike="noStrike" spc="-1">
              <a:solidFill>
                <a:schemeClr val="dk1"/>
              </a:solidFill>
              <a:latin typeface="Arial"/>
            </a:endParaRPr>
          </a:p>
        </p:txBody>
      </p:sp>
      <p:sp>
        <p:nvSpPr>
          <p:cNvPr id="172" name="content"/>
          <p:cNvSpPr/>
          <p:nvPr/>
        </p:nvSpPr>
        <p:spPr>
          <a:xfrm>
            <a:off x="152352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综上所述，</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打印技术在农业领域的应用前景广阔，不仅可以提高农业设备制造效率和降低成本，还能满足农民个性化需求，为农业生产带来革命性变革。未来随着技术的不断进步，</a:t>
            </a:r>
            <a:r>
              <a:rPr lang="en-US" sz="1600" b="0" strike="noStrike" spc="-1">
                <a:solidFill>
                  <a:schemeClr val="dk1">
                    <a:lumMod val="85000"/>
                    <a:lumOff val="15000"/>
                  </a:schemeClr>
                </a:solidFill>
                <a:latin typeface="微软雅黑"/>
                <a:ea typeface="微软雅黑"/>
              </a:rPr>
              <a:t>3D</a:t>
            </a:r>
            <a:r>
              <a:rPr lang="zh-CN" sz="1600" b="0" strike="noStrike" spc="-1">
                <a:solidFill>
                  <a:schemeClr val="dk1">
                    <a:lumMod val="85000"/>
                    <a:lumOff val="15000"/>
                  </a:schemeClr>
                </a:solidFill>
                <a:latin typeface="微软雅黑"/>
                <a:ea typeface="微软雅黑"/>
              </a:rPr>
              <a:t>打印技术将在农业领域发挥更加重要的作用。</a:t>
            </a:r>
            <a:endParaRPr lang="en-US" sz="16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73" name="PlaceHolder 1"/>
          <p:cNvSpPr>
            <a:spLocks noGrp="1"/>
          </p:cNvSpPr>
          <p:nvPr>
            <p:ph/>
          </p:nvPr>
        </p:nvSpPr>
        <p:spPr>
          <a:xfrm>
            <a:off x="153036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思源宋体 CN Heavy"/>
                <a:ea typeface="思源宋体 CN Heavy"/>
              </a:rPr>
              <a:t>03</a:t>
            </a:r>
            <a:endParaRPr lang="en-US" sz="1800" b="0" strike="noStrike" spc="148">
              <a:solidFill>
                <a:schemeClr val="dk1">
                  <a:lumMod val="65000"/>
                  <a:lumOff val="35000"/>
                </a:schemeClr>
              </a:solidFill>
              <a:latin typeface="Arial"/>
            </a:endParaRPr>
          </a:p>
        </p:txBody>
      </p:sp>
      <p:sp>
        <p:nvSpPr>
          <p:cNvPr id="174" name="PlaceHolder 2"/>
          <p:cNvSpPr>
            <a:spLocks noGrp="1"/>
          </p:cNvSpPr>
          <p:nvPr>
            <p:ph type="title" idx="4294967295"/>
          </p:nvPr>
        </p:nvSpPr>
        <p:spPr>
          <a:xfrm>
            <a:off x="523692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思源宋体 CN Heavy"/>
                <a:ea typeface="思源宋体 CN Heavy"/>
              </a:rPr>
              <a:t>第</a:t>
            </a:r>
            <a:r>
              <a:rPr lang="en-US" sz="3600" b="1" strike="noStrike" spc="299">
                <a:solidFill>
                  <a:schemeClr val="dk1">
                    <a:lumMod val="85000"/>
                    <a:lumOff val="15000"/>
                  </a:schemeClr>
                </a:solidFill>
                <a:latin typeface="思源宋体 CN Heavy"/>
                <a:ea typeface="思源宋体 CN Heavy"/>
              </a:rPr>
              <a:t>3</a:t>
            </a:r>
            <a:r>
              <a:rPr lang="zh-CN" sz="3600" b="1" strike="noStrike" spc="299">
                <a:solidFill>
                  <a:schemeClr val="dk1">
                    <a:lumMod val="85000"/>
                    <a:lumOff val="15000"/>
                  </a:schemeClr>
                </a:solidFill>
                <a:latin typeface="思源宋体 CN Heavy"/>
                <a:ea typeface="思源宋体 CN Heavy"/>
              </a:rPr>
              <a:t>章 </a:t>
            </a: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打印技术在农作物种植中的应用</a:t>
            </a:r>
            <a:endParaRPr lang="en-US" sz="3600" b="0" strike="noStrike" spc="-1">
              <a:solidFill>
                <a:schemeClr val="dk1"/>
              </a:solidFill>
              <a:latin typeface="Arial"/>
            </a:endParaRPr>
          </a:p>
        </p:txBody>
      </p:sp>
      <p:sp>
        <p:nvSpPr>
          <p:cNvPr id="17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7"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en-US" sz="2200" b="1" strike="noStrike" spc="299">
                <a:solidFill>
                  <a:schemeClr val="dk1"/>
                </a:solidFill>
                <a:latin typeface="Arial"/>
                <a:ea typeface="微软雅黑"/>
              </a:rPr>
              <a:t>3D</a:t>
            </a:r>
            <a:r>
              <a:rPr lang="zh-CN" sz="2200" b="1" strike="noStrike" spc="299">
                <a:solidFill>
                  <a:schemeClr val="dk1"/>
                </a:solidFill>
                <a:latin typeface="Arial"/>
                <a:ea typeface="微软雅黑"/>
              </a:rPr>
              <a:t>打印技术在播种器具制造中的应用</a:t>
            </a:r>
            <a:endParaRPr lang="en-US" sz="2200" b="0" strike="noStrike" spc="-1">
              <a:solidFill>
                <a:srgbClr val="000000"/>
              </a:solidFill>
              <a:latin typeface="Arial"/>
            </a:endParaRPr>
          </a:p>
        </p:txBody>
      </p:sp>
      <p:sp>
        <p:nvSpPr>
          <p:cNvPr id="17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通过</a:t>
            </a:r>
            <a:r>
              <a:rPr lang="en-US" sz="1400" b="0" strike="noStrike" spc="148">
                <a:solidFill>
                  <a:schemeClr val="dk1"/>
                </a:solidFill>
                <a:latin typeface="Arial"/>
                <a:ea typeface="微软雅黑"/>
              </a:rPr>
              <a:t>3D</a:t>
            </a:r>
            <a:r>
              <a:rPr lang="zh-CN" sz="1400" b="0" strike="noStrike" spc="148">
                <a:solidFill>
                  <a:schemeClr val="dk1"/>
                </a:solidFill>
                <a:latin typeface="Arial"/>
                <a:ea typeface="微软雅黑"/>
              </a:rPr>
              <a:t>打印技术制造的播种器具可以实现种子的精准定位和播种，提高农作物的种植效率。这种技术可以让农民更有效地管理种植过程，提高农作物产量。</a:t>
            </a:r>
            <a:endParaRPr lang="en-US" sz="1400" b="0" strike="noStrike" spc="-1">
              <a:solidFill>
                <a:srgbClr val="000000"/>
              </a:solidFill>
              <a:latin typeface="Arial"/>
            </a:endParaRPr>
          </a:p>
        </p:txBody>
      </p:sp>
      <p:sp>
        <p:nvSpPr>
          <p:cNvPr id="17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rmAutofit/>
          </a:bodyPr>
          <a:lstStyle/>
          <a:p>
            <a:pPr indent="0" defTabSz="914400">
              <a:lnSpc>
                <a:spcPct val="100000"/>
              </a:lnSpc>
              <a:buNone/>
            </a:pPr>
            <a:r>
              <a:rPr lang="en-US" sz="3600" b="1" strike="noStrike" spc="299">
                <a:solidFill>
                  <a:schemeClr val="accent1"/>
                </a:solidFill>
                <a:latin typeface="思源宋体 CN Heavy"/>
                <a:ea typeface="思源宋体 CN Heavy"/>
              </a:rPr>
              <a:t>3D</a:t>
            </a:r>
            <a:r>
              <a:rPr lang="zh-CN" sz="3600" b="1" strike="noStrike" spc="299">
                <a:solidFill>
                  <a:schemeClr val="accent1"/>
                </a:solidFill>
                <a:latin typeface="思源宋体 CN Heavy"/>
                <a:ea typeface="思源宋体 CN Heavy"/>
              </a:rPr>
              <a:t>打印技术在农作物监测设备制造中的应用</a:t>
            </a:r>
            <a:endParaRPr lang="en-US" sz="3600" b="0" strike="noStrike" spc="-1">
              <a:solidFill>
                <a:schemeClr val="dk1"/>
              </a:solidFill>
              <a:latin typeface="Arial"/>
            </a:endParaRPr>
          </a:p>
        </p:txBody>
      </p:sp>
      <p:sp>
        <p:nvSpPr>
          <p:cNvPr id="181" name="content.1.subtitle"/>
          <p:cNvSpPr/>
          <p:nvPr/>
        </p:nvSpPr>
        <p:spPr>
          <a:xfrm>
            <a:off x="1374840" y="359604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Arial"/>
                <a:ea typeface="思源宋体 CN Heavy"/>
              </a:rPr>
              <a:t>帮助农民监测作物生长情况</a:t>
            </a:r>
            <a:endParaRPr lang="en-US" sz="1400" b="0" strike="noStrike" spc="-1">
              <a:solidFill>
                <a:srgbClr val="000000"/>
              </a:solidFill>
              <a:latin typeface="Arial"/>
            </a:endParaRPr>
          </a:p>
        </p:txBody>
      </p:sp>
      <p:sp>
        <p:nvSpPr>
          <p:cNvPr id="182" name="content.1.title"/>
          <p:cNvSpPr/>
          <p:nvPr/>
        </p:nvSpPr>
        <p:spPr>
          <a:xfrm>
            <a:off x="137520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思源宋体 CN Heavy"/>
                <a:ea typeface="思源宋体 CN Heavy"/>
              </a:rPr>
              <a:t>实时监测</a:t>
            </a:r>
            <a:endParaRPr lang="en-US" sz="1800" b="0" strike="noStrike" spc="-1">
              <a:solidFill>
                <a:srgbClr val="000000"/>
              </a:solidFill>
              <a:latin typeface="Arial"/>
            </a:endParaRPr>
          </a:p>
        </p:txBody>
      </p:sp>
      <p:sp>
        <p:nvSpPr>
          <p:cNvPr id="183" name="content.2.subtitle"/>
          <p:cNvSpPr/>
          <p:nvPr/>
        </p:nvSpPr>
        <p:spPr>
          <a:xfrm>
            <a:off x="9170280" y="32212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制造出各种智能监测设备</a:t>
            </a:r>
            <a:endParaRPr lang="en-US" sz="1400" b="0" strike="noStrike" spc="-1">
              <a:solidFill>
                <a:srgbClr val="000000"/>
              </a:solidFill>
              <a:latin typeface="Arial"/>
            </a:endParaRPr>
          </a:p>
        </p:txBody>
      </p:sp>
      <p:sp>
        <p:nvSpPr>
          <p:cNvPr id="184" name="content.2.title"/>
          <p:cNvSpPr/>
          <p:nvPr/>
        </p:nvSpPr>
        <p:spPr>
          <a:xfrm>
            <a:off x="9169560" y="25858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智能设备</a:t>
            </a:r>
            <a:endParaRPr lang="en-US" sz="1800" b="0" strike="noStrike" spc="-1">
              <a:solidFill>
                <a:srgbClr val="000000"/>
              </a:solidFill>
              <a:latin typeface="Arial"/>
            </a:endParaRPr>
          </a:p>
        </p:txBody>
      </p:sp>
      <p:sp>
        <p:nvSpPr>
          <p:cNvPr id="185" name="content.3.subtitle"/>
          <p:cNvSpPr/>
          <p:nvPr/>
        </p:nvSpPr>
        <p:spPr>
          <a:xfrm>
            <a:off x="3973320" y="33811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调整种植管理措施</a:t>
            </a:r>
            <a:endParaRPr lang="en-US" sz="1400" b="0" strike="noStrike" spc="-1">
              <a:solidFill>
                <a:srgbClr val="000000"/>
              </a:solidFill>
              <a:latin typeface="Arial"/>
            </a:endParaRPr>
          </a:p>
        </p:txBody>
      </p:sp>
      <p:sp>
        <p:nvSpPr>
          <p:cNvPr id="186" name="content.3.title"/>
          <p:cNvSpPr/>
          <p:nvPr/>
        </p:nvSpPr>
        <p:spPr>
          <a:xfrm>
            <a:off x="397404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种植管理</a:t>
            </a:r>
            <a:endParaRPr lang="en-US" sz="1800" b="0" strike="noStrike" spc="-1">
              <a:solidFill>
                <a:srgbClr val="000000"/>
              </a:solidFill>
              <a:latin typeface="Arial"/>
            </a:endParaRPr>
          </a:p>
        </p:txBody>
      </p:sp>
      <p:sp>
        <p:nvSpPr>
          <p:cNvPr id="187" name="content.4.subtitle"/>
          <p:cNvSpPr/>
          <p:nvPr/>
        </p:nvSpPr>
        <p:spPr>
          <a:xfrm>
            <a:off x="6571440" y="32968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8" name="content.4.title"/>
          <p:cNvSpPr/>
          <p:nvPr/>
        </p:nvSpPr>
        <p:spPr>
          <a:xfrm>
            <a:off x="6572160" y="258768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9" name="矩形 28"/>
          <p:cNvSpPr/>
          <p:nvPr/>
        </p:nvSpPr>
        <p:spPr>
          <a:xfrm>
            <a:off x="337680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2.title"/>
          <p:cNvSpPr/>
          <p:nvPr/>
        </p:nvSpPr>
        <p:spPr>
          <a:xfrm>
            <a:off x="359316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定制化</a:t>
            </a:r>
            <a:endParaRPr lang="en-US" sz="1800" b="0" strike="noStrike" spc="-1">
              <a:solidFill>
                <a:srgbClr val="000000"/>
              </a:solidFill>
              <a:latin typeface="Arial"/>
            </a:endParaRPr>
          </a:p>
        </p:txBody>
      </p:sp>
      <p:sp>
        <p:nvSpPr>
          <p:cNvPr id="191" name="content.2.content"/>
          <p:cNvSpPr/>
          <p:nvPr/>
        </p:nvSpPr>
        <p:spPr>
          <a:xfrm>
            <a:off x="3580200" y="214308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根据作物需求定制保护器具</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提高防护效果</a:t>
            </a:r>
            <a:endParaRPr lang="en-US" sz="1200" b="0" strike="noStrike" spc="-1">
              <a:solidFill>
                <a:srgbClr val="000000"/>
              </a:solidFill>
              <a:latin typeface="Arial"/>
            </a:endParaRPr>
          </a:p>
        </p:txBody>
      </p:sp>
      <p:sp>
        <p:nvSpPr>
          <p:cNvPr id="192" name="矩形 33"/>
          <p:cNvSpPr/>
          <p:nvPr/>
        </p:nvSpPr>
        <p:spPr>
          <a:xfrm>
            <a:off x="611172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3.title"/>
          <p:cNvSpPr/>
          <p:nvPr/>
        </p:nvSpPr>
        <p:spPr>
          <a:xfrm>
            <a:off x="6364080" y="174312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环保材料</a:t>
            </a:r>
            <a:endParaRPr lang="en-US" sz="1800" b="0" strike="noStrike" spc="-1">
              <a:solidFill>
                <a:srgbClr val="000000"/>
              </a:solidFill>
              <a:latin typeface="Arial"/>
            </a:endParaRPr>
          </a:p>
        </p:txBody>
      </p:sp>
      <p:sp>
        <p:nvSpPr>
          <p:cNvPr id="194" name="content.3.content"/>
          <p:cNvSpPr/>
          <p:nvPr/>
        </p:nvSpPr>
        <p:spPr>
          <a:xfrm>
            <a:off x="6327720" y="214308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使用环保材料制造保护器具</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减少对环境的影响</a:t>
            </a:r>
            <a:endParaRPr lang="en-US" sz="1200" b="0" strike="noStrike" spc="-1">
              <a:solidFill>
                <a:srgbClr val="000000"/>
              </a:solidFill>
              <a:latin typeface="Arial"/>
            </a:endParaRPr>
          </a:p>
        </p:txBody>
      </p:sp>
      <p:sp>
        <p:nvSpPr>
          <p:cNvPr id="195" name="矩形 38"/>
          <p:cNvSpPr/>
          <p:nvPr/>
        </p:nvSpPr>
        <p:spPr>
          <a:xfrm>
            <a:off x="8845560" y="145368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6" name="content.4.title"/>
          <p:cNvSpPr/>
          <p:nvPr/>
        </p:nvSpPr>
        <p:spPr>
          <a:xfrm>
            <a:off x="9081000" y="168156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持久耐用</a:t>
            </a:r>
            <a:endParaRPr lang="en-US" sz="1800" b="0" strike="noStrike" spc="-1">
              <a:solidFill>
                <a:srgbClr val="000000"/>
              </a:solidFill>
              <a:latin typeface="Arial"/>
            </a:endParaRPr>
          </a:p>
        </p:txBody>
      </p:sp>
      <p:sp>
        <p:nvSpPr>
          <p:cNvPr id="197" name="content.4.content"/>
          <p:cNvSpPr/>
          <p:nvPr/>
        </p:nvSpPr>
        <p:spPr>
          <a:xfrm>
            <a:off x="9081000" y="2143080"/>
            <a:ext cx="207684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采用耐用材料制造器具</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延长使用寿命</a:t>
            </a:r>
            <a:endParaRPr lang="en-US" sz="1200" b="0" strike="noStrike" spc="-1">
              <a:solidFill>
                <a:srgbClr val="000000"/>
              </a:solidFill>
              <a:latin typeface="Arial"/>
            </a:endParaRPr>
          </a:p>
        </p:txBody>
      </p:sp>
      <p:sp>
        <p:nvSpPr>
          <p:cNvPr id="19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思源宋体 CN Heavy"/>
                <a:ea typeface="思源宋体 CN Heavy"/>
              </a:rPr>
              <a:t>3D</a:t>
            </a:r>
            <a:r>
              <a:rPr lang="zh-CN" sz="3600" b="1" strike="noStrike" spc="299">
                <a:solidFill>
                  <a:schemeClr val="dk1">
                    <a:lumMod val="85000"/>
                    <a:lumOff val="15000"/>
                  </a:schemeClr>
                </a:solidFill>
                <a:latin typeface="思源宋体 CN Heavy"/>
                <a:ea typeface="思源宋体 CN Heavy"/>
              </a:rPr>
              <a:t>打印技术在农作物保护器具制造中的应用</a:t>
            </a:r>
            <a:endParaRPr lang="en-US" sz="3600" b="0" strike="noStrike" spc="-1">
              <a:solidFill>
                <a:schemeClr val="dk1"/>
              </a:solidFill>
              <a:latin typeface="Arial"/>
            </a:endParaRPr>
          </a:p>
        </p:txBody>
      </p:sp>
      <p:sp>
        <p:nvSpPr>
          <p:cNvPr id="199" name="矩形 19"/>
          <p:cNvSpPr/>
          <p:nvPr/>
        </p:nvSpPr>
        <p:spPr>
          <a:xfrm>
            <a:off x="633240" y="145368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0" name="content.1.title"/>
          <p:cNvSpPr/>
          <p:nvPr/>
        </p:nvSpPr>
        <p:spPr>
          <a:xfrm>
            <a:off x="785880" y="168156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防护效果</a:t>
            </a:r>
            <a:endParaRPr lang="en-US" sz="1800" b="0" strike="noStrike" spc="-1">
              <a:solidFill>
                <a:srgbClr val="000000"/>
              </a:solidFill>
              <a:latin typeface="Arial"/>
            </a:endParaRPr>
          </a:p>
        </p:txBody>
      </p:sp>
      <p:sp>
        <p:nvSpPr>
          <p:cNvPr id="201" name="content.1.content"/>
          <p:cNvSpPr/>
          <p:nvPr/>
        </p:nvSpPr>
        <p:spPr>
          <a:xfrm>
            <a:off x="785520" y="214308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保护作物免受害虫侵害</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提高农作物产量和质量</a:t>
            </a:r>
            <a:endParaRPr lang="en-US" sz="12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https://d.book118.com/648046110077006047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133</Paragraphs>
  <Slides>20</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20</vt:i4>
      </vt:variant>
    </vt:vector>
  </HeadingPairs>
  <TitlesOfParts>
    <vt:vector baseType="lpstr" size="29">
      <vt:lpstr>Arial</vt:lpstr>
      <vt:lpstr>Calibri</vt:lpstr>
      <vt:lpstr>微软雅黑</vt:lpstr>
      <vt:lpstr>Times New Roman</vt:lpstr>
      <vt:lpstr>Wingdings</vt:lpstr>
      <vt:lpstr>Symbol</vt:lpstr>
      <vt:lpstr>思源宋体 CN Heavy</vt:lpstr>
      <vt:lpstr>DejaVu Sans</vt:lpstr>
      <vt:lpstr>Office Theme</vt:lpstr>
      <vt:lpstr>3D打印技术在农业领域的前景分析</vt:lpstr>
      <vt:lpstr>目录</vt:lpstr>
      <vt:lpstr>第1章 3D打印技术简介</vt:lpstr>
      <vt:lpstr> </vt:lpstr>
      <vt:lpstr>3D打印技术原理</vt:lpstr>
      <vt:lpstr>3D打印技术应用</vt:lpstr>
      <vt:lpstr>3D打印技术在农业中的应用</vt:lpstr>
      <vt:lpstr>农业领域的3D打印应用</vt:lpstr>
      <vt:lpstr>3D打印技术优势</vt:lpstr>
      <vt:lpstr>第2章 3D打印技术在农业设备制造中的应用</vt:lpstr>
      <vt:lpstr>3D打印技术在农业工具制造中的应用</vt:lpstr>
      <vt:lpstr>3D打印技术在农业机械零部件制造中的应用</vt:lpstr>
      <vt:lpstr>3D打印技术在农业设备制造中的优势</vt:lpstr>
      <vt:lpstr>3D打印技术在农田灌溉、喷洒设备制造中的应用</vt:lpstr>
      <vt:lpstr>结论</vt:lpstr>
      <vt:lpstr>第3章 3D打印技术在农作物种植中的应用</vt:lpstr>
      <vt:lpstr> </vt:lpstr>
      <vt:lpstr>3D打印技术在农作物监测设备制造中的应用</vt:lpstr>
      <vt:lpstr>3D打印技术在农作物保护器具制造中的应用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2024-09-28T23:22:58.311</cp:lastPrinted>
  <dcterms:created xsi:type="dcterms:W3CDTF">2024-09-28T15:22:58Z</dcterms:created>
  <dcterms:modified xsi:type="dcterms:W3CDTF">2024-09-28T15:23:00Z</dcterms:modified>
</cp:coreProperties>
</file>