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MSKMR+QROVEI+MicrosoftYaHei-Bold"/>
      <p:regular r:id="rId15"/>
    </p:embeddedFont>
    <p:embeddedFont>
      <p:font typeface="EWFRWF+MS-UIGothic"/>
      <p:regular r:id="rId16"/>
    </p:embeddedFont>
    <p:embeddedFont>
      <p:font typeface="UFVBLN+CRKEWU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9738F-9821-4A1E-96CE-F2AC7F77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D046C-FDAE-4F87-B5B4-192B85943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6FCC-ADB5-4DFB-A09E-842DBAB3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11A2C-71E2-40BE-ADF8-B4A69E87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0E202-9A57-4A51-B090-B9320FDF5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0D562-8852-4CF9-B4A4-04C45485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AC11B-2E87-4BA6-BF4E-81BAABF8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8F1C-E773-4787-AE69-FBAFB824D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EA64F-C83E-44B9-9941-BE73306E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956DD-3FF3-408F-A468-2529244D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9AF29-C229-4B8F-8ADA-165B8726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54116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MSKMR+QROVEI+MicrosoftYaHei-Bold"/>
                <a:cs typeface="BMSKMR+QROVEI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MSKMR+QROVEI+MicrosoftYaHei-Bold"/>
                <a:cs typeface="BMSKMR+QROVEI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BMSKMR+QROVEI+MicrosoftYaHei-Bold"/>
                <a:cs typeface="BMSKMR+QROVEI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BMSKMR+QROVEI+MicrosoftYaHei-Bold"/>
                <a:cs typeface="BMSKMR+QROVEI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词汇</a:t>
            </a:r>
            <a:r>
              <a:rPr sz="4950">
                <a:solidFill>
                  <a:srgbClr val="1B1B1B"/>
                </a:solidFill>
                <a:latin typeface="EWFRWF+MS-UIGothic"/>
                <a:cs typeface="EWFRWF+MS-UIGothic"/>
              </a:rPr>
              <a:t>的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发</a:t>
            </a:r>
            <a:r>
              <a:rPr sz="4950">
                <a:solidFill>
                  <a:srgbClr val="1B1B1B"/>
                </a:solidFill>
                <a:latin typeface="EWFRWF+MS-UIGothic"/>
                <a:cs typeface="EWFRWF+MS-UIGothic"/>
              </a:rPr>
              <a:t>展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变</a:t>
            </a:r>
            <a:r>
              <a:rPr sz="4950">
                <a:solidFill>
                  <a:srgbClr val="1B1B1B"/>
                </a:solidFill>
                <a:latin typeface="EWFRWF+MS-UIGothic"/>
                <a:cs typeface="EWFRWF+MS-UIGothic"/>
              </a:rPr>
              <a:t>化和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词</a:t>
            </a:r>
          </a:p>
          <a:p>
            <a:pPr marL="31432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汇规</a:t>
            </a:r>
            <a:r>
              <a:rPr sz="4950">
                <a:solidFill>
                  <a:srgbClr val="1B1B1B"/>
                </a:solidFill>
                <a:latin typeface="EWFRWF+MS-UIGothic"/>
                <a:cs typeface="EWFRWF+MS-UIGothic"/>
              </a:rPr>
              <a:t>范化素材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EWFRWF+MS-UIGothic"/>
                <a:cs typeface="EWFRW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85947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FVBLN+CRKEWU+ArialMT"/>
                <a:cs typeface="UFVBLN+CRKEW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范化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2298255"/>
            <a:ext cx="3738822" cy="16623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FVBLN+CRKEWU+ArialMT"/>
                <a:cs typeface="UFVBLN+CRKEW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范化与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言生活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FVBLN+CRKEWU+ArialMT"/>
                <a:cs typeface="UFVBLN+CRKEW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范化与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言教学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UFVBLN+CRKEWU+ArialMT"/>
                <a:cs typeface="UFVBLN+CRKEWU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范化与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000000"/>
                </a:solidFill>
                <a:latin typeface="EWFRWF+MS-UIGothic"/>
                <a:cs typeface="EWFRWF+MS-UIGothic"/>
              </a:rPr>
              <a:t>言研究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WFRWF+MS-UIGothic"/>
                <a:cs typeface="EWFRW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SKMR+QROVEI+MicrosoftYaHei-Bold"/>
                <a:cs typeface="BMSKMR+QROVE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SKMR+QROVEI+MicrosoftYaHei-Bold"/>
                <a:cs typeface="BMSKMR+QROVEI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95750" y="344167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4500">
                <a:solidFill>
                  <a:srgbClr val="000000"/>
                </a:solidFill>
                <a:latin typeface="EWFRWF+MS-UIGothic"/>
                <a:cs typeface="EWFRWF+MS-UIGothic"/>
              </a:rPr>
              <a:t>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000000"/>
                </a:solidFill>
                <a:latin typeface="EWFRWF+MS-UIGothic"/>
                <a:cs typeface="EWFRWF+MS-UIGothic"/>
              </a:rPr>
              <a:t>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4500">
                <a:solidFill>
                  <a:srgbClr val="000000"/>
                </a:solidFill>
                <a:latin typeface="EWFRWF+MS-UIGothic"/>
                <a:cs typeface="EWFRWF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词汇发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展的原因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SKMR+QROVEI+MicrosoftYaHei-Bold"/>
                <a:cs typeface="BMSKMR+QROVE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SKMR+QROVEI+MicrosoftYaHei-Bold"/>
                <a:cs typeface="BMSKMR+QROVE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MSKMR+QROVEI+MicrosoftYaHei-Bold"/>
                <a:cs typeface="BMSKMR+QROVE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WFRWF+MS-UIGothic"/>
                <a:cs typeface="EWFRWF+MS-UIGothic"/>
              </a:rPr>
              <a:t>社会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6B73"/>
                </a:solidFill>
                <a:latin typeface="EWFRWF+MS-UIGothic"/>
                <a:cs typeface="EWFRWF+MS-UIGothic"/>
              </a:rPr>
              <a:t>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WFRWF+MS-UIGothic"/>
                <a:cs typeface="EWFRWF+MS-UIGothic"/>
              </a:rPr>
              <a:t>科技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006B73"/>
                </a:solidFill>
                <a:latin typeface="EWFRWF+MS-UIGothic"/>
                <a:cs typeface="EWFRWF+MS-UIGothic"/>
              </a:rPr>
              <a:t>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EWFRWF+MS-UIGothic"/>
                <a:cs typeface="EWFRWF+MS-UIGothic"/>
              </a:rPr>
              <a:t>文化交流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随着社会的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新事物、新概念不断涌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造新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来表达。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展也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来了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大量新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，例如互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网、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人工智能等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域的新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不同文化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的交流融合，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使得一些外来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被引入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并逐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本土化。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词汇发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展的方式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2000">
                <a:solidFill>
                  <a:srgbClr val="FFFDFD"/>
                </a:solidFill>
                <a:latin typeface="EWFRWF+MS-UIGothic"/>
                <a:cs typeface="EWFRWF+MS-UIGothic"/>
              </a:rPr>
              <a:t>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WFRWF+MS-UIGothic"/>
                <a:cs typeface="EWFRWF+MS-UIGothic"/>
              </a:rPr>
              <a:t>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2000" spc="25">
                <a:solidFill>
                  <a:srgbClr val="FFFDFD"/>
                </a:solidFill>
                <a:latin typeface="EWFRWF+MS-UIGothic"/>
                <a:cs typeface="EWFRWF+MS-UIGothic"/>
              </a:rPr>
              <a:t>新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造全新的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来表达新事物或新概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94980" y="279564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已有的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词汇赋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予新的含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或用法。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念。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WFRWF+MS-UIGothic"/>
                <a:cs typeface="EWFRWF+MS-UIGothic"/>
              </a:rPr>
              <a:t>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940038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从其他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言引入并本土化的外来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词汇发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展的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简洁</a:t>
            </a:r>
            <a:r>
              <a:rPr sz="2300">
                <a:solidFill>
                  <a:srgbClr val="006B73"/>
                </a:solidFill>
                <a:latin typeface="EWFRWF+MS-UIGothic"/>
                <a:cs typeface="EWFRWF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随着信息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代的到来，人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向于使用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、易懂的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专业</a:t>
            </a:r>
            <a:r>
              <a:rPr sz="2300">
                <a:solidFill>
                  <a:srgbClr val="006B73"/>
                </a:solidFill>
                <a:latin typeface="EWFRWF+MS-UIGothic"/>
                <a:cs typeface="EWFRWF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随着社会分工的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专业领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越来越丰富和精确。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俚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语</a:t>
            </a:r>
            <a:r>
              <a:rPr sz="2300" spc="23">
                <a:solidFill>
                  <a:srgbClr val="006B73"/>
                </a:solidFill>
                <a:latin typeface="EWFRWF+MS-UIGothic"/>
                <a:cs typeface="EWFRWF+MS-UIGothic"/>
              </a:rPr>
              <a:t>和网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络语</a:t>
            </a: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言的流行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3079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非正式的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言形式在年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人中越来越受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迎。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SKMR+QROVEI+MicrosoftYaHei-Bold"/>
                <a:cs typeface="BMSKMR+QROVE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MSKMR+QROVEI+MicrosoftYaHei-Bold"/>
                <a:cs typeface="BMSKMR+QROVEI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7250" y="3441675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4500">
                <a:solidFill>
                  <a:srgbClr val="000000"/>
                </a:solidFill>
                <a:latin typeface="EWFRWF+MS-UIGothic"/>
                <a:cs typeface="EWFRWF+MS-UIGothic"/>
              </a:rPr>
              <a:t>范化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词汇规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范化的必要性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文化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承的完整性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范化有助于保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文化，保持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言的多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性和丰富性。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言交流的准确性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有助于确保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流的准确性和清晰度，避免歧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 义</a:t>
            </a:r>
          </a:p>
          <a:p>
            <a:pPr marL="2095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信息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播的高效性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有助于提高信息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的速度和效率，促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社会交流和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词汇规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范化的内容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85044" y="369369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WFRWF+MS-UIGothic"/>
                <a:cs typeface="EWFRWF+MS-UIGothic"/>
              </a:rPr>
              <a:t>用法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FFF"/>
                </a:solidFill>
                <a:latin typeface="EWFRWF+MS-UIGothic"/>
                <a:cs typeface="EWFRWF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2000" spc="25">
                <a:solidFill>
                  <a:srgbClr val="FFFFFF"/>
                </a:solidFill>
                <a:latin typeface="EWFRWF+MS-UIGothic"/>
                <a:cs typeface="EWFRWF+MS-UIGothic"/>
              </a:rPr>
              <a:t>形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FFF"/>
                </a:solidFill>
                <a:latin typeface="EWFRWF+MS-UIGothic"/>
                <a:cs typeface="EWFRWF+MS-UIGothic"/>
              </a:rPr>
              <a:t>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词义规</a:t>
            </a:r>
            <a:r>
              <a:rPr sz="2000">
                <a:solidFill>
                  <a:srgbClr val="FFFFFF"/>
                </a:solidFill>
                <a:latin typeface="EWFRWF+MS-UIGothic"/>
                <a:cs typeface="EWFRWF+MS-UIGothic"/>
              </a:rPr>
              <a:t>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FFF"/>
                </a:solidFill>
                <a:latin typeface="EWFRWF+MS-UIGothic"/>
                <a:cs typeface="EWFRWF+MS-UIGothic"/>
              </a:rPr>
              <a:t>音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FFFFFF"/>
                </a:solidFill>
                <a:latin typeface="EWFRWF+MS-UIGothic"/>
                <a:cs typeface="EWFRWF+MS-UIGothic"/>
              </a:rPr>
              <a:t>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写形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式，避免异体字、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错别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字等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明确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的含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和用法，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消除一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、歧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等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象。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言交流的准确性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和一致性。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的用法和搭配，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避免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和不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范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WFRWF+MS-UIGothic"/>
                <a:cs typeface="EWFRWF+MS-UIGothic"/>
              </a:rPr>
              <a:t>的表达方式。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词汇规</a:t>
            </a:r>
            <a:r>
              <a:rPr sz="3000">
                <a:solidFill>
                  <a:srgbClr val="006B73"/>
                </a:solidFill>
                <a:latin typeface="EWFRWF+MS-UIGothic"/>
                <a:cs typeface="EWFRWF+MS-UIGothic"/>
              </a:rPr>
              <a:t>范化的方法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制定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语</a:t>
            </a:r>
            <a:r>
              <a:rPr sz="2300" spc="23">
                <a:solidFill>
                  <a:srgbClr val="006B73"/>
                </a:solidFill>
                <a:latin typeface="EWFRWF+MS-UIGothic"/>
                <a:cs typeface="EWFRWF+MS-UIGothic"/>
              </a:rPr>
              <a:t>言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6B73"/>
                </a:solidFill>
                <a:latin typeface="EWFRWF+MS-UIGothic"/>
                <a:cs typeface="EWFRWF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EWFRWF+MS-UIGothic"/>
                <a:cs typeface="EWFRWF+MS-UIGothic"/>
              </a:rPr>
              <a:t>推广普及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动态调</a:t>
            </a:r>
            <a:r>
              <a:rPr sz="2300">
                <a:solidFill>
                  <a:srgbClr val="006B73"/>
                </a:solidFill>
                <a:latin typeface="EWFRWF+MS-UIGothic"/>
                <a:cs typeface="EWFRWF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划机构制定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范，明确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的原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教育、媒体等途径推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广普及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公众的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情况，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对规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范化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词汇进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整和修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，以适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应时</a:t>
            </a: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WFRWF+MS-UIGothic"/>
                <a:cs typeface="EWFRWF+MS-UIGothic"/>
              </a:rPr>
              <a:t>展的需要。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https://d.book118.com/648054116017006047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BMSKMR+QROVEI+MicrosoftYaHei-Bold</vt:lpstr>
      <vt:lpstr>SimSun</vt:lpstr>
      <vt:lpstr>EWFRWF+MS-UIGothic</vt:lpstr>
      <vt:lpstr>UFVBLN+CRKEWU+ArialMT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2024-09-28T07:34:14.983</cp:lastPrinted>
  <dcterms:created xsi:type="dcterms:W3CDTF">2024-09-27T23:34:15Z</dcterms:created>
  <dcterms:modified xsi:type="dcterms:W3CDTF">2024-09-27T23:34:16Z</dcterms:modified>
</cp:coreProperties>
</file>