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FB0E10-6B16-4D1A-8CBC-43F63F0A9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AF94DB-2F47-48F4-A582-BD26537D3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47A061-A5F7-42E0-90BE-D0CDD94E3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F4C564-F20E-4B2F-A9C7-9BC002735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C68485-DACA-493A-A009-EDD93FF0B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2B3EFF-9472-46F6-9D65-89B9CF546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04CA93-80C3-4151-93CC-5AC648E53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77893B-5D2A-4B05-A986-74129E1C6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F1EDCF-CC49-4259-90EB-35A6E9E23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E6C89D-439B-4778-9426-9B67A8C39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A546AC-2B9C-44A5-9471-7EFF80A0B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5414201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《文献检索课程》ppt课件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文献检索基础知识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文献检索技巧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学术资源平台使用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学会使用常用的文献检索工具和数据库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提高信息素养和学术研究能力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掌握文献检索的基本原理和技巧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文献检索概述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介绍文献检索的基本概念、原理和意义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文献检索工具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介绍常用的文献检索工具和数据库，如CNKI、万方、维普等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文献检索技巧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讲解如何制定检索策略、选择检索词、使用布尔逻辑运算符等检索技巧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学术不端与文献引用规范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介绍学术不端行为和文献引用规范，提高学术道德意识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课程大纲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126123" y="2528325"/>
            <a:ext cx="1114261" cy="54949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 flipH="1" flipV="1">
            <a:off x="3619708" y="2149584"/>
            <a:ext cx="2732229" cy="2732229"/>
          </a:xfrm>
          <a:custGeom>
            <a:rect l="l" t="t" r="r" b="b"/>
            <a:pathLst>
              <a:path w="1905000" h="1905000">
                <a:moveTo>
                  <a:pt x="0" y="1905000"/>
                </a:moveTo>
                <a:lnTo>
                  <a:pt x="0" y="809625"/>
                </a:lnTo>
                <a:cubicBezTo>
                  <a:pt x="0" y="372428"/>
                  <a:pt x="372428" y="0"/>
                  <a:pt x="809625" y="0"/>
                </a:cubicBezTo>
                <a:cubicBezTo>
                  <a:pt x="1182052" y="0"/>
                  <a:pt x="1619250" y="372428"/>
                  <a:pt x="1619250" y="809625"/>
                </a:cubicBezTo>
                <a:lnTo>
                  <a:pt x="1619250" y="952500"/>
                </a:lnTo>
                <a:lnTo>
                  <a:pt x="1905000" y="952500"/>
                </a:lnTo>
                <a:lnTo>
                  <a:pt x="1428750" y="1428750"/>
                </a:lnTo>
                <a:lnTo>
                  <a:pt x="952500" y="952500"/>
                </a:lnTo>
                <a:lnTo>
                  <a:pt x="1238250" y="952500"/>
                </a:lnTo>
                <a:lnTo>
                  <a:pt x="1238250" y="809625"/>
                </a:lnTo>
                <a:cubicBezTo>
                  <a:pt x="1238250" y="578168"/>
                  <a:pt x="1041082" y="381000"/>
                  <a:pt x="809625" y="381000"/>
                </a:cubicBezTo>
                <a:cubicBezTo>
                  <a:pt x="612457" y="381000"/>
                  <a:pt x="381000" y="612457"/>
                  <a:pt x="381000" y="809625"/>
                </a:cubicBezTo>
                <a:lnTo>
                  <a:pt x="381000" y="1905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 flipH="1" flipV="1">
            <a:off x="3546556" y="2149584"/>
            <a:ext cx="2732229" cy="2732229"/>
          </a:xfrm>
          <a:custGeom>
            <a:rect l="l" t="t" r="r" b="b"/>
            <a:pathLst>
              <a:path w="1905000" h="1905000">
                <a:moveTo>
                  <a:pt x="0" y="1905000"/>
                </a:moveTo>
                <a:lnTo>
                  <a:pt x="0" y="809625"/>
                </a:lnTo>
                <a:cubicBezTo>
                  <a:pt x="0" y="372428"/>
                  <a:pt x="372428" y="0"/>
                  <a:pt x="809625" y="0"/>
                </a:cubicBezTo>
                <a:cubicBezTo>
                  <a:pt x="1182052" y="0"/>
                  <a:pt x="1619250" y="372428"/>
                  <a:pt x="1619250" y="809625"/>
                </a:cubicBezTo>
                <a:lnTo>
                  <a:pt x="1619250" y="952500"/>
                </a:lnTo>
                <a:lnTo>
                  <a:pt x="1905000" y="952500"/>
                </a:lnTo>
                <a:lnTo>
                  <a:pt x="1428750" y="1428750"/>
                </a:lnTo>
                <a:lnTo>
                  <a:pt x="952500" y="952500"/>
                </a:lnTo>
                <a:lnTo>
                  <a:pt x="1238250" y="952500"/>
                </a:lnTo>
                <a:lnTo>
                  <a:pt x="1238250" y="809625"/>
                </a:lnTo>
                <a:cubicBezTo>
                  <a:pt x="1238250" y="578168"/>
                  <a:pt x="1041082" y="381000"/>
                  <a:pt x="809625" y="381000"/>
                </a:cubicBezTo>
                <a:cubicBezTo>
                  <a:pt x="612457" y="381000"/>
                  <a:pt x="381000" y="612457"/>
                  <a:pt x="381000" y="809625"/>
                </a:cubicBezTo>
                <a:lnTo>
                  <a:pt x="381000" y="19050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3253" y="4332315"/>
            <a:ext cx="1526385" cy="54949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5886390" y="2530990"/>
            <a:ext cx="2732229" cy="2732229"/>
          </a:xfrm>
          <a:custGeom>
            <a:rect l="l" t="t" r="r" b="b"/>
            <a:pathLst>
              <a:path w="1905000" h="1905000">
                <a:moveTo>
                  <a:pt x="0" y="1905000"/>
                </a:moveTo>
                <a:lnTo>
                  <a:pt x="0" y="809625"/>
                </a:lnTo>
                <a:cubicBezTo>
                  <a:pt x="0" y="372428"/>
                  <a:pt x="372428" y="0"/>
                  <a:pt x="809625" y="0"/>
                </a:cubicBezTo>
                <a:cubicBezTo>
                  <a:pt x="1182052" y="0"/>
                  <a:pt x="1619250" y="372428"/>
                  <a:pt x="1619250" y="809625"/>
                </a:cubicBezTo>
                <a:lnTo>
                  <a:pt x="1619250" y="952500"/>
                </a:lnTo>
                <a:lnTo>
                  <a:pt x="1905000" y="952500"/>
                </a:lnTo>
                <a:lnTo>
                  <a:pt x="1428750" y="1428750"/>
                </a:lnTo>
                <a:lnTo>
                  <a:pt x="952500" y="952500"/>
                </a:lnTo>
                <a:lnTo>
                  <a:pt x="1238250" y="952500"/>
                </a:lnTo>
                <a:lnTo>
                  <a:pt x="1238250" y="809625"/>
                </a:lnTo>
                <a:cubicBezTo>
                  <a:pt x="1238250" y="578168"/>
                  <a:pt x="1041082" y="381000"/>
                  <a:pt x="809625" y="381000"/>
                </a:cubicBezTo>
                <a:cubicBezTo>
                  <a:pt x="612457" y="381000"/>
                  <a:pt x="381000" y="612457"/>
                  <a:pt x="381000" y="809625"/>
                </a:cubicBezTo>
                <a:lnTo>
                  <a:pt x="381000" y="1905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5959541" y="2528325"/>
            <a:ext cx="2732229" cy="2732229"/>
          </a:xfrm>
          <a:custGeom>
            <a:rect l="l" t="t" r="r" b="b"/>
            <a:pathLst>
              <a:path w="1905000" h="1905000">
                <a:moveTo>
                  <a:pt x="0" y="1905000"/>
                </a:moveTo>
                <a:lnTo>
                  <a:pt x="0" y="809625"/>
                </a:lnTo>
                <a:cubicBezTo>
                  <a:pt x="0" y="372428"/>
                  <a:pt x="372428" y="0"/>
                  <a:pt x="809625" y="0"/>
                </a:cubicBezTo>
                <a:cubicBezTo>
                  <a:pt x="1182052" y="0"/>
                  <a:pt x="1619250" y="372428"/>
                  <a:pt x="1619250" y="809625"/>
                </a:cubicBezTo>
                <a:lnTo>
                  <a:pt x="1619250" y="952500"/>
                </a:lnTo>
                <a:lnTo>
                  <a:pt x="1905000" y="952500"/>
                </a:lnTo>
                <a:lnTo>
                  <a:pt x="1428750" y="1428750"/>
                </a:lnTo>
                <a:lnTo>
                  <a:pt x="952500" y="952500"/>
                </a:lnTo>
                <a:lnTo>
                  <a:pt x="1238250" y="952500"/>
                </a:lnTo>
                <a:lnTo>
                  <a:pt x="1238250" y="809625"/>
                </a:lnTo>
                <a:cubicBezTo>
                  <a:pt x="1238250" y="578168"/>
                  <a:pt x="1041082" y="381000"/>
                  <a:pt x="809625" y="381000"/>
                </a:cubicBezTo>
                <a:cubicBezTo>
                  <a:pt x="612457" y="381000"/>
                  <a:pt x="381000" y="612457"/>
                  <a:pt x="381000" y="809625"/>
                </a:cubicBezTo>
                <a:lnTo>
                  <a:pt x="381000" y="19050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94806" y="2528325"/>
            <a:ext cx="1114261" cy="54949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241756" y="3047415"/>
            <a:ext cx="1251636" cy="1251636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333339" y="3138998"/>
            <a:ext cx="1068469" cy="106846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98609" y="3047415"/>
            <a:ext cx="1251636" cy="1251636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790192" y="3138998"/>
            <a:ext cx="1068469" cy="10684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056768" y="3395530"/>
            <a:ext cx="535319" cy="535319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619708" y="3455143"/>
            <a:ext cx="465990" cy="46599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71942" y="148813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第1周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71942" y="2025723"/>
            <a:ext cx="390583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文献检索概述和检索工具介绍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71942" y="5128620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第4周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1942" y="5650061"/>
            <a:ext cx="390583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复习与总结，完成课程作业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26047" y="5075080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第3周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506274" y="5596521"/>
            <a:ext cx="390583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学术不端与文献引用规范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926047" y="143459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第2周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506274" y="1972183"/>
            <a:ext cx="390583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检索技巧和案例分析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文献检索基础知识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政府机构、科研机构等发布的有关科技、经济、社会等方面的研究报告。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会议论文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在学术会议上宣读或发表的论文，具有时效性和针对性。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学位论文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学位申请人为了获得学位而撰写的学术论文，具有较高的学术价值。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图书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系统论述并比较专门的知识或科技领域，是文献中的主要组成部分。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期刊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定期出版的刊物，载有学术论文、研究报告等，是学术交流的重要渠道。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利用一定的工具和手段，在文献信息集合中查找所需信息的过程。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信息检索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检索结果与用户需求的关联程度，是评价检索效果的重要指标。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相关性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检索出的相关文献量与文献集合中相关文献总量的比值，反映检索的全面性。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查全率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检索出的相关文献量与检索出的文献总量的比值，反映检索的准确性。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查准率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文献检索原理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332" r="1733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图书馆提供的目录查询服务，包括纸质和电子版目录。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图书馆目录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如Google学术、百度学术等，提供学术资源的搜索和检索功能。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学术搜索引擎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针对特定学科领域的导航系统，提供学科资源的分类和指引。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学科导航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如CNKI、万方等，收录了大量的学术论文、期刊、学位论文等资源。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文献检索工具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文献检索技巧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583" r="13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关键词运用技巧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合理使用关键词的同义词、近义词和相关词，以扩大或缩小检索范围，提高查全率和查准率。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关键词定义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关键词是用于描述文献主题和内容的词汇或短语，对于文献检索至关重要。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关键词选择原则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选择准确、具体、简练的关键词，能够提高检索效率和准确性。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关键词选择与运用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逻辑与（AND）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用于扩大检索范围，提高查全率。当两个或多个关键词同时出现在检索结果中时，使用逻辑与连接关键词。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逻辑或（OR）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用于扩大检索范围，提高查全率。当一个关键词或另一个关键词出现在检索结果中时，使用逻辑或连接关键词。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逻辑非（NOT）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用于缩小检索范围，提高查准率。当排除某个关键词的检索结果时，使用逻辑非连接关键词。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布尔逻辑运算符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筛选方法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根据文献的标题、摘要、关键词和全文内容，筛选出与检索需求相关的文献。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评价标准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评价文献的学术价值、权威性、时效性和相关性，以确定是否符合检索需求。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文献管理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对筛选和评价后的文献进行整理和分类，便于后续阅读和使用。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检索结果的筛选与评价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学术资源平台使用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国内最大的学术资源库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中国知网（CNKI）是中国最大的学术资源库，收录了国内大多数的学术期刊、学位论文、会议论文等，是学者进行学术研究的重要平台。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中国知网（CNKI）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https://d.book118.com/648054142013006027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2024-09-04T16:42:32.453</cp:lastPrinted>
  <dcterms:created xsi:type="dcterms:W3CDTF">2024-09-04T08:42:32Z</dcterms:created>
  <dcterms:modified xsi:type="dcterms:W3CDTF">2024-09-04T08:42:34Z</dcterms:modified>
</cp:coreProperties>
</file>