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65BCC-3675-4C04-8124-FE4FA6D6F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96440-D5DB-483F-ADBE-FFF623C5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14D65-BB02-4FE7-9747-42516E55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ECE98-5F98-49D2-A8EB-67623B72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47DAA-CDEB-478B-8909-D8AAA78A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42184-62E2-41CF-A0FA-F57C9208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E3D6E-5544-4F0F-B27E-6D46FE0E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88C3A-371C-4DB8-9D50-AAE69E4D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78451-ADC3-414E-A012-A498A9F4D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378EE-01A0-475F-81B6-2F39B12F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5935B-7782-4A46-826A-78A5608F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81000" y="1447800"/>
            <a:ext cx="4038600" cy="47164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0" y="1447800"/>
            <a:ext cx="4038600" cy="47164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8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9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4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5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3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4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/>
            </a:pP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solidFill>
                <a:schemeClr val="hlin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53200" y="533400"/>
            <a:ext cx="2057400" cy="563086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81000" y="533400"/>
            <a:ext cx="6019800" cy="563086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52450" y="533400"/>
            <a:ext cx="6838950" cy="563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381000" y="1447800"/>
            <a:ext cx="8229600" cy="471646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/>
            </a:pP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hlin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hart" preserve="1">
  <p:cSld name="标题和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52450" y="533400"/>
            <a:ext cx="6838950" cy="563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表占位符 2"/>
          <p:cNvSpPr>
            <a:spLocks noGrp="1"/>
          </p:cNvSpPr>
          <p:nvPr>
            <p:ph type="chart" idx="1"/>
          </p:nvPr>
        </p:nvSpPr>
        <p:spPr>
          <a:xfrm>
            <a:off x="381000" y="1447800"/>
            <a:ext cx="8229600" cy="471646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/>
            </a:pP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hlin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  <a:endParaRPr lang="en-US" altLang="zh-CN" sz="1000" b="1">
              <a:solidFill>
                <a:srgbClr val="80808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  <a:endParaRPr lang="en-US" altLang="zh-CN" sz="2400" b="1" i="1">
              <a:solidFill>
                <a:srgbClr val="CC000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l" eaLnBrk="1" hangingPunct="1"/>
            <a:fld id="{93AE1883-0942-4AA3-9DB2-9C7C3A0314B1}" type="slidenum">
              <a:rPr lang="zh-CN" altLang="en-US" sz="1000"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  <a:endParaRPr lang="en-US" altLang="zh-CN" sz="1000" b="1">
              <a:solidFill>
                <a:srgbClr val="80808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  <a:endParaRPr lang="en-US" altLang="zh-CN" sz="2400" b="1" i="1">
              <a:solidFill>
                <a:srgbClr val="CC000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l" eaLnBrk="1" hangingPunct="1"/>
            <a:fld id="{93AE1883-0942-4AA3-9DB2-9C7C3A0314B1}" type="slidenum">
              <a:rPr lang="zh-CN" altLang="en-US" sz="1000"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png" /><Relationship Id="rId16" Type="http://schemas.openxmlformats.org/officeDocument/2006/relationships/image" Target="../media/image2.jpe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6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6146" name="Line 31"/>
          <p:cNvSpPr>
            <a:spLocks noChangeShapeType="1"/>
          </p:cNvSpPr>
          <p:nvPr/>
        </p:nvSpPr>
        <p:spPr bwMode="auto">
          <a:xfrm>
            <a:off x="8001000" y="838200"/>
            <a:ext cx="914400" cy="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</a:ln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147" name="Rectangle 3"/>
          <p:cNvSpPr/>
          <p:nvPr>
            <p:ph type="body" idx="1"/>
          </p:nvPr>
        </p:nvSpPr>
        <p:spPr bwMode="gray">
          <a:xfrm>
            <a:off x="381000" y="1447800"/>
            <a:ext cx="8229600" cy="4716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 baseline="0">
                <a:solidFill>
                  <a:schemeClr val="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6148" name="Rectangle 4"/>
          <p:cNvSpPr/>
          <p:nvPr>
            <p:ph type="dt" sz="half" idx="2"/>
          </p:nvPr>
        </p:nvSpPr>
        <p:spPr bwMode="gray">
          <a:xfrm>
            <a:off x="5346700" y="63373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zh-CN" sz="2000">
                <a:ea typeface="楷体_GB2312" pitchFamily="49" charset="-122"/>
              </a:defRPr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1000" b="1">
                <a:solidFill>
                  <a:srgbClr val="808080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  <a:endParaRPr lang="en-US" altLang="zh-CN" sz="1000" b="1">
              <a:solidFill>
                <a:srgbClr val="80808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6149" name="Rectangle 5"/>
          <p:cNvSpPr/>
          <p:nvPr>
            <p:ph type="ftr" sz="quarter" idx="3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zh-CN" sz="2000">
                <a:ea typeface="楷体_GB2312" pitchFamily="49" charset="-122"/>
              </a:defRPr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r>
              <a:rPr lang="en-US" altLang="zh-CN" sz="2400" b="1" i="1">
                <a:solidFill>
                  <a:srgbClr val="CC0000"/>
                </a:solidFill>
                <a:latin typeface="Verdana" pitchFamily="34" charset="0"/>
                <a:ea typeface="宋体" pitchFamily="2" charset="-122"/>
              </a:rPr>
              <a:t>LOGO</a:t>
            </a:r>
            <a:endParaRPr lang="en-US" altLang="zh-CN" sz="2400" b="1" i="1">
              <a:solidFill>
                <a:srgbClr val="CC000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6150" name="Rectangle 6"/>
          <p:cNvSpPr/>
          <p:nvPr>
            <p:ph type="sldNum" sz="quarter" idx="4"/>
          </p:nvPr>
        </p:nvSpPr>
        <p:spPr bwMode="gray">
          <a:xfrm>
            <a:off x="381000" y="63087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zh-CN" sz="2000">
                <a:ea typeface="楷体_GB2312" pitchFamily="49" charset="-122"/>
              </a:defRPr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fld id="{D70BC2D2-2C3B-4B6A-B217-48A62B7A0FC3}" type="slidenum">
              <a:rPr lang="zh-CN" altLang="en-US" sz="1000">
                <a:latin typeface="Verdana" pitchFamily="34" charset="0"/>
                <a:ea typeface="宋体" pitchFamily="2" charset="-122"/>
              </a:rPr>
              <a:t>*</a:t>
            </a:fld>
            <a:endParaRPr lang="en-US" altLang="zh-CN" sz="10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6151" name="Rectangle 2"/>
          <p:cNvSpPr/>
          <p:nvPr>
            <p:ph type="title"/>
          </p:nvPr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2pPr>
            <a:lvl3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3pPr>
            <a:lvl4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4pPr>
            <a:lvl5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pic>
        <p:nvPicPr>
          <p:cNvPr id="6152" name="Picture 32" descr="06_icon"/>
          <p:cNvPicPr/>
          <p:nvPr/>
        </p:nvPicPr>
        <p:blipFill>
          <a:blip r:embed="rId15"/>
          <a:stretch>
            <a:fillRect/>
          </a:stretch>
        </p:blipFill>
        <p:spPr>
          <a:xfrm>
            <a:off x="7461250" y="533400"/>
            <a:ext cx="615950" cy="762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marL="0" indent="0" algn="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rgbClr val="000000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Verdana" pitchFamily="34" charset="0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2800" b="1" i="0" u="none" baseline="0">
          <a:solidFill>
            <a:schemeClr val="hlink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 baseline="0">
          <a:solidFill>
            <a:schemeClr val="tx1"/>
          </a:solidFill>
          <a:latin typeface="Arial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emf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4.wmf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5.wmf" /><Relationship Id="rId4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6.wmf" /><Relationship Id="rId4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6045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396" name=""/>
          <p:cNvSpPr/>
          <p:nvPr/>
        </p:nvSpPr>
        <p:spPr>
          <a:xfrm>
            <a:off x="685800" y="1295400"/>
            <a:ext cx="6046788" cy="3624262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0488" tIns="44450" rIns="90488" bIns="4445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 sz="6600" b="1">
                <a:solidFill>
                  <a:schemeClr val="accent1"/>
                </a:solidFill>
                <a:latin typeface="楷体_GB2312" pitchFamily="49" charset="-122"/>
                <a:ea typeface="楷体_GB2312" pitchFamily="49" charset="-122"/>
              </a:rPr>
              <a:t>第 五 章</a:t>
            </a:r>
            <a:r>
              <a:rPr lang="zh-CN" altLang="en-US" sz="7200" b="1">
                <a:latin typeface="楷体_GB2312" pitchFamily="49" charset="-122"/>
                <a:ea typeface="楷体_GB2312" pitchFamily="49" charset="-122"/>
              </a:rPr>
              <a:t> </a:t>
            </a:r>
            <a:endParaRPr lang="zh-CN" altLang="en-US" sz="7200" b="1"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8000" b="1">
                <a:latin typeface="楷体_GB2312" pitchFamily="49" charset="-122"/>
                <a:ea typeface="楷体_GB2312" pitchFamily="49" charset="-122"/>
              </a:rPr>
              <a:t>现金流量表分析</a:t>
            </a:r>
            <a:r>
              <a:rPr lang="zh-CN" altLang="en-US" sz="7200" b="1">
                <a:latin typeface="楷体_GB2312" pitchFamily="49" charset="-122"/>
                <a:ea typeface="楷体_GB2312" pitchFamily="49" charset="-122"/>
              </a:rPr>
              <a:t> </a:t>
            </a:r>
            <a:endParaRPr lang="zh-CN" altLang="en-US" sz="72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87397" name=""/>
          <p:cNvSpPr/>
          <p:nvPr/>
        </p:nvSpPr>
        <p:spPr>
          <a:xfrm>
            <a:off x="6243638" y="563562"/>
            <a:ext cx="2900362" cy="629443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>
              <a:spcBef>
                <a:spcPct val="50000"/>
              </a:spcBef>
            </a:pPr>
            <a:r>
              <a:rPr lang="en-US" altLang="zh-CN" sz="40700">
                <a:solidFill>
                  <a:schemeClr val="folHlink"/>
                </a:solidFill>
                <a:latin typeface="Times New Roman" pitchFamily="18" charset="0"/>
                <a:ea typeface="宋体" pitchFamily="2" charset="-122"/>
              </a:rPr>
              <a:t>5</a:t>
            </a:r>
            <a:endParaRPr lang="en-US" altLang="zh-CN" sz="40700">
              <a:solidFill>
                <a:schemeClr val="folHlink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7398" name=""/>
          <p:cNvSpPr/>
          <p:nvPr/>
        </p:nvSpPr>
        <p:spPr>
          <a:xfrm>
            <a:off x="1768475" y="5918200"/>
            <a:ext cx="3648075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>
                <a:latin typeface="Times New Roman" pitchFamily="18" charset="0"/>
                <a:ea typeface="楷体_GB2312" pitchFamily="49" charset="-122"/>
              </a:rPr>
              <a:t>主讲：梁婷</a:t>
            </a:r>
            <a:endParaRPr lang="zh-CN" altLang="en-US" sz="3600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87399" name="TextBox 18739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页脚占位符 4"/>
          <p:cNvSpPr/>
          <p:nvPr>
            <p:ph type="ftr" idx="11"/>
          </p:nvPr>
        </p:nvSpPr>
        <p:spPr bwMode="gray">
          <a:xfrm>
            <a:off x="7175500" y="6172200"/>
            <a:ext cx="12954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endParaRPr lang="en-US" altLang="zh-CN" sz="2400" b="1" i="1">
              <a:solidFill>
                <a:srgbClr val="CC000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8196" name="Rectangle 2"/>
          <p:cNvSpPr/>
          <p:nvPr>
            <p:ph type="title" idx="4294967295"/>
          </p:nvPr>
        </p:nvSpPr>
        <p:spPr>
          <a:xfrm>
            <a:off x="552450" y="533400"/>
            <a:ext cx="6838950" cy="5635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2pPr>
            <a:lvl3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3pPr>
            <a:lvl4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4pPr>
            <a:lvl5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 eaLnBrk="1" hangingPunct="1"/>
            <a:r>
              <a:rPr lang="en-US" altLang="zh-CN" sz="3600">
                <a:ea typeface="宋体" pitchFamily="2" charset="-122"/>
              </a:rPr>
              <a:t>Contents</a:t>
            </a:r>
            <a:endParaRPr lang="en-US" altLang="zh-CN" sz="2000">
              <a:solidFill>
                <a:schemeClr val="accent1"/>
              </a:solidFill>
              <a:ea typeface="宋体" pitchFamily="2" charset="-122"/>
            </a:endParaRPr>
          </a:p>
        </p:txBody>
      </p:sp>
      <p:grpSp>
        <p:nvGrpSpPr>
          <p:cNvPr id="8198" name="Group 11"/>
          <p:cNvGrpSpPr/>
          <p:nvPr/>
        </p:nvGrpSpPr>
        <p:grpSpPr>
          <a:xfrm>
            <a:off x="2057400" y="3644900"/>
            <a:ext cx="4648200" cy="663575"/>
            <a:chOff x="1296" y="2296"/>
            <a:chExt cx="2928" cy="418"/>
          </a:xfrm>
        </p:grpSpPr>
        <p:grpSp>
          <p:nvGrpSpPr>
            <p:cNvPr id="8215" name="Group 12"/>
            <p:cNvGrpSpPr/>
            <p:nvPr/>
          </p:nvGrpSpPr>
          <p:grpSpPr>
            <a:xfrm>
              <a:off x="1296" y="2296"/>
              <a:ext cx="2928" cy="418"/>
              <a:chOff x="1296" y="2296"/>
              <a:chExt cx="2928" cy="418"/>
            </a:xfrm>
          </p:grpSpPr>
          <p:sp>
            <p:nvSpPr>
              <p:cNvPr id="8217" name="AutoShape 13"/>
              <p:cNvSpPr/>
              <p:nvPr/>
            </p:nvSpPr>
            <p:spPr bwMode="gray">
              <a:xfrm>
                <a:off x="1496" y="2325"/>
                <a:ext cx="2728" cy="350"/>
              </a:xfrm>
              <a:prstGeom prst="roundRect">
                <a:avLst>
                  <a:gd name="adj" fmla="val 50000"/>
                </a:avLst>
              </a:prstGeom>
              <a:noFill/>
              <a:ln w="38100">
                <a:solidFill>
                  <a:schemeClr val="accent2"/>
                </a:solidFill>
                <a:miter lim="800000"/>
              </a:ln>
            </p:spPr>
            <p:txBody>
              <a:bodyPr vert="vert"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 sz="2400">
                  <a:ea typeface="宋体" pitchFamily="2" charset="-122"/>
                </a:endParaRPr>
              </a:p>
            </p:txBody>
          </p:sp>
          <p:sp>
            <p:nvSpPr>
              <p:cNvPr id="8218" name="Oval 14"/>
              <p:cNvSpPr/>
              <p:nvPr/>
            </p:nvSpPr>
            <p:spPr bwMode="gray">
              <a:xfrm rot="1740000">
                <a:off x="1310" y="2309"/>
                <a:ext cx="492" cy="376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8219" name="Oval 15"/>
              <p:cNvSpPr/>
              <p:nvPr/>
            </p:nvSpPr>
            <p:spPr bwMode="gray">
              <a:xfrm rot="1740000">
                <a:off x="1296" y="2296"/>
                <a:ext cx="492" cy="376"/>
              </a:xfrm>
              <a:prstGeom prst="ellipse">
                <a:avLst/>
              </a:prstGeom>
              <a:gradFill rotWithShape="1">
                <a:gsLst>
                  <a:gs pos="0">
                    <a:schemeClr val="accent2"/>
                  </a:gs>
                  <a:gs pos="100000">
                    <a:srgbClr val="375112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8220" name="Text Box 16"/>
              <p:cNvSpPr/>
              <p:nvPr/>
            </p:nvSpPr>
            <p:spPr bwMode="gray">
              <a:xfrm>
                <a:off x="1792" y="2387"/>
                <a:ext cx="116" cy="32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algn="l"/>
                <a:endParaRPr lang="zh-CN" altLang="en-US" sz="2800" b="1">
                  <a:solidFill>
                    <a:srgbClr val="000000"/>
                  </a:solidFill>
                  <a:ea typeface="楷体_GB2312" pitchFamily="49" charset="-122"/>
                </a:endParaRPr>
              </a:p>
            </p:txBody>
          </p:sp>
          <p:sp>
            <p:nvSpPr>
              <p:cNvPr id="8221" name="Text Box 17"/>
              <p:cNvSpPr/>
              <p:nvPr/>
            </p:nvSpPr>
            <p:spPr bwMode="gray">
              <a:xfrm>
                <a:off x="1440" y="2304"/>
                <a:ext cx="329" cy="3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/>
                <a:r>
                  <a:rPr lang="en-US" altLang="zh-CN" sz="3200" b="1">
                    <a:solidFill>
                      <a:schemeClr val="bg1"/>
                    </a:solidFill>
                    <a:ea typeface="宋体" pitchFamily="2" charset="-122"/>
                  </a:rPr>
                  <a:t>3.</a:t>
                </a:r>
                <a:endParaRPr lang="en-US" altLang="zh-CN" sz="3200" b="1">
                  <a:solidFill>
                    <a:schemeClr val="bg1"/>
                  </a:solidFill>
                  <a:ea typeface="宋体" pitchFamily="2" charset="-122"/>
                </a:endParaRPr>
              </a:p>
            </p:txBody>
          </p:sp>
        </p:grpSp>
        <p:pic>
          <p:nvPicPr>
            <p:cNvPr id="8216" name="Picture 18" descr="Picture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34" y="2312"/>
              <a:ext cx="239" cy="24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8199" name="Group 19"/>
          <p:cNvGrpSpPr/>
          <p:nvPr/>
        </p:nvGrpSpPr>
        <p:grpSpPr>
          <a:xfrm>
            <a:off x="2051050" y="2781300"/>
            <a:ext cx="4648200" cy="663575"/>
            <a:chOff x="1296" y="1721"/>
            <a:chExt cx="2928" cy="418"/>
          </a:xfrm>
        </p:grpSpPr>
        <p:grpSp>
          <p:nvGrpSpPr>
            <p:cNvPr id="8208" name="Group 20"/>
            <p:cNvGrpSpPr/>
            <p:nvPr/>
          </p:nvGrpSpPr>
          <p:grpSpPr>
            <a:xfrm>
              <a:off x="1296" y="1721"/>
              <a:ext cx="2928" cy="418"/>
              <a:chOff x="1296" y="1721"/>
              <a:chExt cx="2928" cy="418"/>
            </a:xfrm>
          </p:grpSpPr>
          <p:sp>
            <p:nvSpPr>
              <p:cNvPr id="8210" name="AutoShape 21"/>
              <p:cNvSpPr/>
              <p:nvPr/>
            </p:nvSpPr>
            <p:spPr bwMode="gray">
              <a:xfrm>
                <a:off x="1496" y="1750"/>
                <a:ext cx="2728" cy="350"/>
              </a:xfrm>
              <a:prstGeom prst="roundRect">
                <a:avLst>
                  <a:gd name="adj" fmla="val 50000"/>
                </a:avLst>
              </a:prstGeom>
              <a:noFill/>
              <a:ln w="38100">
                <a:solidFill>
                  <a:schemeClr val="hlink"/>
                </a:solidFill>
                <a:miter lim="800000"/>
              </a:ln>
            </p:spPr>
            <p:txBody>
              <a:bodyPr vert="vert"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 sz="2000">
                  <a:ea typeface="宋体" pitchFamily="2" charset="-122"/>
                </a:endParaRPr>
              </a:p>
            </p:txBody>
          </p:sp>
          <p:sp>
            <p:nvSpPr>
              <p:cNvPr id="8211" name="Oval 22"/>
              <p:cNvSpPr/>
              <p:nvPr/>
            </p:nvSpPr>
            <p:spPr bwMode="gray">
              <a:xfrm rot="1740000">
                <a:off x="1310" y="1734"/>
                <a:ext cx="492" cy="376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 sz="2000">
                  <a:ea typeface="宋体" pitchFamily="2" charset="-122"/>
                </a:endParaRPr>
              </a:p>
            </p:txBody>
          </p:sp>
          <p:sp>
            <p:nvSpPr>
              <p:cNvPr id="8212" name="Oval 23"/>
              <p:cNvSpPr/>
              <p:nvPr/>
            </p:nvSpPr>
            <p:spPr bwMode="gray">
              <a:xfrm rot="1740000">
                <a:off x="1296" y="1721"/>
                <a:ext cx="492" cy="376"/>
              </a:xfrm>
              <a:prstGeom prst="ellipse">
                <a:avLst/>
              </a:prstGeom>
              <a:gradFill rotWithShape="1">
                <a:gsLst>
                  <a:gs pos="0">
                    <a:schemeClr val="hlink"/>
                  </a:gs>
                  <a:gs pos="100000">
                    <a:srgbClr val="333C2A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 sz="2000">
                  <a:ea typeface="宋体" pitchFamily="2" charset="-122"/>
                </a:endParaRPr>
              </a:p>
            </p:txBody>
          </p:sp>
          <p:sp>
            <p:nvSpPr>
              <p:cNvPr id="8213" name="Text Box 24"/>
              <p:cNvSpPr/>
              <p:nvPr/>
            </p:nvSpPr>
            <p:spPr bwMode="gray">
              <a:xfrm>
                <a:off x="2804" y="1812"/>
                <a:ext cx="116" cy="32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/>
                <a:endParaRPr lang="zh-CN" altLang="en-US" sz="2800" b="1">
                  <a:solidFill>
                    <a:srgbClr val="000000"/>
                  </a:solidFill>
                  <a:ea typeface="楷体_GB2312" pitchFamily="49" charset="-122"/>
                </a:endParaRPr>
              </a:p>
            </p:txBody>
          </p:sp>
          <p:sp>
            <p:nvSpPr>
              <p:cNvPr id="8214" name="Text Box 25"/>
              <p:cNvSpPr/>
              <p:nvPr/>
            </p:nvSpPr>
            <p:spPr bwMode="gray">
              <a:xfrm>
                <a:off x="1434" y="1728"/>
                <a:ext cx="356" cy="40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/>
                <a:r>
                  <a:rPr lang="en-US" altLang="zh-CN" sz="3600" b="1">
                    <a:solidFill>
                      <a:schemeClr val="bg1"/>
                    </a:solidFill>
                    <a:ea typeface="宋体" pitchFamily="2" charset="-122"/>
                  </a:rPr>
                  <a:t>2.</a:t>
                </a:r>
                <a:endParaRPr lang="en-US" altLang="zh-CN" sz="3600" b="1">
                  <a:solidFill>
                    <a:schemeClr val="bg1"/>
                  </a:solidFill>
                  <a:ea typeface="宋体" pitchFamily="2" charset="-122"/>
                </a:endParaRPr>
              </a:p>
            </p:txBody>
          </p:sp>
        </p:grpSp>
        <p:pic>
          <p:nvPicPr>
            <p:cNvPr id="8209" name="Picture 26" descr="Picture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34" y="1726"/>
              <a:ext cx="239" cy="24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8200" name="Group 27"/>
          <p:cNvGrpSpPr/>
          <p:nvPr/>
        </p:nvGrpSpPr>
        <p:grpSpPr>
          <a:xfrm>
            <a:off x="2051050" y="1844675"/>
            <a:ext cx="4648200" cy="723900"/>
            <a:chOff x="1296" y="1152"/>
            <a:chExt cx="2928" cy="456"/>
          </a:xfrm>
        </p:grpSpPr>
        <p:grpSp>
          <p:nvGrpSpPr>
            <p:cNvPr id="8201" name="Group 28"/>
            <p:cNvGrpSpPr/>
            <p:nvPr/>
          </p:nvGrpSpPr>
          <p:grpSpPr>
            <a:xfrm>
              <a:off x="1296" y="1152"/>
              <a:ext cx="2928" cy="456"/>
              <a:chOff x="1296" y="1152"/>
              <a:chExt cx="2928" cy="456"/>
            </a:xfrm>
          </p:grpSpPr>
          <p:sp>
            <p:nvSpPr>
              <p:cNvPr id="8203" name="AutoShape 29"/>
              <p:cNvSpPr/>
              <p:nvPr/>
            </p:nvSpPr>
            <p:spPr bwMode="gray">
              <a:xfrm>
                <a:off x="1496" y="1181"/>
                <a:ext cx="2728" cy="350"/>
              </a:xfrm>
              <a:prstGeom prst="roundRect">
                <a:avLst>
                  <a:gd name="adj" fmla="val 50000"/>
                </a:avLst>
              </a:prstGeom>
              <a:noFill/>
              <a:ln w="38100">
                <a:solidFill>
                  <a:schemeClr val="tx2"/>
                </a:solidFill>
                <a:miter lim="800000"/>
              </a:ln>
            </p:spPr>
            <p:txBody>
              <a:bodyPr vert="vert"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 sz="2000">
                  <a:ea typeface="宋体" pitchFamily="2" charset="-122"/>
                </a:endParaRPr>
              </a:p>
            </p:txBody>
          </p:sp>
          <p:sp>
            <p:nvSpPr>
              <p:cNvPr id="8204" name="Oval 30"/>
              <p:cNvSpPr/>
              <p:nvPr/>
            </p:nvSpPr>
            <p:spPr bwMode="gray">
              <a:xfrm rot="1740000">
                <a:off x="1310" y="1165"/>
                <a:ext cx="492" cy="376"/>
              </a:xfrm>
              <a:prstGeom prst="ellipse">
                <a:avLst/>
              </a:prstGeom>
              <a:solidFill>
                <a:srgbClr val="333333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 sz="2000">
                  <a:ea typeface="宋体" pitchFamily="2" charset="-122"/>
                </a:endParaRPr>
              </a:p>
            </p:txBody>
          </p:sp>
          <p:sp>
            <p:nvSpPr>
              <p:cNvPr id="8205" name="Oval 31"/>
              <p:cNvSpPr/>
              <p:nvPr/>
            </p:nvSpPr>
            <p:spPr bwMode="gray">
              <a:xfrm rot="1740000">
                <a:off x="1296" y="1152"/>
                <a:ext cx="492" cy="376"/>
              </a:xfrm>
              <a:prstGeom prst="ellipse">
                <a:avLst/>
              </a:prstGeom>
              <a:gradFill rotWithShape="1">
                <a:gsLst>
                  <a:gs pos="0">
                    <a:schemeClr val="tx2"/>
                  </a:gs>
                  <a:gs pos="100000">
                    <a:srgbClr val="254A5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 sz="2000">
                  <a:ea typeface="宋体" pitchFamily="2" charset="-122"/>
                </a:endParaRPr>
              </a:p>
            </p:txBody>
          </p:sp>
          <p:sp>
            <p:nvSpPr>
              <p:cNvPr id="8206" name="Text Box 32"/>
              <p:cNvSpPr/>
              <p:nvPr/>
            </p:nvSpPr>
            <p:spPr bwMode="gray">
              <a:xfrm>
                <a:off x="2049" y="1243"/>
                <a:ext cx="116" cy="3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/>
                <a:endParaRPr lang="zh-CN" altLang="en-US" sz="3200" b="1">
                  <a:solidFill>
                    <a:srgbClr val="000000"/>
                  </a:solidFill>
                  <a:ea typeface="楷体_GB2312" pitchFamily="49" charset="-122"/>
                </a:endParaRPr>
              </a:p>
            </p:txBody>
          </p:sp>
          <p:sp>
            <p:nvSpPr>
              <p:cNvPr id="8207" name="Text Box 33"/>
              <p:cNvSpPr/>
              <p:nvPr/>
            </p:nvSpPr>
            <p:spPr bwMode="gray">
              <a:xfrm>
                <a:off x="1434" y="1152"/>
                <a:ext cx="356" cy="40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/>
                <a:r>
                  <a:rPr lang="en-US" altLang="zh-CN" sz="3600" b="1">
                    <a:solidFill>
                      <a:schemeClr val="bg1"/>
                    </a:solidFill>
                    <a:ea typeface="宋体" pitchFamily="2" charset="-122"/>
                  </a:rPr>
                  <a:t>1.</a:t>
                </a:r>
                <a:endParaRPr lang="en-US" altLang="zh-CN" sz="3600" b="1">
                  <a:solidFill>
                    <a:schemeClr val="bg1"/>
                  </a:solidFill>
                  <a:ea typeface="宋体" pitchFamily="2" charset="-122"/>
                </a:endParaRPr>
              </a:p>
            </p:txBody>
          </p:sp>
        </p:grpSp>
        <p:pic>
          <p:nvPicPr>
            <p:cNvPr id="8202" name="Picture 34" descr="Picture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44" y="1180"/>
              <a:ext cx="239" cy="24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8247" name=""/>
          <p:cNvSpPr/>
          <p:nvPr/>
        </p:nvSpPr>
        <p:spPr bwMode="invGray">
          <a:xfrm>
            <a:off x="1763712" y="3789362"/>
            <a:ext cx="144462" cy="2376488"/>
          </a:xfrm>
          <a:prstGeom prst="leftBrace">
            <a:avLst>
              <a:gd name="adj1" fmla="val 137088"/>
              <a:gd name="adj2" fmla="val 50000"/>
            </a:avLst>
          </a:prstGeom>
          <a:noFill/>
          <a:ln w="19050">
            <a:noFill/>
            <a:round/>
          </a:ln>
          <a:effectLst>
            <a:prstShdw prst="shdw17" dist="17961" dir="2700000">
              <a:srgbClr val="FFFFFF">
                <a:alpha val="50000"/>
                <a:gamma/>
                <a:shade val="60000"/>
                <a:invGamma/>
              </a:srgbClr>
            </a:prstShdw>
          </a:effectLst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8254" name=""/>
          <p:cNvSpPr/>
          <p:nvPr/>
        </p:nvSpPr>
        <p:spPr bwMode="invGray">
          <a:xfrm>
            <a:off x="2484438" y="1916112"/>
            <a:ext cx="4319588" cy="519112"/>
          </a:xfrm>
          <a:prstGeom prst="rect">
            <a:avLst/>
          </a:prstGeom>
          <a:noFill/>
          <a:ln w="19050">
            <a:noFill/>
            <a:miter lim="800000"/>
          </a:ln>
          <a:effectLst>
            <a:prstShdw prst="shdw17" dist="17961" dir="2700000">
              <a:srgbClr val="FFFFFF">
                <a:alpha val="50000"/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现金流量表分析概述</a:t>
            </a:r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8255" name=""/>
          <p:cNvSpPr/>
          <p:nvPr/>
        </p:nvSpPr>
        <p:spPr bwMode="invGray">
          <a:xfrm>
            <a:off x="2987675" y="2852738"/>
            <a:ext cx="3740150" cy="519112"/>
          </a:xfrm>
          <a:prstGeom prst="rect">
            <a:avLst/>
          </a:prstGeom>
          <a:noFill/>
          <a:ln w="19050">
            <a:noFill/>
            <a:miter lim="800000"/>
          </a:ln>
          <a:effectLst>
            <a:prstShdw prst="shdw17" dist="17961" dir="2700000">
              <a:srgbClr val="FFFFFF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现金流量表的结构分析</a:t>
            </a:r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8256" name=""/>
          <p:cNvSpPr/>
          <p:nvPr/>
        </p:nvSpPr>
        <p:spPr bwMode="invGray">
          <a:xfrm>
            <a:off x="2949575" y="3716338"/>
            <a:ext cx="3384550" cy="519112"/>
          </a:xfrm>
          <a:prstGeom prst="rect">
            <a:avLst/>
          </a:prstGeom>
          <a:noFill/>
          <a:ln w="19050">
            <a:noFill/>
            <a:miter lim="800000"/>
          </a:ln>
          <a:effectLst>
            <a:prstShdw prst="shdw17" dist="17961" dir="2700000">
              <a:srgbClr val="FFFFFF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现金流量表项目分析</a:t>
            </a:r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</p:txBody>
      </p:sp>
      <p:graphicFrame>
        <p:nvGraphicFramePr>
          <p:cNvPr id="8258" name="Object 5"/>
          <p:cNvGraphicFramePr>
            <a:graphicFrameLocks noChangeAspect="1"/>
          </p:cNvGraphicFramePr>
          <p:nvPr/>
        </p:nvGraphicFramePr>
        <p:xfrm>
          <a:off x="6613525" y="3573462"/>
          <a:ext cx="2530475" cy="300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Imagen" r:id="rId3" progId="MS_ClipArt_Gallery.2">
                  <p:embed/>
                </p:oleObj>
              </mc:Choice>
              <mc:Fallback>
                <p:oleObj name="Imagen" r:id="rId3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613525" y="3573462"/>
                        <a:ext cx="2530475" cy="300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59" name="TextBox 82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 useBgFill="1">
        <p:nvSpPr>
          <p:cNvPr id="258051" name=""/>
          <p:cNvSpPr/>
          <p:nvPr/>
        </p:nvSpPr>
        <p:spPr bwMode="invGray">
          <a:xfrm>
            <a:off x="755650" y="1412875"/>
            <a:ext cx="7416800" cy="3671888"/>
          </a:xfrm>
          <a:prstGeom prst="roundRect">
            <a:avLst>
              <a:gd name="adj" fmla="val 16667"/>
            </a:avLst>
          </a:prstGeom>
          <a:ln w="19050" cap="rnd">
            <a:solidFill>
              <a:schemeClr val="accent2"/>
            </a:solidFill>
            <a:prstDash val="sysDot"/>
            <a:miter lim="800000"/>
          </a:ln>
          <a:effectLst>
            <a:prstShdw prst="shdw17" dist="17961" dir="2700000">
              <a:schemeClr val="accent2">
                <a:alpha val="50000"/>
                <a:gamma/>
                <a:shade val="60000"/>
                <a:invGamma/>
              </a:schemeClr>
            </a:prstShdw>
          </a:effectLst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258052" name="Rectangle 2"/>
          <p:cNvSpPr/>
          <p:nvPr>
            <p:ph type="title" idx="4294967295"/>
          </p:nvPr>
        </p:nvSpPr>
        <p:spPr>
          <a:xfrm>
            <a:off x="552450" y="533400"/>
            <a:ext cx="6838950" cy="5635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2pPr>
            <a:lvl3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3pPr>
            <a:lvl4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4pPr>
            <a:lvl5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 eaLnBrk="1" hangingPunct="1"/>
            <a:r>
              <a:rPr lang="zh-CN" altLang="en-US" sz="3600">
                <a:ea typeface="楷体_GB2312" pitchFamily="49" charset="-122"/>
              </a:rPr>
              <a:t>现金流量表及相关概念</a:t>
            </a:r>
            <a:endParaRPr lang="zh-CN" altLang="en-US" sz="3600">
              <a:solidFill>
                <a:schemeClr val="accent1"/>
              </a:solidFill>
              <a:ea typeface="楷体_GB2312" pitchFamily="49" charset="-122"/>
            </a:endParaRPr>
          </a:p>
        </p:txBody>
      </p:sp>
      <p:sp>
        <p:nvSpPr>
          <p:cNvPr id="258053" name="Text Box 3"/>
          <p:cNvSpPr/>
          <p:nvPr/>
        </p:nvSpPr>
        <p:spPr>
          <a:xfrm>
            <a:off x="1660525" y="722312"/>
            <a:ext cx="184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algn="l" eaLnBrk="1" hangingPunct="1"/>
            <a:endParaRPr lang="zh-CN" altLang="en-US">
              <a:ea typeface="宋体" pitchFamily="2" charset="-122"/>
            </a:endParaRPr>
          </a:p>
        </p:txBody>
      </p:sp>
      <p:grpSp>
        <p:nvGrpSpPr>
          <p:cNvPr id="258054" name="Group 46"/>
          <p:cNvGrpSpPr/>
          <p:nvPr/>
        </p:nvGrpSpPr>
        <p:grpSpPr>
          <a:xfrm>
            <a:off x="684212" y="1268412"/>
            <a:ext cx="4724400" cy="685800"/>
            <a:chOff x="1296" y="1824"/>
            <a:chExt cx="2976" cy="432"/>
          </a:xfrm>
        </p:grpSpPr>
        <p:sp>
          <p:nvSpPr>
            <p:cNvPr id="258055" name="AutoShape 47"/>
            <p:cNvSpPr/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rgbClr val="E2EED1"/>
                </a:gs>
                <a:gs pos="100000">
                  <a:schemeClr val="accent2"/>
                </a:gs>
              </a:gsLst>
              <a:lin ang="5400000" scaled="1"/>
            </a:gradFill>
            <a:ln w="12700">
              <a:solidFill>
                <a:schemeClr val="bg1"/>
              </a:solidFill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marR="0" lvl="0" indent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258056" name="AutoShape 48"/>
            <p:cNvSpPr/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accent2"/>
            </a:solidFill>
            <a:ln w="25400">
              <a:solidFill>
                <a:schemeClr val="bg1"/>
              </a:solidFill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258057" name="Text Box 49"/>
            <p:cNvSpPr/>
            <p:nvPr/>
          </p:nvSpPr>
          <p:spPr bwMode="gray">
            <a:xfrm>
              <a:off x="1680" y="1934"/>
              <a:ext cx="2160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endParaRPr lang="zh-CN" altLang="en-US" sz="2400" b="1">
                <a:solidFill>
                  <a:srgbClr val="000000"/>
                </a:solidFill>
                <a:ea typeface="楷体_GB2312" pitchFamily="49" charset="-122"/>
              </a:endParaRPr>
            </a:p>
          </p:txBody>
        </p:sp>
        <p:sp>
          <p:nvSpPr>
            <p:cNvPr id="258058" name="Text Box 50"/>
            <p:cNvSpPr/>
            <p:nvPr/>
          </p:nvSpPr>
          <p:spPr bwMode="gray">
            <a:xfrm>
              <a:off x="1393" y="1886"/>
              <a:ext cx="22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r>
                <a:rPr lang="en-US" altLang="zh-CN" sz="2400">
                  <a:solidFill>
                    <a:schemeClr val="bg1"/>
                  </a:solidFill>
                  <a:ea typeface="宋体" pitchFamily="2" charset="-122"/>
                </a:rPr>
                <a:t>1</a:t>
              </a:r>
              <a:endParaRPr lang="en-US" altLang="zh-CN" sz="2400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sp>
        <p:nvSpPr>
          <p:cNvPr id="258064" name=""/>
          <p:cNvSpPr/>
          <p:nvPr/>
        </p:nvSpPr>
        <p:spPr bwMode="invGray">
          <a:xfrm>
            <a:off x="900112" y="2133600"/>
            <a:ext cx="7127875" cy="222726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lIns="90000" tIns="46800" rIns="90000" bIns="4680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 eaLnBrk="1" hangingPunct="1">
              <a:buClr>
                <a:schemeClr val="accent1"/>
              </a:buClr>
              <a:buFont typeface="Wingdings" pitchFamily="2" charset="2"/>
              <a:buChar char="Ø"/>
            </a:pPr>
            <a:r>
              <a:rPr lang="zh-CN" altLang="en-US" sz="2800" b="1">
                <a:ea typeface="楷体_GB2312" pitchFamily="49" charset="-122"/>
              </a:rPr>
              <a:t>企业一定会计期间现金和现金等价物流入和流出的报表、</a:t>
            </a:r>
            <a:endParaRPr lang="zh-CN" altLang="en-US" sz="2800" b="1">
              <a:ea typeface="楷体_GB2312" pitchFamily="49" charset="-122"/>
            </a:endParaRPr>
          </a:p>
          <a:p>
            <a:pPr lvl="0" algn="l" eaLnBrk="1" hangingPunct="1">
              <a:buClr>
                <a:schemeClr val="accent1"/>
              </a:buClr>
              <a:buFont typeface="Wingdings" pitchFamily="2" charset="2"/>
              <a:buChar char="Ø"/>
            </a:pPr>
            <a:endParaRPr lang="zh-CN" altLang="en-US" sz="2800" b="1">
              <a:ea typeface="楷体_GB2312" pitchFamily="49" charset="-122"/>
            </a:endParaRPr>
          </a:p>
          <a:p>
            <a:pPr lvl="0" algn="l" eaLnBrk="1" hangingPunct="1">
              <a:buClr>
                <a:schemeClr val="accent1"/>
              </a:buClr>
              <a:buFont typeface="Wingdings" pitchFamily="2" charset="2"/>
              <a:buChar char="Ø"/>
            </a:pPr>
            <a:r>
              <a:rPr lang="zh-CN" altLang="en-US" sz="2800" b="1">
                <a:ea typeface="楷体_GB2312" pitchFamily="49" charset="-122"/>
              </a:rPr>
              <a:t>反映</a:t>
            </a:r>
            <a:r>
              <a:rPr lang="zh-CN" altLang="en-US" sz="2800" b="1">
                <a:solidFill>
                  <a:srgbClr val="FF0000"/>
                </a:solidFill>
                <a:ea typeface="楷体_GB2312" pitchFamily="49" charset="-122"/>
              </a:rPr>
              <a:t>经营活动、投资活动、筹资活动</a:t>
            </a:r>
            <a:r>
              <a:rPr lang="zh-CN" altLang="en-US" sz="2800" b="1">
                <a:ea typeface="楷体_GB2312" pitchFamily="49" charset="-122"/>
              </a:rPr>
              <a:t>等对现金及现金等价物所产生的影响</a:t>
            </a:r>
            <a:endParaRPr lang="zh-CN" altLang="en-US" sz="2800" b="1">
              <a:ea typeface="楷体_GB2312" pitchFamily="49" charset="-122"/>
            </a:endParaRPr>
          </a:p>
        </p:txBody>
      </p:sp>
      <p:sp>
        <p:nvSpPr>
          <p:cNvPr id="258065" name=""/>
          <p:cNvSpPr/>
          <p:nvPr/>
        </p:nvSpPr>
        <p:spPr bwMode="invGray">
          <a:xfrm>
            <a:off x="1187450" y="1341438"/>
            <a:ext cx="3313112" cy="1066800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lIns="90000" tIns="46800" rIns="90000" bIns="4680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 sz="3200" b="1">
                <a:solidFill>
                  <a:srgbClr val="000000"/>
                </a:solidFill>
                <a:ea typeface="楷体_GB2312" pitchFamily="49" charset="-122"/>
              </a:rPr>
              <a:t>现金流量表</a:t>
            </a:r>
            <a:endParaRPr lang="zh-CN" altLang="en-US" sz="3200" b="1">
              <a:solidFill>
                <a:srgbClr val="000000"/>
              </a:solidFill>
              <a:ea typeface="楷体_GB2312" pitchFamily="49" charset="-122"/>
            </a:endParaRPr>
          </a:p>
          <a:p>
            <a:pPr lvl="0" eaLnBrk="1" hangingPunct="1"/>
            <a:endParaRPr lang="zh-CN" altLang="en-US" sz="3200">
              <a:ea typeface="楷体_GB2312" pitchFamily="49" charset="-122"/>
            </a:endParaRPr>
          </a:p>
        </p:txBody>
      </p:sp>
      <p:graphicFrame>
        <p:nvGraphicFramePr>
          <p:cNvPr id="258068" name="Object 4"/>
          <p:cNvGraphicFramePr>
            <a:graphicFrameLocks noChangeAspect="1"/>
          </p:cNvGraphicFramePr>
          <p:nvPr/>
        </p:nvGraphicFramePr>
        <p:xfrm>
          <a:off x="6877050" y="3922712"/>
          <a:ext cx="1843088" cy="2935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Imagen" r:id="rId2" progId="MS_ClipArt_Gallery.2">
                  <p:embed/>
                </p:oleObj>
              </mc:Choice>
              <mc:Fallback>
                <p:oleObj name="Imagen" r:id="rId2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877050" y="3922712"/>
                        <a:ext cx="1843088" cy="29352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8069" name="TextBox 25806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 useBgFill="1">
        <p:nvSpPr>
          <p:cNvPr id="260098" name=""/>
          <p:cNvSpPr/>
          <p:nvPr/>
        </p:nvSpPr>
        <p:spPr bwMode="invGray">
          <a:xfrm>
            <a:off x="827088" y="1773238"/>
            <a:ext cx="7129462" cy="2160588"/>
          </a:xfrm>
          <a:prstGeom prst="roundRect">
            <a:avLst>
              <a:gd name="adj" fmla="val 16667"/>
            </a:avLst>
          </a:prstGeom>
          <a:ln w="19050" cap="rnd">
            <a:solidFill>
              <a:srgbClr val="0000FF"/>
            </a:solidFill>
            <a:prstDash val="sysDot"/>
            <a:miter lim="800000"/>
          </a:ln>
          <a:effectLst>
            <a:prstShdw prst="shdw17" dist="17961" dir="2700000">
              <a:srgbClr val="0000FF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ea typeface="楷体_GB2312" pitchFamily="49" charset="-122"/>
              </a:rPr>
              <a:t>指企业一定时期的现金和现金等价物的</a:t>
            </a:r>
            <a:endParaRPr lang="zh-CN" altLang="en-US" sz="2800" b="1">
              <a:ea typeface="楷体_GB2312" pitchFamily="49" charset="-122"/>
            </a:endParaRPr>
          </a:p>
          <a:p>
            <a:pPr lvl="0" eaLnBrk="1" hangingPunct="1"/>
            <a:r>
              <a:rPr lang="zh-CN" altLang="en-US" sz="2800" b="1">
                <a:ea typeface="楷体_GB2312" pitchFamily="49" charset="-122"/>
              </a:rPr>
              <a:t>流入和流出的数量</a:t>
            </a:r>
            <a:endParaRPr lang="zh-CN" altLang="en-US" sz="2800" b="1">
              <a:ea typeface="楷体_GB2312" pitchFamily="49" charset="-122"/>
            </a:endParaRPr>
          </a:p>
        </p:txBody>
      </p:sp>
      <p:sp>
        <p:nvSpPr>
          <p:cNvPr id="260101" name="Text Box 3"/>
          <p:cNvSpPr/>
          <p:nvPr/>
        </p:nvSpPr>
        <p:spPr>
          <a:xfrm>
            <a:off x="1660525" y="722312"/>
            <a:ext cx="184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algn="l" eaLnBrk="1" hangingPunct="1"/>
            <a:endParaRPr lang="zh-CN" altLang="en-US">
              <a:ea typeface="宋体" pitchFamily="2" charset="-122"/>
            </a:endParaRPr>
          </a:p>
        </p:txBody>
      </p:sp>
      <p:grpSp>
        <p:nvGrpSpPr>
          <p:cNvPr id="260107" name="Group 51"/>
          <p:cNvGrpSpPr/>
          <p:nvPr/>
        </p:nvGrpSpPr>
        <p:grpSpPr>
          <a:xfrm>
            <a:off x="539750" y="1628775"/>
            <a:ext cx="4724400" cy="685800"/>
            <a:chOff x="1296" y="1824"/>
            <a:chExt cx="2976" cy="432"/>
          </a:xfrm>
        </p:grpSpPr>
        <p:sp>
          <p:nvSpPr>
            <p:cNvPr id="260108" name="AutoShape 52"/>
            <p:cNvSpPr/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D7E6F4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marR="0" lvl="0" indent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260109" name="AutoShape 53"/>
            <p:cNvSpPr/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260110" name="Text Box 54"/>
            <p:cNvSpPr/>
            <p:nvPr/>
          </p:nvSpPr>
          <p:spPr bwMode="gray">
            <a:xfrm>
              <a:off x="1680" y="1934"/>
              <a:ext cx="2160" cy="23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endParaRPr lang="zh-CN" altLang="en-US" b="1">
                <a:solidFill>
                  <a:srgbClr val="000000"/>
                </a:solidFill>
                <a:ea typeface="宋体" pitchFamily="2" charset="-122"/>
              </a:endParaRPr>
            </a:p>
          </p:txBody>
        </p:sp>
        <p:sp>
          <p:nvSpPr>
            <p:cNvPr id="260111" name="Text Box 55"/>
            <p:cNvSpPr/>
            <p:nvPr/>
          </p:nvSpPr>
          <p:spPr bwMode="gray">
            <a:xfrm>
              <a:off x="1446" y="1886"/>
              <a:ext cx="116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endParaRPr lang="en-US" altLang="zh-CN" sz="2400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sp>
        <p:nvSpPr>
          <p:cNvPr id="260116" name="Rectangle 2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 eaLnBrk="1" hangingPunct="1"/>
            <a:r>
              <a:rPr lang="zh-CN" altLang="en-US" sz="3600">
                <a:ea typeface="楷体_GB2312" pitchFamily="49" charset="-122"/>
              </a:rPr>
              <a:t>现金流量表及相关概念</a:t>
            </a:r>
            <a:endParaRPr lang="zh-CN" altLang="en-US" sz="3600">
              <a:solidFill>
                <a:schemeClr val="accent1"/>
              </a:solidFill>
              <a:ea typeface="楷体_GB2312" pitchFamily="49" charset="-122"/>
            </a:endParaRPr>
          </a:p>
        </p:txBody>
      </p:sp>
      <p:sp>
        <p:nvSpPr>
          <p:cNvPr id="260117" name=""/>
          <p:cNvSpPr/>
          <p:nvPr/>
        </p:nvSpPr>
        <p:spPr bwMode="invGray">
          <a:xfrm>
            <a:off x="1095375" y="1616075"/>
            <a:ext cx="1812925" cy="579438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3200" b="1">
                <a:ea typeface="楷体_GB2312" pitchFamily="49" charset="-122"/>
              </a:rPr>
              <a:t>现金流量</a:t>
            </a:r>
            <a:endParaRPr lang="zh-CN" altLang="en-US" sz="3200" b="1">
              <a:ea typeface="楷体_GB2312" pitchFamily="49" charset="-122"/>
            </a:endParaRPr>
          </a:p>
        </p:txBody>
      </p:sp>
      <p:sp useBgFill="1">
        <p:nvSpPr>
          <p:cNvPr id="260119" name=""/>
          <p:cNvSpPr/>
          <p:nvPr/>
        </p:nvSpPr>
        <p:spPr bwMode="invGray">
          <a:xfrm>
            <a:off x="2916238" y="4365625"/>
            <a:ext cx="4465638" cy="2160588"/>
          </a:xfrm>
          <a:prstGeom prst="cloudCallout">
            <a:avLst>
              <a:gd name="adj1" fmla="val -63440"/>
              <a:gd name="adj2" fmla="val -136259"/>
            </a:avLst>
          </a:prstGeom>
          <a:ln w="19050" cap="rnd">
            <a:solidFill>
              <a:srgbClr val="FF0000"/>
            </a:solidFill>
            <a:prstDash val="sysDot"/>
            <a:miter lim="800000"/>
          </a:ln>
          <a:effectLst>
            <a:prstShdw prst="shdw17" dist="17961" dir="2700000">
              <a:srgbClr val="FF0000">
                <a:alpha val="50000"/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400" b="1">
                <a:ea typeface="楷体_GB2312" pitchFamily="49" charset="-122"/>
              </a:rPr>
              <a:t>是分析企业价值和企业盈利能力的一个重要指标</a:t>
            </a:r>
            <a:endParaRPr lang="zh-CN" altLang="en-US" sz="2400" b="1">
              <a:ea typeface="楷体_GB2312" pitchFamily="49" charset="-122"/>
            </a:endParaRPr>
          </a:p>
        </p:txBody>
      </p:sp>
      <p:graphicFrame>
        <p:nvGraphicFramePr>
          <p:cNvPr id="260120" name="Object 4"/>
          <p:cNvGraphicFramePr>
            <a:graphicFrameLocks noChangeAspect="1"/>
          </p:cNvGraphicFramePr>
          <p:nvPr/>
        </p:nvGraphicFramePr>
        <p:xfrm>
          <a:off x="971550" y="3860800"/>
          <a:ext cx="2124075" cy="2997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Imagen" r:id="rId2" progId="MS_ClipArt_Gallery.2">
                  <p:embed/>
                </p:oleObj>
              </mc:Choice>
              <mc:Fallback>
                <p:oleObj name="Imagen" r:id="rId2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71550" y="3860800"/>
                        <a:ext cx="2124075" cy="2997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0121" name="TextBox 26012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5221" name="Group 3"/>
          <p:cNvGrpSpPr/>
          <p:nvPr/>
        </p:nvGrpSpPr>
        <p:grpSpPr>
          <a:xfrm>
            <a:off x="323850" y="2024062"/>
            <a:ext cx="8496300" cy="665162"/>
            <a:chOff x="1152" y="1275"/>
            <a:chExt cx="3408" cy="419"/>
          </a:xfrm>
        </p:grpSpPr>
        <p:grpSp>
          <p:nvGrpSpPr>
            <p:cNvPr id="265222" name="Group 4"/>
            <p:cNvGrpSpPr/>
            <p:nvPr/>
          </p:nvGrpSpPr>
          <p:grpSpPr>
            <a:xfrm>
              <a:off x="1152" y="1275"/>
              <a:ext cx="480" cy="419"/>
              <a:chOff x="1110" y="2656"/>
              <a:chExt cx="1549" cy="1351"/>
            </a:xfrm>
          </p:grpSpPr>
          <p:sp>
            <p:nvSpPr>
              <p:cNvPr id="265223" name="AutoShape 5"/>
              <p:cNvSpPr/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24" name="AutoShape 6"/>
              <p:cNvSpPr/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25" name="AutoShape 7"/>
              <p:cNvSpPr/>
              <p:nvPr/>
            </p:nvSpPr>
            <p:spPr bwMode="gray">
              <a:xfrm>
                <a:off x="1200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333C2A"/>
                  </a:gs>
                  <a:gs pos="100000">
                    <a:schemeClr val="hlink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</p:grpSp>
        <p:cxnSp>
          <p:nvCxnSpPr>
            <p:cNvPr id="265226" name="Line 8"/>
            <p:cNvCxnSpPr/>
            <p:nvPr/>
          </p:nvCxnSpPr>
          <p:spPr>
            <a:xfrm>
              <a:off x="1536" y="1646"/>
              <a:ext cx="302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sysDot"/>
              <a:miter lim="800000"/>
              <a:tailEnd type="oval"/>
            </a:ln>
          </p:spPr>
        </p:cxnSp>
        <p:sp>
          <p:nvSpPr>
            <p:cNvPr id="265227" name="Text Box 9"/>
            <p:cNvSpPr/>
            <p:nvPr/>
          </p:nvSpPr>
          <p:spPr>
            <a:xfrm>
              <a:off x="2160" y="1323"/>
              <a:ext cx="74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algn="l"/>
              <a:endParaRPr lang="en-US" altLang="zh-CN" sz="2400">
                <a:ea typeface="宋体" pitchFamily="2" charset="-122"/>
              </a:endParaRPr>
            </a:p>
          </p:txBody>
        </p:sp>
        <p:sp>
          <p:nvSpPr>
            <p:cNvPr id="265228" name="Text Box 10"/>
            <p:cNvSpPr/>
            <p:nvPr/>
          </p:nvSpPr>
          <p:spPr bwMode="gray">
            <a:xfrm>
              <a:off x="1276" y="1337"/>
              <a:ext cx="22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r>
                <a:rPr lang="en-US" altLang="zh-CN" sz="2400" b="1">
                  <a:solidFill>
                    <a:schemeClr val="bg1"/>
                  </a:solidFill>
                  <a:ea typeface="宋体" pitchFamily="2" charset="-122"/>
                </a:rPr>
                <a:t>1</a:t>
              </a:r>
              <a:endParaRPr lang="en-US" altLang="zh-CN" sz="2400" b="1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grpSp>
        <p:nvGrpSpPr>
          <p:cNvPr id="265229" name="Group 11"/>
          <p:cNvGrpSpPr/>
          <p:nvPr/>
        </p:nvGrpSpPr>
        <p:grpSpPr>
          <a:xfrm>
            <a:off x="395288" y="2938462"/>
            <a:ext cx="8424862" cy="665162"/>
            <a:chOff x="1152" y="1851"/>
            <a:chExt cx="3408" cy="419"/>
          </a:xfrm>
        </p:grpSpPr>
        <p:grpSp>
          <p:nvGrpSpPr>
            <p:cNvPr id="265230" name="Group 12"/>
            <p:cNvGrpSpPr/>
            <p:nvPr/>
          </p:nvGrpSpPr>
          <p:grpSpPr>
            <a:xfrm>
              <a:off x="1152" y="1851"/>
              <a:ext cx="480" cy="419"/>
              <a:chOff x="3174" y="2656"/>
              <a:chExt cx="1549" cy="1351"/>
            </a:xfrm>
          </p:grpSpPr>
          <p:sp>
            <p:nvSpPr>
              <p:cNvPr id="265231" name="AutoShape 13"/>
              <p:cNvSpPr/>
              <p:nvPr/>
            </p:nvSpPr>
            <p:spPr bwMode="gray">
              <a:xfrm>
                <a:off x="3187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32" name="AutoShape 14"/>
              <p:cNvSpPr/>
              <p:nvPr/>
            </p:nvSpPr>
            <p:spPr bwMode="gray">
              <a:xfrm>
                <a:off x="3174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33" name="AutoShape 15"/>
              <p:cNvSpPr/>
              <p:nvPr/>
            </p:nvSpPr>
            <p:spPr bwMode="gray">
              <a:xfrm>
                <a:off x="3264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1F405E"/>
                  </a:gs>
                  <a:gs pos="100000">
                    <a:schemeClr val="accent1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</p:grpSp>
        <p:cxnSp>
          <p:nvCxnSpPr>
            <p:cNvPr id="265234" name="Line 16"/>
            <p:cNvCxnSpPr/>
            <p:nvPr/>
          </p:nvCxnSpPr>
          <p:spPr>
            <a:xfrm>
              <a:off x="1536" y="2222"/>
              <a:ext cx="302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sysDot"/>
              <a:miter lim="800000"/>
              <a:tailEnd type="oval"/>
            </a:ln>
          </p:spPr>
        </p:cxnSp>
        <p:sp>
          <p:nvSpPr>
            <p:cNvPr id="265235" name="Text Box 17"/>
            <p:cNvSpPr/>
            <p:nvPr/>
          </p:nvSpPr>
          <p:spPr>
            <a:xfrm>
              <a:off x="2160" y="1899"/>
              <a:ext cx="75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algn="l"/>
              <a:endParaRPr lang="en-US" altLang="zh-CN" sz="2400">
                <a:ea typeface="宋体" pitchFamily="2" charset="-122"/>
              </a:endParaRPr>
            </a:p>
          </p:txBody>
        </p:sp>
        <p:sp>
          <p:nvSpPr>
            <p:cNvPr id="265236" name="Text Box 18"/>
            <p:cNvSpPr/>
            <p:nvPr/>
          </p:nvSpPr>
          <p:spPr bwMode="gray">
            <a:xfrm>
              <a:off x="1315" y="1913"/>
              <a:ext cx="14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r>
                <a:rPr lang="en-US" altLang="zh-CN" sz="2400" b="1">
                  <a:solidFill>
                    <a:schemeClr val="bg1"/>
                  </a:solidFill>
                  <a:ea typeface="宋体" pitchFamily="2" charset="-122"/>
                </a:rPr>
                <a:t>2</a:t>
              </a:r>
              <a:endParaRPr lang="en-US" altLang="zh-CN" sz="2400" b="1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grpSp>
        <p:nvGrpSpPr>
          <p:cNvPr id="265237" name="Group 19"/>
          <p:cNvGrpSpPr/>
          <p:nvPr/>
        </p:nvGrpSpPr>
        <p:grpSpPr>
          <a:xfrm>
            <a:off x="395288" y="3830638"/>
            <a:ext cx="8424862" cy="665162"/>
            <a:chOff x="1152" y="2413"/>
            <a:chExt cx="3408" cy="419"/>
          </a:xfrm>
        </p:grpSpPr>
        <p:grpSp>
          <p:nvGrpSpPr>
            <p:cNvPr id="265238" name="Group 20"/>
            <p:cNvGrpSpPr/>
            <p:nvPr/>
          </p:nvGrpSpPr>
          <p:grpSpPr>
            <a:xfrm>
              <a:off x="1152" y="2413"/>
              <a:ext cx="480" cy="419"/>
              <a:chOff x="1110" y="2656"/>
              <a:chExt cx="1549" cy="1351"/>
            </a:xfrm>
          </p:grpSpPr>
          <p:sp>
            <p:nvSpPr>
              <p:cNvPr id="265239" name="AutoShape 21"/>
              <p:cNvSpPr/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40" name="AutoShape 22"/>
              <p:cNvSpPr/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41" name="AutoShape 23"/>
              <p:cNvSpPr/>
              <p:nvPr/>
            </p:nvSpPr>
            <p:spPr bwMode="gray">
              <a:xfrm>
                <a:off x="1200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333C2A"/>
                  </a:gs>
                  <a:gs pos="100000">
                    <a:schemeClr val="hlink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</p:grpSp>
        <p:cxnSp>
          <p:nvCxnSpPr>
            <p:cNvPr id="265242" name="Line 24"/>
            <p:cNvCxnSpPr/>
            <p:nvPr/>
          </p:nvCxnSpPr>
          <p:spPr>
            <a:xfrm>
              <a:off x="1536" y="2797"/>
              <a:ext cx="302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sysDot"/>
              <a:miter lim="800000"/>
              <a:tailEnd type="oval"/>
            </a:ln>
          </p:spPr>
        </p:cxnSp>
        <p:sp>
          <p:nvSpPr>
            <p:cNvPr id="265243" name="Text Box 25"/>
            <p:cNvSpPr/>
            <p:nvPr/>
          </p:nvSpPr>
          <p:spPr>
            <a:xfrm>
              <a:off x="2160" y="2461"/>
              <a:ext cx="75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algn="l"/>
              <a:endParaRPr lang="en-US" altLang="zh-CN" sz="2400">
                <a:ea typeface="宋体" pitchFamily="2" charset="-122"/>
              </a:endParaRPr>
            </a:p>
          </p:txBody>
        </p:sp>
        <p:sp>
          <p:nvSpPr>
            <p:cNvPr id="265244" name="Text Box 26"/>
            <p:cNvSpPr/>
            <p:nvPr/>
          </p:nvSpPr>
          <p:spPr bwMode="gray">
            <a:xfrm>
              <a:off x="1315" y="2475"/>
              <a:ext cx="14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r>
                <a:rPr lang="en-US" altLang="zh-CN" sz="2400" b="1">
                  <a:solidFill>
                    <a:schemeClr val="bg1"/>
                  </a:solidFill>
                  <a:ea typeface="宋体" pitchFamily="2" charset="-122"/>
                </a:rPr>
                <a:t>3</a:t>
              </a:r>
              <a:endParaRPr lang="en-US" altLang="zh-CN" sz="2400" b="1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grpSp>
        <p:nvGrpSpPr>
          <p:cNvPr id="265245" name="Group 27"/>
          <p:cNvGrpSpPr/>
          <p:nvPr/>
        </p:nvGrpSpPr>
        <p:grpSpPr>
          <a:xfrm>
            <a:off x="395288" y="4724400"/>
            <a:ext cx="8424862" cy="665162"/>
            <a:chOff x="1152" y="2989"/>
            <a:chExt cx="3408" cy="419"/>
          </a:xfrm>
        </p:grpSpPr>
        <p:grpSp>
          <p:nvGrpSpPr>
            <p:cNvPr id="265246" name="Group 28"/>
            <p:cNvGrpSpPr/>
            <p:nvPr/>
          </p:nvGrpSpPr>
          <p:grpSpPr>
            <a:xfrm>
              <a:off x="1152" y="2989"/>
              <a:ext cx="480" cy="419"/>
              <a:chOff x="3174" y="2656"/>
              <a:chExt cx="1549" cy="1351"/>
            </a:xfrm>
          </p:grpSpPr>
          <p:sp>
            <p:nvSpPr>
              <p:cNvPr id="265247" name="AutoShape 29"/>
              <p:cNvSpPr/>
              <p:nvPr/>
            </p:nvSpPr>
            <p:spPr bwMode="gray">
              <a:xfrm>
                <a:off x="3187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48" name="AutoShape 30"/>
              <p:cNvSpPr/>
              <p:nvPr/>
            </p:nvSpPr>
            <p:spPr bwMode="gray">
              <a:xfrm>
                <a:off x="3174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49" name="AutoShape 31"/>
              <p:cNvSpPr/>
              <p:nvPr/>
            </p:nvSpPr>
            <p:spPr bwMode="gray">
              <a:xfrm>
                <a:off x="3264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1F405E"/>
                  </a:gs>
                  <a:gs pos="100000">
                    <a:schemeClr val="accent1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</p:grpSp>
        <p:cxnSp>
          <p:nvCxnSpPr>
            <p:cNvPr id="265250" name="Line 32"/>
            <p:cNvCxnSpPr/>
            <p:nvPr/>
          </p:nvCxnSpPr>
          <p:spPr>
            <a:xfrm>
              <a:off x="1536" y="3360"/>
              <a:ext cx="302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sysDot"/>
              <a:miter lim="800000"/>
              <a:tailEnd type="oval"/>
            </a:ln>
          </p:spPr>
        </p:cxnSp>
        <p:sp>
          <p:nvSpPr>
            <p:cNvPr id="265251" name="Text Box 33"/>
            <p:cNvSpPr/>
            <p:nvPr/>
          </p:nvSpPr>
          <p:spPr>
            <a:xfrm>
              <a:off x="2160" y="3037"/>
              <a:ext cx="75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algn="l"/>
              <a:endParaRPr lang="en-US" altLang="zh-CN" sz="2400">
                <a:ea typeface="宋体" pitchFamily="2" charset="-122"/>
              </a:endParaRPr>
            </a:p>
          </p:txBody>
        </p:sp>
        <p:sp>
          <p:nvSpPr>
            <p:cNvPr id="265252" name="Text Box 34"/>
            <p:cNvSpPr/>
            <p:nvPr/>
          </p:nvSpPr>
          <p:spPr bwMode="gray">
            <a:xfrm>
              <a:off x="1276" y="3051"/>
              <a:ext cx="22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r>
                <a:rPr lang="en-US" altLang="zh-CN" sz="2400" b="1">
                  <a:solidFill>
                    <a:schemeClr val="bg1"/>
                  </a:solidFill>
                  <a:ea typeface="宋体" pitchFamily="2" charset="-122"/>
                </a:rPr>
                <a:t>4</a:t>
              </a:r>
              <a:endParaRPr lang="en-US" altLang="zh-CN" sz="2400" b="1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sp>
        <p:nvSpPr>
          <p:cNvPr id="265253" name="Text Box 35"/>
          <p:cNvSpPr/>
          <p:nvPr/>
        </p:nvSpPr>
        <p:spPr>
          <a:xfrm>
            <a:off x="1660525" y="722312"/>
            <a:ext cx="184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algn="l" eaLnBrk="1" hangingPunct="1"/>
            <a:endParaRPr lang="zh-CN" altLang="en-US">
              <a:ea typeface="宋体" pitchFamily="2" charset="-122"/>
            </a:endParaRPr>
          </a:p>
        </p:txBody>
      </p:sp>
      <p:sp>
        <p:nvSpPr>
          <p:cNvPr id="265254" name="Rectangle 2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 eaLnBrk="1" hangingPunct="1"/>
            <a:r>
              <a:rPr lang="zh-CN" altLang="en-US" sz="3600">
                <a:ea typeface="楷体_GB2312" pitchFamily="49" charset="-122"/>
              </a:rPr>
              <a:t>现金流量的作用</a:t>
            </a:r>
            <a:endParaRPr lang="zh-CN" altLang="en-US" sz="3600">
              <a:solidFill>
                <a:schemeClr val="accent1"/>
              </a:solidFill>
              <a:ea typeface="楷体_GB2312" pitchFamily="49" charset="-122"/>
            </a:endParaRPr>
          </a:p>
        </p:txBody>
      </p:sp>
      <p:grpSp>
        <p:nvGrpSpPr>
          <p:cNvPr id="265255" name="Group 19"/>
          <p:cNvGrpSpPr/>
          <p:nvPr/>
        </p:nvGrpSpPr>
        <p:grpSpPr>
          <a:xfrm>
            <a:off x="395288" y="5589588"/>
            <a:ext cx="8424862" cy="665162"/>
            <a:chOff x="1152" y="2413"/>
            <a:chExt cx="3408" cy="419"/>
          </a:xfrm>
        </p:grpSpPr>
        <p:grpSp>
          <p:nvGrpSpPr>
            <p:cNvPr id="265256" name="Group 20"/>
            <p:cNvGrpSpPr/>
            <p:nvPr/>
          </p:nvGrpSpPr>
          <p:grpSpPr>
            <a:xfrm>
              <a:off x="1152" y="2413"/>
              <a:ext cx="480" cy="419"/>
              <a:chOff x="1110" y="2656"/>
              <a:chExt cx="1549" cy="1351"/>
            </a:xfrm>
          </p:grpSpPr>
          <p:sp>
            <p:nvSpPr>
              <p:cNvPr id="265257" name="AutoShape 21"/>
              <p:cNvSpPr/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58" name="AutoShape 22"/>
              <p:cNvSpPr/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  <p:sp>
            <p:nvSpPr>
              <p:cNvPr id="265259" name="AutoShape 23"/>
              <p:cNvSpPr/>
              <p:nvPr/>
            </p:nvSpPr>
            <p:spPr bwMode="gray">
              <a:xfrm>
                <a:off x="1200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333C2A"/>
                  </a:gs>
                  <a:gs pos="100000">
                    <a:schemeClr val="hlink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ctr" rtl="0" eaLnBrk="1" hangingPunct="1">
                  <a:defRPr kumimoji="0" lang="en-US" sz="2000">
                    <a:ea typeface="楷体_GB2312" pitchFamily="49" charset="-122"/>
                  </a:defRPr>
                </a:defPPr>
                <a:lvl1pPr marL="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1pPr>
                <a:lvl2pPr marL="4572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2pPr>
                <a:lvl3pPr marL="9144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3pPr>
                <a:lvl4pPr marL="13716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4pPr>
                <a:lvl5pPr marL="1828800" indent="0" algn="ctr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en-US" altLang="en-US" sz="1800" b="0" i="0" u="none" baseline="0">
                    <a:solidFill>
                      <a:schemeClr val="tx1"/>
                    </a:solidFill>
                    <a:latin typeface="Arial" pitchFamily="34" charset="0"/>
                  </a:defRPr>
                </a:lvl5pPr>
              </a:lstStyle>
              <a:p>
                <a:pPr marL="0" marR="0" lvl="0" indent="0" eaLnBrk="1" hangingPunct="1"/>
                <a:endParaRPr lang="zh-CN" altLang="en-US">
                  <a:ea typeface="宋体" pitchFamily="2" charset="-122"/>
                </a:endParaRPr>
              </a:p>
            </p:txBody>
          </p:sp>
        </p:grpSp>
        <p:cxnSp>
          <p:nvCxnSpPr>
            <p:cNvPr id="265260" name="Line 24"/>
            <p:cNvCxnSpPr/>
            <p:nvPr/>
          </p:nvCxnSpPr>
          <p:spPr>
            <a:xfrm>
              <a:off x="1536" y="2797"/>
              <a:ext cx="302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sysDot"/>
              <a:miter lim="800000"/>
              <a:tailEnd type="oval"/>
            </a:ln>
          </p:spPr>
        </p:cxnSp>
        <p:sp>
          <p:nvSpPr>
            <p:cNvPr id="265261" name="Text Box 25"/>
            <p:cNvSpPr/>
            <p:nvPr/>
          </p:nvSpPr>
          <p:spPr>
            <a:xfrm>
              <a:off x="2160" y="2461"/>
              <a:ext cx="75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algn="l"/>
              <a:endParaRPr lang="en-US" altLang="zh-CN" sz="2400">
                <a:ea typeface="宋体" pitchFamily="2" charset="-122"/>
              </a:endParaRPr>
            </a:p>
          </p:txBody>
        </p:sp>
        <p:sp>
          <p:nvSpPr>
            <p:cNvPr id="265262" name="Text Box 26"/>
            <p:cNvSpPr/>
            <p:nvPr/>
          </p:nvSpPr>
          <p:spPr bwMode="gray">
            <a:xfrm>
              <a:off x="1315" y="2475"/>
              <a:ext cx="14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/>
              <a:r>
                <a:rPr lang="en-US" altLang="zh-CN" sz="2400" b="1">
                  <a:solidFill>
                    <a:schemeClr val="bg1"/>
                  </a:solidFill>
                  <a:ea typeface="宋体" pitchFamily="2" charset="-122"/>
                </a:rPr>
                <a:t>5</a:t>
              </a:r>
              <a:endParaRPr lang="en-US" altLang="zh-CN" sz="2400" b="1">
                <a:solidFill>
                  <a:schemeClr val="bg1"/>
                </a:solidFill>
                <a:ea typeface="宋体" pitchFamily="2" charset="-122"/>
              </a:endParaRPr>
            </a:p>
          </p:txBody>
        </p:sp>
      </p:grpSp>
      <p:sp>
        <p:nvSpPr>
          <p:cNvPr id="265263" name=""/>
          <p:cNvSpPr/>
          <p:nvPr/>
        </p:nvSpPr>
        <p:spPr bwMode="invGray">
          <a:xfrm>
            <a:off x="1831975" y="1989138"/>
            <a:ext cx="4092575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>
                <a:ea typeface="楷体_GB2312" pitchFamily="49" charset="-122"/>
              </a:rPr>
              <a:t>评估公司未来的现金流量</a:t>
            </a:r>
            <a:endParaRPr lang="zh-CN" altLang="en-US" sz="2800">
              <a:ea typeface="楷体_GB2312" pitchFamily="49" charset="-122"/>
            </a:endParaRPr>
          </a:p>
        </p:txBody>
      </p:sp>
      <p:sp>
        <p:nvSpPr>
          <p:cNvPr id="265264" name=""/>
          <p:cNvSpPr/>
          <p:nvPr/>
        </p:nvSpPr>
        <p:spPr bwMode="invGray">
          <a:xfrm>
            <a:off x="1831975" y="2924175"/>
            <a:ext cx="6581775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>
                <a:ea typeface="楷体_GB2312" pitchFamily="49" charset="-122"/>
              </a:rPr>
              <a:t>评估公司偿还债务、支付股利和筹资能力</a:t>
            </a:r>
            <a:endParaRPr lang="zh-CN" altLang="en-US" sz="2800">
              <a:ea typeface="楷体_GB2312" pitchFamily="49" charset="-122"/>
            </a:endParaRPr>
          </a:p>
        </p:txBody>
      </p:sp>
      <p:sp>
        <p:nvSpPr>
          <p:cNvPr id="265265" name=""/>
          <p:cNvSpPr/>
          <p:nvPr/>
        </p:nvSpPr>
        <p:spPr bwMode="invGray">
          <a:xfrm>
            <a:off x="1476375" y="3860800"/>
            <a:ext cx="7292975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>
                <a:ea typeface="楷体_GB2312" pitchFamily="49" charset="-122"/>
              </a:rPr>
              <a:t>分析企业净利润与经营活动现金流量之间关系</a:t>
            </a:r>
            <a:endParaRPr lang="zh-CN" altLang="en-US" sz="2800">
              <a:ea typeface="楷体_GB2312" pitchFamily="49" charset="-122"/>
            </a:endParaRPr>
          </a:p>
        </p:txBody>
      </p:sp>
      <p:sp>
        <p:nvSpPr>
          <p:cNvPr id="265266" name=""/>
          <p:cNvSpPr/>
          <p:nvPr/>
        </p:nvSpPr>
        <p:spPr bwMode="invGray">
          <a:xfrm>
            <a:off x="1730375" y="4724400"/>
            <a:ext cx="6937375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>
                <a:ea typeface="楷体_GB2312" pitchFamily="49" charset="-122"/>
              </a:rPr>
              <a:t>评估企业当期与现金无关的投资及筹资活动</a:t>
            </a:r>
            <a:endParaRPr lang="zh-CN" altLang="en-US" sz="2800">
              <a:ea typeface="楷体_GB2312" pitchFamily="49" charset="-122"/>
            </a:endParaRPr>
          </a:p>
        </p:txBody>
      </p:sp>
      <p:sp>
        <p:nvSpPr>
          <p:cNvPr id="265267" name=""/>
          <p:cNvSpPr/>
          <p:nvPr/>
        </p:nvSpPr>
        <p:spPr bwMode="invGray">
          <a:xfrm>
            <a:off x="1692275" y="5661025"/>
            <a:ext cx="3025775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>
                <a:ea typeface="楷体_GB2312" pitchFamily="49" charset="-122"/>
              </a:rPr>
              <a:t>了解企业成长能力</a:t>
            </a:r>
            <a:endParaRPr lang="zh-CN" altLang="en-US" sz="2800">
              <a:ea typeface="楷体_GB2312" pitchFamily="49" charset="-122"/>
            </a:endParaRPr>
          </a:p>
        </p:txBody>
      </p:sp>
      <p:sp>
        <p:nvSpPr>
          <p:cNvPr id="265268" name="TextBox 2652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7270" name="Group 6"/>
          <p:cNvGrpSpPr/>
          <p:nvPr/>
        </p:nvGrpSpPr>
        <p:grpSpPr>
          <a:xfrm>
            <a:off x="611188" y="2349500"/>
            <a:ext cx="8064500" cy="2159000"/>
            <a:chOff x="2304" y="1200"/>
            <a:chExt cx="3102" cy="774"/>
          </a:xfrm>
        </p:grpSpPr>
        <p:sp>
          <p:nvSpPr>
            <p:cNvPr id="267271" name="AutoShape 7"/>
            <p:cNvSpPr/>
            <p:nvPr/>
          </p:nvSpPr>
          <p:spPr bwMode="gray">
            <a:xfrm>
              <a:off x="2334" y="1200"/>
              <a:ext cx="3072" cy="774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rgbClr val="D7E6F4"/>
                </a:gs>
              </a:gsLst>
              <a:lin ang="0" scaled="1"/>
            </a:gradFill>
            <a:ln w="38100">
              <a:noFill/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marR="0" lvl="0" indent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267272" name="AutoShape 8"/>
            <p:cNvSpPr/>
            <p:nvPr/>
          </p:nvSpPr>
          <p:spPr bwMode="gray">
            <a:xfrm>
              <a:off x="2304" y="1488"/>
              <a:ext cx="336" cy="240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eaLnBrk="1" hangingPunct="1"/>
              <a:endParaRPr lang="zh-CN" altLang="en-US">
                <a:ea typeface="宋体" pitchFamily="2" charset="-122"/>
              </a:endParaRPr>
            </a:p>
          </p:txBody>
        </p:sp>
      </p:grpSp>
      <p:sp>
        <p:nvSpPr>
          <p:cNvPr id="267281" name="Text Box 17"/>
          <p:cNvSpPr/>
          <p:nvPr/>
        </p:nvSpPr>
        <p:spPr bwMode="gray">
          <a:xfrm>
            <a:off x="1403350" y="3068638"/>
            <a:ext cx="6408738" cy="1373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algn="l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在现金流量表有关数据的基础上，进一步明确现金流入的构成、现金流出的构成及现金净流量是如何形成的</a:t>
            </a:r>
            <a:r>
              <a:rPr lang="en-US" altLang="zh-CN" sz="2000">
                <a:solidFill>
                  <a:schemeClr val="bg1"/>
                </a:solidFill>
                <a:ea typeface="宋体" pitchFamily="2" charset="-122"/>
              </a:rPr>
              <a:t>.</a:t>
            </a:r>
            <a:endParaRPr lang="en-US" altLang="zh-CN" sz="2000">
              <a:solidFill>
                <a:schemeClr val="bg1"/>
              </a:solidFill>
              <a:ea typeface="宋体" pitchFamily="2" charset="-122"/>
            </a:endParaRPr>
          </a:p>
        </p:txBody>
      </p:sp>
      <p:sp>
        <p:nvSpPr>
          <p:cNvPr id="267282" name="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/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现金流量表结构分析</a:t>
            </a:r>
            <a:endParaRPr lang="zh-CN" altLang="en-US" sz="4400">
              <a:latin typeface="楷体_GB2312" pitchFamily="49" charset="-122"/>
              <a:ea typeface="楷体_GB2312" pitchFamily="49" charset="-122"/>
            </a:endParaRPr>
          </a:p>
        </p:txBody>
      </p:sp>
      <p:sp useBgFill="1">
        <p:nvSpPr>
          <p:cNvPr id="267283" name=""/>
          <p:cNvSpPr/>
          <p:nvPr/>
        </p:nvSpPr>
        <p:spPr bwMode="invGray">
          <a:xfrm>
            <a:off x="755650" y="2349500"/>
            <a:ext cx="3529012" cy="504825"/>
          </a:xfrm>
          <a:prstGeom prst="roundRect">
            <a:avLst>
              <a:gd name="adj" fmla="val 16667"/>
            </a:avLst>
          </a:prstGeom>
          <a:ln w="19050" cap="rnd">
            <a:solidFill>
              <a:srgbClr val="FF6600"/>
            </a:solidFill>
            <a:prstDash val="sysDot"/>
            <a:miter lim="800000"/>
          </a:ln>
          <a:effectLst>
            <a:prstShdw prst="shdw17" dist="17961" dir="2700000">
              <a:srgbClr val="FF6600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ea typeface="楷体_GB2312" pitchFamily="49" charset="-122"/>
              </a:rPr>
              <a:t>现金流量表结构分析</a:t>
            </a:r>
            <a:endParaRPr lang="zh-CN" altLang="en-US" sz="2800" b="1">
              <a:ea typeface="楷体_GB2312" pitchFamily="49" charset="-122"/>
            </a:endParaRPr>
          </a:p>
        </p:txBody>
      </p:sp>
      <p:sp>
        <p:nvSpPr>
          <p:cNvPr id="267284" name=""/>
          <p:cNvSpPr/>
          <p:nvPr/>
        </p:nvSpPr>
        <p:spPr bwMode="invGray">
          <a:xfrm>
            <a:off x="755650" y="4868862"/>
            <a:ext cx="358775" cy="1800225"/>
          </a:xfrm>
          <a:prstGeom prst="leftBrace">
            <a:avLst>
              <a:gd name="adj1" fmla="val 41814"/>
              <a:gd name="adj2" fmla="val 50000"/>
            </a:avLst>
          </a:prstGeom>
          <a:noFill/>
          <a:ln w="19050" cap="rnd">
            <a:solidFill>
              <a:srgbClr val="008000"/>
            </a:solidFill>
            <a:prstDash val="sysDot"/>
            <a:round/>
          </a:ln>
          <a:effectLst>
            <a:prstShdw prst="shdw17" dist="17961" dir="2700000">
              <a:srgbClr val="008000">
                <a:alpha val="50000"/>
                <a:gamma/>
                <a:shade val="60000"/>
                <a:invGamma/>
              </a:srgbClr>
            </a:prstShdw>
          </a:effectLst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267285" name=""/>
          <p:cNvSpPr/>
          <p:nvPr/>
        </p:nvSpPr>
        <p:spPr bwMode="invGray">
          <a:xfrm>
            <a:off x="1116012" y="4548188"/>
            <a:ext cx="3381375" cy="222726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现金流入</a:t>
            </a:r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  <a:p>
            <a:pPr lvl="0" algn="l" eaLnBrk="1" hangingPunct="1"/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  <a:p>
            <a:pPr lvl="0" algn="l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现金流出</a:t>
            </a:r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  <a:p>
            <a:pPr lvl="0" algn="l" eaLnBrk="1" hangingPunct="1"/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  <a:p>
            <a:pPr lvl="0" algn="l" eaLnBrk="1" hangingPunct="1"/>
            <a:r>
              <a:rPr lang="zh-CN" altLang="en-US" sz="2800" b="1">
                <a:solidFill>
                  <a:srgbClr val="000000"/>
                </a:solidFill>
                <a:ea typeface="楷体_GB2312" pitchFamily="49" charset="-122"/>
              </a:rPr>
              <a:t>现金净流量结构分析</a:t>
            </a:r>
            <a:endParaRPr lang="zh-CN" altLang="en-US" sz="2800" b="1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267286" name="TextBox 2672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385" name=""/>
          <p:cNvSpPr/>
          <p:nvPr>
            <p:ph type="title"/>
          </p:nvPr>
        </p:nvSpPr>
        <p:spPr>
          <a:xfrm>
            <a:off x="552450" y="533400"/>
            <a:ext cx="683895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2pPr>
            <a:lvl3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3pPr>
            <a:lvl4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4pPr>
            <a:lvl5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/>
        </p:txBody>
      </p:sp>
      <p:graphicFrame>
        <p:nvGraphicFramePr>
          <p:cNvPr id="271394" name=""/>
          <p:cNvGraphicFramePr>
            <a:graphicFrameLocks noGrp="1"/>
          </p:cNvGraphicFramePr>
          <p:nvPr>
            <p:ph idx="1"/>
          </p:nvPr>
        </p:nvGraphicFramePr>
        <p:xfrm>
          <a:off x="0" y="260350"/>
          <a:ext cx="9144000" cy="5486400"/>
        </p:xfrm>
        <a:graphic>
          <a:graphicData uri="http://schemas.openxmlformats.org/drawingml/2006/table">
            <a:tbl>
              <a:tblPr/>
              <a:tblGrid>
                <a:gridCol w="4686300"/>
                <a:gridCol w="1220788"/>
                <a:gridCol w="1522412"/>
                <a:gridCol w="1714500"/>
              </a:tblGrid>
              <a:tr h="327025">
                <a:tc rowSpan="2"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项         目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rowSpan="2"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金额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(</a:t>
                      </a: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万元</a:t>
                      </a: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)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结构百分比</a:t>
                      </a: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(%)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anchor="ctr"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rnd"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</a:tcPr>
                </a:tc>
              </a:tr>
              <a:tr h="50006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B w="12700" cap="rnd">
                      <a:miter lim="800000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B w="12700" cap="rnd">
                      <a:miter lim="800000"/>
                    </a:lnB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以现金流入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合计为基数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以各现金流入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为基数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83063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一、经营活动产生的现金流入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其中：销售商品，提供劳务收到的现金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收到的税费返还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收到的其他与经营活动有关的现金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现金流入小计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二、投资活动产生的现金流入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其中：收回投资所收到的现金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取得投资收益所收到的现金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处置固定资产、无形资产和其他长 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期资产所收回的现金净额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现金流入小计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三、筹资活动产生的现金流入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取得借款所收到的现金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 收到的其他与筹资活动有关的现金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现金流入小计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四、现金流入合计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>
                    <a:lnL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545411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3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591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546005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957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130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1291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2378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58000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87175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145175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693558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78.64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0.09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78.73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0.14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0.02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0.19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0.34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8.36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12.57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20.93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w="12700"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 baseline="0">
                          <a:solidFill>
                            <a:schemeClr val="hlink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99.89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0.11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40.24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5.47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54.29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39.95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60.05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0" lvl="0" indent="0" algn="ctr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100</a:t>
                      </a:r>
                      <a:endParaRPr lang="en-US" altLang="zh-CN" sz="1800">
                        <a:solidFill>
                          <a:srgbClr val="0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>
                    <a:lnL w="12700" cap="rnd">
                      <a:solidFill>
                        <a:prstClr val="black"/>
                      </a:solidFill>
                      <a:miter lim="800000"/>
                    </a:lnL>
                    <a:lnR cap="rnd">
                      <a:solidFill>
                        <a:prstClr val="black"/>
                      </a:solidFill>
                      <a:miter lim="800000"/>
                    </a:lnR>
                    <a:lnT w="12700" cap="rnd">
                      <a:solidFill>
                        <a:prstClr val="black"/>
                      </a:solidFill>
                      <a:miter lim="800000"/>
                    </a:lnT>
                    <a:lnB w="12700" cap="rnd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71395" name="TextBox 2713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0338" name="Group 6"/>
          <p:cNvGrpSpPr/>
          <p:nvPr/>
        </p:nvGrpSpPr>
        <p:grpSpPr>
          <a:xfrm>
            <a:off x="395288" y="1196975"/>
            <a:ext cx="8064500" cy="2663825"/>
            <a:chOff x="2304" y="1200"/>
            <a:chExt cx="3102" cy="774"/>
          </a:xfrm>
        </p:grpSpPr>
        <p:sp>
          <p:nvSpPr>
            <p:cNvPr id="270339" name="AutoShape 7"/>
            <p:cNvSpPr/>
            <p:nvPr/>
          </p:nvSpPr>
          <p:spPr bwMode="gray">
            <a:xfrm>
              <a:off x="2334" y="1200"/>
              <a:ext cx="3072" cy="774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rgbClr val="D7E6F4"/>
                </a:gs>
              </a:gsLst>
              <a:lin ang="0" scaled="1"/>
            </a:gradFill>
            <a:ln w="38100">
              <a:noFill/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marR="0" lvl="0" indent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270340" name="AutoShape 8"/>
            <p:cNvSpPr/>
            <p:nvPr/>
          </p:nvSpPr>
          <p:spPr bwMode="gray">
            <a:xfrm>
              <a:off x="2304" y="1488"/>
              <a:ext cx="336" cy="240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0" lang="en-US" sz="2000">
                  <a:ea typeface="楷体_GB2312" pitchFamily="49" charset="-122"/>
                </a:defRPr>
              </a:defPPr>
              <a:lvl1pPr marL="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ctr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marL="0" lvl="0" indent="0" eaLnBrk="1" hangingPunct="1"/>
              <a:endParaRPr lang="zh-CN" altLang="en-US">
                <a:ea typeface="宋体" pitchFamily="2" charset="-122"/>
              </a:endParaRPr>
            </a:p>
          </p:txBody>
        </p:sp>
      </p:grpSp>
      <p:sp>
        <p:nvSpPr>
          <p:cNvPr id="270341" name="Text Box 17"/>
          <p:cNvSpPr/>
          <p:nvPr/>
        </p:nvSpPr>
        <p:spPr bwMode="gray">
          <a:xfrm>
            <a:off x="1187450" y="1844675"/>
            <a:ext cx="6985000" cy="1917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algn="l" eaLnBrk="1" hangingPunct="1"/>
            <a:r>
              <a:rPr lang="zh-CN" altLang="en-US" sz="2400" b="1">
                <a:solidFill>
                  <a:srgbClr val="000000"/>
                </a:solidFill>
                <a:ea typeface="楷体_GB2312" pitchFamily="49" charset="-122"/>
              </a:rPr>
              <a:t>企业的各项现金流出占企业当期全部现金流出的百分比</a:t>
            </a:r>
            <a:endParaRPr lang="zh-CN" altLang="en-US" sz="2400" b="1">
              <a:solidFill>
                <a:srgbClr val="000000"/>
              </a:solidFill>
              <a:ea typeface="楷体_GB2312" pitchFamily="49" charset="-122"/>
            </a:endParaRPr>
          </a:p>
          <a:p>
            <a:pPr marL="0" lvl="0" indent="0" algn="l" eaLnBrk="1" hangingPunct="1"/>
            <a:endParaRPr lang="zh-CN" altLang="en-US" sz="2400" b="1">
              <a:solidFill>
                <a:srgbClr val="000000"/>
              </a:solidFill>
              <a:ea typeface="楷体_GB2312" pitchFamily="49" charset="-122"/>
            </a:endParaRPr>
          </a:p>
          <a:p>
            <a:pPr marL="0" lvl="0" indent="0" algn="l" eaLnBrk="1" hangingPunct="1">
              <a:buClr>
                <a:srgbClr val="00CC99"/>
              </a:buClr>
              <a:buFont typeface="Wingdings" pitchFamily="2" charset="2"/>
              <a:buChar char="ü"/>
            </a:pPr>
            <a:r>
              <a:rPr lang="zh-CN" altLang="en-US" sz="2400" b="1">
                <a:solidFill>
                  <a:srgbClr val="000000"/>
                </a:solidFill>
                <a:ea typeface="楷体_GB2312" pitchFamily="49" charset="-122"/>
              </a:rPr>
              <a:t>在不同企业、不同时期分析企业现金流出的结构时，应结合具体情况具体分析</a:t>
            </a:r>
            <a:endParaRPr lang="en-US" altLang="zh-CN" sz="2400" b="1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270342" name="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/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现金流量表结构分析</a:t>
            </a:r>
            <a:endParaRPr lang="zh-CN" altLang="en-US" sz="4400">
              <a:latin typeface="楷体_GB2312" pitchFamily="49" charset="-122"/>
              <a:ea typeface="楷体_GB2312" pitchFamily="49" charset="-122"/>
            </a:endParaRPr>
          </a:p>
        </p:txBody>
      </p:sp>
      <p:sp useBgFill="1">
        <p:nvSpPr>
          <p:cNvPr id="270343" name=""/>
          <p:cNvSpPr/>
          <p:nvPr/>
        </p:nvSpPr>
        <p:spPr bwMode="invGray">
          <a:xfrm>
            <a:off x="611188" y="1268412"/>
            <a:ext cx="3455988" cy="504825"/>
          </a:xfrm>
          <a:prstGeom prst="roundRect">
            <a:avLst>
              <a:gd name="adj" fmla="val 16667"/>
            </a:avLst>
          </a:prstGeom>
          <a:ln w="19050" cap="rnd">
            <a:solidFill>
              <a:srgbClr val="FF6600"/>
            </a:solidFill>
            <a:prstDash val="sysDot"/>
            <a:miter lim="800000"/>
          </a:ln>
          <a:effectLst>
            <a:prstShdw prst="shdw17" dist="17961" dir="2700000">
              <a:srgbClr val="FF6600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ea typeface="楷体_GB2312" pitchFamily="49" charset="-122"/>
              </a:rPr>
              <a:t>现金流出结构分析</a:t>
            </a:r>
            <a:endParaRPr lang="zh-CN" altLang="en-US" sz="2800" b="1">
              <a:ea typeface="楷体_GB2312" pitchFamily="49" charset="-122"/>
            </a:endParaRPr>
          </a:p>
        </p:txBody>
      </p:sp>
      <p:sp>
        <p:nvSpPr>
          <p:cNvPr id="270344" name=""/>
          <p:cNvSpPr/>
          <p:nvPr/>
        </p:nvSpPr>
        <p:spPr bwMode="invGray">
          <a:xfrm>
            <a:off x="395288" y="4868862"/>
            <a:ext cx="358775" cy="1800225"/>
          </a:xfrm>
          <a:prstGeom prst="leftBrace">
            <a:avLst>
              <a:gd name="adj1" fmla="val 41814"/>
              <a:gd name="adj2" fmla="val 50000"/>
            </a:avLst>
          </a:prstGeom>
          <a:noFill/>
          <a:ln w="19050" cap="rnd">
            <a:solidFill>
              <a:srgbClr val="008000"/>
            </a:solidFill>
            <a:prstDash val="sysDot"/>
            <a:round/>
          </a:ln>
          <a:effectLst>
            <a:prstShdw prst="shdw17" dist="17961" dir="2700000">
              <a:srgbClr val="008000">
                <a:alpha val="50000"/>
                <a:gamma/>
                <a:shade val="60000"/>
                <a:invGamma/>
              </a:srgbClr>
            </a:prstShdw>
          </a:effectLst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270345" name=""/>
          <p:cNvSpPr/>
          <p:nvPr/>
        </p:nvSpPr>
        <p:spPr bwMode="invGray">
          <a:xfrm>
            <a:off x="250825" y="3933825"/>
            <a:ext cx="8064500" cy="3222625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lIns="90000" tIns="46800" rIns="90000" bIns="4680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endParaRPr lang="zh-CN" altLang="en-US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eaLnBrk="1" hangingPunct="1"/>
            <a:endParaRPr lang="zh-CN" altLang="en-US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eaLnBrk="1" hangingPunct="1"/>
            <a:r>
              <a:rPr lang="zh-CN" altLang="en-US" sz="2800" b="1">
                <a:solidFill>
                  <a:srgbClr val="FF0000"/>
                </a:solidFill>
                <a:ea typeface="楷体_GB2312" pitchFamily="49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）经营活动产生的现金流出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现金流出小计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×100%</a:t>
            </a:r>
            <a:endParaRPr lang="en-US" altLang="zh-CN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eaLnBrk="1" hangingPunct="1"/>
            <a:endParaRPr lang="en-US" altLang="zh-CN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eaLnBrk="1" hangingPunct="1"/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）投资活动产生的现金流出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现金流出小计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×100%</a:t>
            </a:r>
            <a:endParaRPr lang="en-US" altLang="zh-CN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eaLnBrk="1" hangingPunct="1"/>
            <a:endParaRPr lang="en-US" altLang="zh-CN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eaLnBrk="1" hangingPunct="1"/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）筹资活动产生的现金流出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/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现金流出小计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×100%</a:t>
            </a:r>
            <a:endParaRPr lang="en-US" altLang="zh-CN" sz="2400" b="1">
              <a:solidFill>
                <a:srgbClr val="FF0000"/>
              </a:solidFill>
              <a:ea typeface="楷体_GB2312" pitchFamily="49" charset="-122"/>
            </a:endParaRPr>
          </a:p>
          <a:p>
            <a:pPr lvl="0" algn="just" eaLnBrk="1" hangingPunct="1">
              <a:spcBef>
                <a:spcPct val="20000"/>
              </a:spcBef>
            </a:pPr>
            <a:endParaRPr lang="zh-CN" altLang="en-US" sz="2800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70346" name=""/>
          <p:cNvSpPr/>
          <p:nvPr/>
        </p:nvSpPr>
        <p:spPr bwMode="invGray">
          <a:xfrm>
            <a:off x="531812" y="4313238"/>
            <a:ext cx="2263775" cy="457200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400" b="1">
                <a:ea typeface="楷体_GB2312" pitchFamily="49" charset="-122"/>
              </a:rPr>
              <a:t>结构分析模式</a:t>
            </a:r>
            <a:r>
              <a:rPr lang="zh-CN" altLang="en-US" sz="2000" b="1">
                <a:ea typeface="楷体_GB2312" pitchFamily="49" charset="-122"/>
              </a:rPr>
              <a:t>：</a:t>
            </a:r>
            <a:endParaRPr lang="zh-CN" altLang="en-US" sz="2000" b="1">
              <a:ea typeface="楷体_GB2312" pitchFamily="49" charset="-122"/>
            </a:endParaRPr>
          </a:p>
        </p:txBody>
      </p:sp>
      <p:sp>
        <p:nvSpPr>
          <p:cNvPr id="270347" name="TextBox 27034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458" name=""/>
          <p:cNvSpPr/>
          <p:nvPr>
            <p:ph type="title"/>
          </p:nvPr>
        </p:nvSpPr>
        <p:spPr>
          <a:xfrm>
            <a:off x="552450" y="533400"/>
            <a:ext cx="683895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2pPr>
            <a:lvl3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3pPr>
            <a:lvl4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4pPr>
            <a:lvl5pPr algn="r" rtl="0" eaLnBrk="0" fontAlgn="base" hangingPunct="0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/>
        </p:txBody>
      </p:sp>
      <p:sp>
        <p:nvSpPr>
          <p:cNvPr id="275459" name=""/>
          <p:cNvSpPr/>
          <p:nvPr>
            <p:ph type="body" idx="4294967295"/>
          </p:nvPr>
        </p:nvSpPr>
        <p:spPr>
          <a:xfrm>
            <a:off x="381000" y="1447800"/>
            <a:ext cx="8229600" cy="47164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 baseline="0">
                <a:solidFill>
                  <a:schemeClr val="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9pPr>
          </a:lstStyle>
          <a:p>
            <a:pPr lvl="0"/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现金流出结构分析如图所示，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2006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年公司现金总流出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662881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万元。其中，经营活动产生的现金流出为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507867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万元，占总现金流出的比例为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76.62%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，筹资活动产生的现金流出为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132234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万元，占总现金流出的比例为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19.95%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，投资活动产生的现金流出为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22780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万元，只占总现金流出的比例为</a:t>
            </a:r>
            <a:r>
              <a:rPr lang="en-US" altLang="zh-CN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3.44%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。也就是说，企业当年的现金流出主要用于生产经营活动。</a:t>
            </a:r>
            <a:endParaRPr lang="zh-CN" altLang="en-US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75460" name="TextBox 2754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507" name=""/>
          <p:cNvSpPr/>
          <p:nvPr>
            <p:ph type="body" idx="4294967295"/>
          </p:nvPr>
        </p:nvSpPr>
        <p:spPr>
          <a:xfrm>
            <a:off x="381000" y="1447800"/>
            <a:ext cx="8229600" cy="47164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 baseline="0">
                <a:solidFill>
                  <a:schemeClr val="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Arial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当现金净流量为正时：</a:t>
            </a:r>
            <a:endParaRPr lang="zh-CN" altLang="en-US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、主要来自于经营活动</a:t>
            </a: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----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反映企业收现能力强，坏账风险小，营销能力不错。</a:t>
            </a:r>
            <a:endParaRPr lang="zh-CN" altLang="en-US" b="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endParaRPr lang="zh-CN" altLang="en-US" b="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、来自于投资活动（特别是处置资产获得的）   </a:t>
            </a: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a.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企业生产经营能力衰退，处置资产缓解矛盾；</a:t>
            </a:r>
            <a:endParaRPr lang="zh-CN" altLang="en-US" b="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b.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为走出困境调整资产结构，需深入分析。</a:t>
            </a:r>
            <a:endParaRPr lang="zh-CN" altLang="en-US" b="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b="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、来自于筹资活动</a:t>
            </a:r>
            <a:r>
              <a:rPr lang="en-US" altLang="zh-CN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------</a:t>
            </a:r>
            <a:r>
              <a:rPr lang="zh-CN" altLang="en-US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意味着需支付更多股利和利息，未来现金支付压力大，财务风险大。</a:t>
            </a:r>
            <a:endParaRPr lang="zh-CN" altLang="en-US" b="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77508" name="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/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现金流量表结构分析</a:t>
            </a:r>
            <a:endParaRPr lang="zh-CN" altLang="en-US" sz="44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77509" name="TextBox 2775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 useBgFill="1">
        <p:nvSpPr>
          <p:cNvPr id="292896" name=""/>
          <p:cNvSpPr/>
          <p:nvPr/>
        </p:nvSpPr>
        <p:spPr bwMode="invGray">
          <a:xfrm>
            <a:off x="5148262" y="3644900"/>
            <a:ext cx="3457575" cy="2879725"/>
          </a:xfrm>
          <a:prstGeom prst="roundRect">
            <a:avLst>
              <a:gd name="adj" fmla="val 16667"/>
            </a:avLst>
          </a:prstGeom>
          <a:ln w="19050" cap="rnd">
            <a:solidFill>
              <a:schemeClr val="hlink"/>
            </a:solidFill>
            <a:prstDash val="sysDot"/>
            <a:miter lim="800000"/>
          </a:ln>
          <a:effectLst>
            <a:prstShdw prst="shdw17" dist="17961" dir="2700000">
              <a:schemeClr val="hlink">
                <a:alpha val="50000"/>
                <a:gamma/>
                <a:shade val="60000"/>
                <a:invGamma/>
              </a:schemeClr>
            </a:prstShdw>
          </a:effectLst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 useBgFill="1">
        <p:nvSpPr>
          <p:cNvPr id="292895" name=""/>
          <p:cNvSpPr/>
          <p:nvPr/>
        </p:nvSpPr>
        <p:spPr bwMode="invGray">
          <a:xfrm>
            <a:off x="468312" y="1628775"/>
            <a:ext cx="3384550" cy="3024188"/>
          </a:xfrm>
          <a:prstGeom prst="roundRect">
            <a:avLst>
              <a:gd name="adj" fmla="val 16667"/>
            </a:avLst>
          </a:prstGeom>
          <a:ln w="19050" cap="rnd">
            <a:solidFill>
              <a:schemeClr val="accent2"/>
            </a:solidFill>
            <a:prstDash val="sysDot"/>
            <a:miter lim="800000"/>
          </a:ln>
          <a:effectLst>
            <a:prstShdw prst="shdw17" dist="17961" dir="2700000">
              <a:schemeClr val="accent2">
                <a:alpha val="50000"/>
                <a:gamma/>
                <a:shade val="60000"/>
                <a:invGamma/>
              </a:schemeClr>
            </a:prstShdw>
          </a:effectLst>
        </p:spPr>
        <p:txBody>
          <a:bodyPr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</p:txBody>
      </p:sp>
      <p:sp>
        <p:nvSpPr>
          <p:cNvPr id="292891" name="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/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现金流量表结构分析</a:t>
            </a:r>
            <a:endParaRPr lang="zh-CN" altLang="en-US" sz="44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92892" name=""/>
          <p:cNvSpPr/>
          <p:nvPr/>
        </p:nvSpPr>
        <p:spPr bwMode="invGray">
          <a:xfrm>
            <a:off x="323850" y="1196975"/>
            <a:ext cx="4110038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ea typeface="楷体_GB2312" pitchFamily="49" charset="-122"/>
              </a:rPr>
              <a:t>现金流量构成分析步骤：</a:t>
            </a:r>
            <a:endParaRPr lang="zh-CN" altLang="en-US" sz="2800" b="1">
              <a:ea typeface="楷体_GB2312" pitchFamily="49" charset="-122"/>
            </a:endParaRPr>
          </a:p>
        </p:txBody>
      </p:sp>
      <p:sp>
        <p:nvSpPr>
          <p:cNvPr id="292893" name=""/>
          <p:cNvSpPr/>
          <p:nvPr/>
        </p:nvSpPr>
        <p:spPr bwMode="invGray">
          <a:xfrm>
            <a:off x="395288" y="2276475"/>
            <a:ext cx="3313112" cy="1917700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lIns="90000" tIns="46800" rIns="90000" bIns="4680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 eaLnBrk="1" hangingPunct="1"/>
            <a:r>
              <a:rPr lang="zh-CN" altLang="en-US" sz="2400" b="1">
                <a:solidFill>
                  <a:srgbClr val="000000"/>
                </a:solidFill>
                <a:ea typeface="楷体_GB2312" pitchFamily="49" charset="-122"/>
              </a:rPr>
              <a:t>分别计算经营活动现金流入、投资活动现金流入和筹资活动现金流入占现金总流入的比重，了解现金的主要来源</a:t>
            </a:r>
            <a:r>
              <a:rPr lang="zh-CN" altLang="en-US" sz="2400">
                <a:ea typeface="楷体_GB2312" pitchFamily="49" charset="-122"/>
              </a:rPr>
              <a:t> </a:t>
            </a:r>
            <a:endParaRPr lang="zh-CN" altLang="en-US" sz="2400">
              <a:ea typeface="楷体_GB2312" pitchFamily="49" charset="-122"/>
            </a:endParaRPr>
          </a:p>
        </p:txBody>
      </p:sp>
      <p:sp>
        <p:nvSpPr>
          <p:cNvPr id="292894" name=""/>
          <p:cNvSpPr/>
          <p:nvPr/>
        </p:nvSpPr>
        <p:spPr bwMode="invGray">
          <a:xfrm>
            <a:off x="5076825" y="4652962"/>
            <a:ext cx="3744912" cy="1665288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lIns="90000" tIns="-571320" rIns="90000" bIns="46800" anchor="ctr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/>
            <a:r>
              <a:rPr lang="zh-CN" altLang="en-US" sz="2400" b="1">
                <a:ea typeface="楷体_GB2312" pitchFamily="49" charset="-122"/>
              </a:rPr>
              <a:t>分别计算经营活动现金支出、投资活动现金支出和筹资活动现金支出占现金总流出的比重，它能具体反映企业的现金用于哪些方面</a:t>
            </a:r>
            <a:r>
              <a:rPr lang="zh-CN" altLang="en-US" sz="2000">
                <a:ea typeface="楷体_GB2312" pitchFamily="49" charset="-122"/>
              </a:rPr>
              <a:t> </a:t>
            </a:r>
            <a:endParaRPr lang="zh-CN" altLang="en-US" sz="2000">
              <a:ea typeface="楷体_GB2312" pitchFamily="49" charset="-122"/>
            </a:endParaRPr>
          </a:p>
        </p:txBody>
      </p:sp>
      <p:sp useBgFill="1">
        <p:nvSpPr>
          <p:cNvPr id="292897" name=""/>
          <p:cNvSpPr/>
          <p:nvPr/>
        </p:nvSpPr>
        <p:spPr bwMode="invGray">
          <a:xfrm>
            <a:off x="684212" y="1628775"/>
            <a:ext cx="2879725" cy="431800"/>
          </a:xfrm>
          <a:prstGeom prst="roundRect">
            <a:avLst>
              <a:gd name="adj" fmla="val 16667"/>
            </a:avLst>
          </a:prstGeom>
          <a:ln w="19050" cap="rnd">
            <a:solidFill>
              <a:srgbClr val="99CC00"/>
            </a:solidFill>
            <a:prstDash val="sysDot"/>
            <a:miter lim="800000"/>
          </a:ln>
          <a:effectLst>
            <a:prstShdw prst="shdw17" dist="17961" dir="2700000">
              <a:srgbClr val="99CC00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en-US" altLang="zh-CN" sz="2000">
                <a:ea typeface="楷体_GB2312" pitchFamily="49" charset="-122"/>
              </a:rPr>
              <a:t>1</a:t>
            </a:r>
            <a:endParaRPr lang="en-US" altLang="zh-CN" sz="2000">
              <a:ea typeface="楷体_GB2312" pitchFamily="49" charset="-122"/>
            </a:endParaRPr>
          </a:p>
        </p:txBody>
      </p:sp>
      <p:sp useBgFill="1">
        <p:nvSpPr>
          <p:cNvPr id="292898" name=""/>
          <p:cNvSpPr/>
          <p:nvPr/>
        </p:nvSpPr>
        <p:spPr bwMode="invGray">
          <a:xfrm>
            <a:off x="5435600" y="3644900"/>
            <a:ext cx="2879725" cy="431800"/>
          </a:xfrm>
          <a:prstGeom prst="roundRect">
            <a:avLst>
              <a:gd name="adj" fmla="val 16667"/>
            </a:avLst>
          </a:prstGeom>
          <a:ln w="19050" cap="rnd">
            <a:solidFill>
              <a:srgbClr val="99CC00"/>
            </a:solidFill>
            <a:prstDash val="sysDot"/>
            <a:miter lim="800000"/>
          </a:ln>
          <a:effectLst>
            <a:prstShdw prst="shdw17" dist="17961" dir="2700000">
              <a:srgbClr val="99CC00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en-US" altLang="zh-CN" sz="2000">
                <a:ea typeface="楷体_GB2312" pitchFamily="49" charset="-122"/>
              </a:rPr>
              <a:t>2</a:t>
            </a:r>
            <a:endParaRPr lang="en-US" altLang="zh-CN" sz="2000">
              <a:ea typeface="楷体_GB2312" pitchFamily="49" charset="-122"/>
            </a:endParaRPr>
          </a:p>
        </p:txBody>
      </p:sp>
      <p:sp>
        <p:nvSpPr>
          <p:cNvPr id="292921" name="AutoShape 4"/>
          <p:cNvSpPr/>
          <p:nvPr/>
        </p:nvSpPr>
        <p:spPr bwMode="gray">
          <a:xfrm rot="2100000">
            <a:off x="4140200" y="3357562"/>
            <a:ext cx="720725" cy="819150"/>
          </a:xfrm>
          <a:prstGeom prst="chevron">
            <a:avLst>
              <a:gd name="adj" fmla="val 52514"/>
            </a:avLst>
          </a:prstGeom>
          <a:solidFill>
            <a:schemeClr val="hlink"/>
          </a:solidFill>
          <a:ln w="0">
            <a:noFill/>
            <a:miter lim="800000"/>
          </a:ln>
        </p:spPr>
        <p:txBody>
          <a:bodyPr wrap="none"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eaLnBrk="1" hangingPunct="1"/>
            <a:endParaRPr lang="zh-CN" altLang="en-US">
              <a:ea typeface="宋体" pitchFamily="2" charset="-122"/>
            </a:endParaRPr>
          </a:p>
        </p:txBody>
      </p:sp>
      <p:sp useBgFill="1">
        <p:nvSpPr>
          <p:cNvPr id="292922" name=""/>
          <p:cNvSpPr/>
          <p:nvPr/>
        </p:nvSpPr>
        <p:spPr bwMode="invGray">
          <a:xfrm>
            <a:off x="0" y="4724400"/>
            <a:ext cx="5111750" cy="2133600"/>
          </a:xfrm>
          <a:prstGeom prst="cloudCallout">
            <a:avLst>
              <a:gd name="adj1" fmla="val -29597"/>
              <a:gd name="adj2" fmla="val -82736"/>
            </a:avLst>
          </a:prstGeom>
          <a:ln w="19050" cap="rnd">
            <a:solidFill>
              <a:srgbClr val="800000"/>
            </a:solidFill>
            <a:prstDash val="sysDot"/>
            <a:miter lim="800000"/>
          </a:ln>
          <a:effectLst>
            <a:prstShdw prst="shdw17" dist="17961" dir="2700000">
              <a:srgbClr val="800000">
                <a:alpha val="50000"/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400">
                <a:ea typeface="楷体_GB2312" pitchFamily="49" charset="-122"/>
              </a:rPr>
              <a:t>经营活动现金流入占现金总流入比重大的企业，经营状况较好，财务风险较低，现金流入结构较为合理</a:t>
            </a:r>
            <a:r>
              <a:rPr lang="zh-CN" altLang="en-US" sz="2000">
                <a:ea typeface="楷体_GB2312" pitchFamily="49" charset="-122"/>
              </a:rPr>
              <a:t> </a:t>
            </a:r>
            <a:endParaRPr lang="zh-CN" altLang="en-US" sz="2000">
              <a:ea typeface="楷体_GB2312" pitchFamily="49" charset="-122"/>
            </a:endParaRPr>
          </a:p>
        </p:txBody>
      </p:sp>
      <p:sp useBgFill="1">
        <p:nvSpPr>
          <p:cNvPr id="292923" name=""/>
          <p:cNvSpPr/>
          <p:nvPr/>
        </p:nvSpPr>
        <p:spPr bwMode="invGray">
          <a:xfrm>
            <a:off x="4859338" y="1341438"/>
            <a:ext cx="4105275" cy="2232025"/>
          </a:xfrm>
          <a:prstGeom prst="cloudCallout">
            <a:avLst>
              <a:gd name="adj1" fmla="val -9551"/>
              <a:gd name="adj2" fmla="val 67708"/>
            </a:avLst>
          </a:prstGeom>
          <a:ln w="19050" cap="rnd">
            <a:solidFill>
              <a:srgbClr val="FF99CC"/>
            </a:solidFill>
            <a:prstDash val="sysDot"/>
            <a:miter lim="800000"/>
          </a:ln>
          <a:effectLst>
            <a:prstShdw prst="shdw17" dist="17961" dir="2700000">
              <a:srgbClr val="FF99CC">
                <a:alpha val="50000"/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400" b="1">
                <a:ea typeface="楷体_GB2312" pitchFamily="49" charset="-122"/>
              </a:rPr>
              <a:t>经营活动现金支出比重大的企业，其生产经营状况正常，现金支出结构较为合理</a:t>
            </a:r>
            <a:r>
              <a:rPr lang="zh-CN" altLang="en-US" sz="2000">
                <a:ea typeface="楷体_GB2312" pitchFamily="49" charset="-122"/>
              </a:rPr>
              <a:t> </a:t>
            </a:r>
            <a:endParaRPr lang="zh-CN" altLang="en-US" sz="2000">
              <a:ea typeface="楷体_GB2312" pitchFamily="49" charset="-122"/>
            </a:endParaRPr>
          </a:p>
        </p:txBody>
      </p:sp>
      <p:sp>
        <p:nvSpPr>
          <p:cNvPr id="292924" name="TextBox 29292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22" name=""/>
          <p:cNvSpPr/>
          <p:nvPr/>
        </p:nvSpPr>
        <p:spPr bwMode="gray">
          <a:xfrm>
            <a:off x="552450" y="533400"/>
            <a:ext cx="68389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2pPr>
            <a:lvl3pPr marL="9144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3pPr>
            <a:lvl4pPr marL="13716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4pPr>
            <a:lvl5pPr marL="182880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rgbClr val="000000"/>
                </a:solidFill>
                <a:latin typeface="Verdana" pitchFamily="34" charset="0"/>
              </a:defRPr>
            </a:lvl5pPr>
            <a:lvl6pPr marL="4572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6pPr>
            <a:lvl7pPr marL="9144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7pPr>
            <a:lvl8pPr marL="13716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8pPr>
            <a:lvl9pPr marL="1828800" algn="r" rtl="0" fontAlgn="base">
              <a:spcBef>
                <a:spcPct val="0"/>
              </a:spcBef>
              <a:spcAft>
                <a:spcPct val="0"/>
              </a:spcAft>
              <a:defRPr lang="en-US" altLang="en-US" sz="3200" b="1">
                <a:solidFill>
                  <a:srgbClr val="000000"/>
                </a:solidFill>
                <a:latin typeface="Verdana" pitchFamily="34" charset="0"/>
              </a:defRPr>
            </a:lvl9pPr>
          </a:lstStyle>
          <a:p>
            <a:pPr lvl="0"/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现金流量表项目分析</a:t>
            </a:r>
            <a:endParaRPr lang="zh-CN" altLang="en-US" sz="44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86723" name=""/>
          <p:cNvSpPr/>
          <p:nvPr/>
        </p:nvSpPr>
        <p:spPr bwMode="invGray">
          <a:xfrm>
            <a:off x="315912" y="1484312"/>
            <a:ext cx="4110038" cy="519112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800" b="1">
                <a:solidFill>
                  <a:srgbClr val="FF0000"/>
                </a:solidFill>
                <a:ea typeface="楷体_GB2312" pitchFamily="49" charset="-122"/>
              </a:rPr>
              <a:t>经营活动现金流量分析：</a:t>
            </a:r>
            <a:endParaRPr lang="zh-CN" altLang="en-US" sz="2800" b="1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286724" name=""/>
          <p:cNvSpPr/>
          <p:nvPr/>
        </p:nvSpPr>
        <p:spPr bwMode="invGray">
          <a:xfrm>
            <a:off x="611188" y="3168650"/>
            <a:ext cx="7362825" cy="511175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lIns="90000" tIns="-571320" rIns="90000" bIns="46800" anchor="ctr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/>
            <a:r>
              <a:rPr lang="en-US" altLang="zh-CN" sz="2800"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800">
                <a:latin typeface="楷体_GB2312" pitchFamily="49" charset="-122"/>
                <a:ea typeface="楷体_GB2312" pitchFamily="49" charset="-122"/>
              </a:rPr>
              <a:t>、</a:t>
            </a:r>
            <a:endParaRPr lang="zh-CN" altLang="en-US" sz="2000">
              <a:ea typeface="楷体_GB2312" pitchFamily="49" charset="-122"/>
            </a:endParaRPr>
          </a:p>
          <a:p>
            <a:pPr lvl="0" algn="l"/>
            <a:endParaRPr lang="zh-CN" altLang="en-US" sz="2000">
              <a:ea typeface="楷体_GB2312" pitchFamily="49" charset="-122"/>
            </a:endParaRPr>
          </a:p>
          <a:p>
            <a:pPr lvl="0" algn="l"/>
            <a:endParaRPr lang="zh-CN" altLang="en-US" sz="2000">
              <a:ea typeface="楷体_GB2312" pitchFamily="49" charset="-122"/>
            </a:endParaRPr>
          </a:p>
        </p:txBody>
      </p:sp>
      <p:sp useBgFill="1">
        <p:nvSpPr>
          <p:cNvPr id="286725" name=""/>
          <p:cNvSpPr/>
          <p:nvPr/>
        </p:nvSpPr>
        <p:spPr bwMode="invGray">
          <a:xfrm>
            <a:off x="900112" y="2781300"/>
            <a:ext cx="6697662" cy="1511300"/>
          </a:xfrm>
          <a:prstGeom prst="roundRect">
            <a:avLst>
              <a:gd name="adj" fmla="val 16667"/>
            </a:avLst>
          </a:prstGeom>
          <a:ln w="19050" cap="rnd">
            <a:solidFill>
              <a:srgbClr val="800000"/>
            </a:solidFill>
            <a:prstDash val="sysDot"/>
            <a:miter lim="800000"/>
          </a:ln>
          <a:effectLst>
            <a:prstShdw prst="shdw17" dist="17961" dir="2700000">
              <a:srgbClr val="800000">
                <a:alpha val="50000"/>
                <a:gamma/>
                <a:shade val="60000"/>
                <a:invGamma/>
              </a:srgbClr>
            </a:prstShdw>
          </a:effectLst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>
              <a:lnSpc>
                <a:spcPct val="75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销售商品、提供劳务收到的现金 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75000"/>
              </a:lnSpc>
            </a:pP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  <a:p>
            <a:pPr lvl="0" eaLnBrk="1" hangingPunct="1">
              <a:lnSpc>
                <a:spcPct val="75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经营活动流入的现金总额</a:t>
            </a:r>
            <a:r>
              <a:rPr lang="zh-CN" altLang="en-US" sz="2000">
                <a:ea typeface="楷体_GB2312" pitchFamily="49" charset="-122"/>
              </a:rPr>
              <a:t> </a:t>
            </a:r>
            <a:endParaRPr lang="zh-CN" altLang="en-US" sz="2000">
              <a:ea typeface="楷体_GB2312" pitchFamily="49" charset="-122"/>
            </a:endParaRPr>
          </a:p>
        </p:txBody>
      </p:sp>
      <p:sp>
        <p:nvSpPr>
          <p:cNvPr id="286726" name=""/>
          <p:cNvSpPr/>
          <p:nvPr/>
        </p:nvSpPr>
        <p:spPr bwMode="invGray">
          <a:xfrm>
            <a:off x="250825" y="4941888"/>
            <a:ext cx="8453438" cy="884238"/>
          </a:xfrm>
          <a:prstGeom prst="rect">
            <a:avLst/>
          </a:prstGeom>
          <a:noFill/>
          <a:ln w="19050" cap="rnd">
            <a:noFill/>
            <a:prstDash val="sysDot"/>
            <a:miter lim="800000"/>
          </a:ln>
          <a:effectLst>
            <a:prstShdw prst="shdw17" dist="17961" dir="2700000">
              <a:schemeClr val="bg2">
                <a:alpha val="50000"/>
                <a:gamma/>
                <a:shade val="60000"/>
                <a:invGamma/>
              </a:schemeClr>
            </a:prstShdw>
          </a:effectLst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说明企业产品销售现款占经营活动流入的现金的比重有多大。</a:t>
            </a:r>
            <a:endParaRPr lang="zh-CN" altLang="en-US" sz="24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 eaLnBrk="1" hangingPunct="1"/>
            <a: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比重大，说明企业主营业务突出，营销状况良好 </a:t>
            </a:r>
            <a:r>
              <a:rPr lang="zh-CN" altLang="en-US" sz="28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28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cxnSp>
        <p:nvCxnSpPr>
          <p:cNvPr id="286727" name=""/>
          <p:cNvCxnSpPr/>
          <p:nvPr/>
        </p:nvCxnSpPr>
        <p:spPr bwMode="invGray">
          <a:xfrm>
            <a:off x="1476375" y="3573462"/>
            <a:ext cx="5400675" cy="0"/>
          </a:xfrm>
          <a:prstGeom prst="line">
            <a:avLst/>
          </a:prstGeom>
          <a:noFill/>
          <a:ln w="19050">
            <a:solidFill>
              <a:prstClr val="black"/>
            </a:solidFill>
            <a:miter lim="800000"/>
          </a:ln>
          <a:effectLst>
            <a:prstShdw prst="shdw17" dist="17961" dir="2700000">
              <a:srgbClr val="000000">
                <a:alpha val="50000"/>
                <a:gamma/>
                <a:shade val="60000"/>
                <a:invGamma/>
              </a:srgbClr>
            </a:prstShdw>
          </a:effectLst>
        </p:spPr>
      </p:cxnSp>
      <p:sp>
        <p:nvSpPr>
          <p:cNvPr id="286728" name="TextBox 2867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0" lang="en-US" sz="2000">
                <a:ea typeface="楷体_GB2312" pitchFamily="49" charset="-122"/>
              </a:defRPr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现金流量表分析(2)共24页，您现在浏览的是第12页!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https://d.book118.com/648056045116006030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29TGp_sky_light_v2">
  <a:themeElements>
    <a:clrScheme name="229TGp_sky_light_v2 2">
      <a:dk1>
        <a:srgbClr val="003366"/>
      </a:dk1>
      <a:lt1>
        <a:srgbClr val="FFFFFF"/>
      </a:lt1>
      <a:dk2>
        <a:srgbClr val="51A0B9"/>
      </a:dk2>
      <a:lt2>
        <a:srgbClr val="DDDDDD"/>
      </a:lt2>
      <a:accent1>
        <a:srgbClr val="438ACB"/>
      </a:accent1>
      <a:accent2>
        <a:srgbClr val="77AE26"/>
      </a:accent2>
      <a:accent3>
        <a:srgbClr val="FFFFFF"/>
      </a:accent3>
      <a:accent4>
        <a:srgbClr val="002A56"/>
      </a:accent4>
      <a:accent5>
        <a:srgbClr val="B0C4E2"/>
      </a:accent5>
      <a:accent6>
        <a:srgbClr val="6B9D21"/>
      </a:accent6>
      <a:hlink>
        <a:srgbClr val="6E815B"/>
      </a:hlink>
      <a:folHlink>
        <a:srgbClr val="90A8B0"/>
      </a:folHlink>
    </a:clrScheme>
    <a:fontScheme name="229TGp_sky_light_v2">
      <a:majorFont>
        <a:latin typeface="Verdana" charset="0"/>
        <a:ea typeface="Arial"/>
        <a:cs typeface="Arial"/>
      </a:majorFont>
      <a:minorFont>
        <a:latin typeface="Verdana" charset="0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tx2"/>
            </a:gs>
            <a:gs pos="100000">
              <a:schemeClr val="accent1"/>
            </a:gs>
          </a:gsLst>
          <a:lin ang="0" scaled="1"/>
        </a:gradFill>
        <a:ln w="19050" cap="flat" cmpd="sng" algn="ctr">
          <a:solidFill>
            <a:srgbClr val="FFFFFF"/>
          </a:solidFill>
          <a:prstDash val="solid"/>
          <a:round/>
          <a:headEnd type="none" w="med" len="med"/>
          <a:tailEnd type="none" w="med" len="med"/>
        </a:ln>
        <a:effectLst>
          <a:outerShdw dist="53882" dir="2700000" algn="ctr" rotWithShape="0">
            <a:schemeClr val="tx1">
              <a:alpha val="50000"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tx2"/>
            </a:gs>
            <a:gs pos="100000">
              <a:schemeClr val="accent1"/>
            </a:gs>
          </a:gsLst>
          <a:lin ang="0" scaled="1"/>
        </a:gradFill>
        <a:ln w="19050" cap="flat" cmpd="sng" algn="ctr">
          <a:solidFill>
            <a:srgbClr val="FFFFFF"/>
          </a:solidFill>
          <a:prstDash val="solid"/>
          <a:round/>
          <a:headEnd type="none" w="med" len="med"/>
          <a:tailEnd type="none" w="med" len="med"/>
        </a:ln>
        <a:effectLst>
          <a:outerShdw dist="53882" dir="2700000" algn="ctr" rotWithShape="0">
            <a:schemeClr val="tx1">
              <a:alpha val="50000"/>
            </a:schemeClr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229TGp_sky_light_v2 1">
        <a:dk1>
          <a:srgbClr val="30311D"/>
        </a:dk1>
        <a:lt1>
          <a:srgbClr val="FFFFFF"/>
        </a:lt1>
        <a:dk2>
          <a:srgbClr val="866D10"/>
        </a:dk2>
        <a:lt2>
          <a:srgbClr val="DDDDDD"/>
        </a:lt2>
        <a:accent1>
          <a:srgbClr val="345C22"/>
        </a:accent1>
        <a:accent2>
          <a:srgbClr val="93B75F"/>
        </a:accent2>
        <a:accent3>
          <a:srgbClr val="FFFFFF"/>
        </a:accent3>
        <a:accent4>
          <a:srgbClr val="272817"/>
        </a:accent4>
        <a:accent5>
          <a:srgbClr val="AEB5AB"/>
        </a:accent5>
        <a:accent6>
          <a:srgbClr val="85A655"/>
        </a:accent6>
        <a:hlink>
          <a:srgbClr val="557B97"/>
        </a:hlink>
        <a:folHlink>
          <a:srgbClr val="A1A18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29TGp_sky_light_v2 2">
        <a:dk1>
          <a:srgbClr val="003366"/>
        </a:dk1>
        <a:lt1>
          <a:srgbClr val="FFFFFF"/>
        </a:lt1>
        <a:dk2>
          <a:srgbClr val="51A0B9"/>
        </a:dk2>
        <a:lt2>
          <a:srgbClr val="DDDDDD"/>
        </a:lt2>
        <a:accent1>
          <a:srgbClr val="438ACB"/>
        </a:accent1>
        <a:accent2>
          <a:srgbClr val="77AE26"/>
        </a:accent2>
        <a:accent3>
          <a:srgbClr val="FFFFFF"/>
        </a:accent3>
        <a:accent4>
          <a:srgbClr val="002A56"/>
        </a:accent4>
        <a:accent5>
          <a:srgbClr val="B0C4E2"/>
        </a:accent5>
        <a:accent6>
          <a:srgbClr val="6B9D21"/>
        </a:accent6>
        <a:hlink>
          <a:srgbClr val="6E815B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29TGp_sky_light_v2 3">
        <a:dk1>
          <a:srgbClr val="000066"/>
        </a:dk1>
        <a:lt1>
          <a:srgbClr val="FFFFFF"/>
        </a:lt1>
        <a:dk2>
          <a:srgbClr val="BC7D30"/>
        </a:dk2>
        <a:lt2>
          <a:srgbClr val="DDDDDD"/>
        </a:lt2>
        <a:accent1>
          <a:srgbClr val="29B8E5"/>
        </a:accent1>
        <a:accent2>
          <a:srgbClr val="4E87EE"/>
        </a:accent2>
        <a:accent3>
          <a:srgbClr val="FFFFFF"/>
        </a:accent3>
        <a:accent4>
          <a:srgbClr val="000056"/>
        </a:accent4>
        <a:accent5>
          <a:srgbClr val="ACD8F0"/>
        </a:accent5>
        <a:accent6>
          <a:srgbClr val="467AD8"/>
        </a:accent6>
        <a:hlink>
          <a:srgbClr val="6ACAA1"/>
        </a:hlink>
        <a:folHlink>
          <a:srgbClr val="DEC4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Verdana</vt:lpstr>
      <vt:lpstr>Wingdings</vt:lpstr>
      <vt:lpstr>宋体</vt:lpstr>
      <vt:lpstr>楷体_GB2312</vt:lpstr>
      <vt:lpstr>Times New Roman</vt:lpstr>
      <vt:lpstr>Office Theme</vt:lpstr>
      <vt:lpstr>PowerPoint Presentation</vt:lpstr>
      <vt:lpstr>Contents</vt:lpstr>
      <vt:lpstr>现金流量表及相关概念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2024-09-07T08:15:27.874</cp:lastPrinted>
  <dcterms:created xsi:type="dcterms:W3CDTF">2024-09-07T00:15:27Z</dcterms:created>
  <dcterms:modified xsi:type="dcterms:W3CDTF">2024-09-07T00:15:29Z</dcterms:modified>
</cp:coreProperties>
</file>