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6A3406-EF21-4651-8A74-35EBB3E84A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A49F20-3706-460E-828F-7E20BA44E0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9E7D13-062B-4612-AEBB-C471C13EA5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7448EB-1306-493C-AF06-3E4797E9EF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D82180A-C4AE-418D-9CB9-9D3FE5704E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096B144-DD27-4917-ACE3-E125AF0411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9A8BC1B-280A-401D-A84D-EB37607847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2B72F4-D1D6-4DF5-9493-192B241C12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040E92-C62A-4162-BD21-90039FEFA1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D80973-30F3-4062-90F7-53A8D093CE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B2CC87-5525-4D76-ADD4-5761783CB0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1FE2078-237D-7C2C-B630-C7B2BAB04B96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187022" y="3101725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chemeClr val="tx1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325406" y="3030016"/>
            <a:ext cx="623510" cy="653096"/>
            <a:chOff x="234950" y="2943226"/>
            <a:chExt cx="1344613" cy="1320800"/>
          </a:xfrm>
          <a:solidFill>
            <a:srgbClr val="2EA7E0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</p:grpSp>
      <p:grpSp>
        <p:nvGrpSpPr>
          <p:cNvPr id="4" name="Group 3">
            <a:extLst>
              <a:ext uri="{FF2B5EF4-FFF2-40B4-BE49-F238E27FC236}">
                <a16:creationId xmlns:a16="http://schemas.microsoft.com/office/drawing/2014/main" id="{36BD825D-D090-2E79-D780-89C5C7CDF442}"/>
              </a:ext>
            </a:extLst>
          </p:cNvPr>
          <p:cNvGrpSpPr/>
          <p:nvPr/>
        </p:nvGrpSpPr>
        <p:grpSpPr>
          <a:xfrm>
            <a:off x="0" y="104696"/>
            <a:ext cx="867204" cy="555946"/>
            <a:chOff x="-1354596" y="1053296"/>
            <a:chExt cx="2592377" cy="1152000"/>
          </a:xfrm>
          <a:solidFill>
            <a:srgbClr val="4787C7"/>
          </a:solidFill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54BE4701-019A-B2B1-F6C4-C52B6F34A567}"/>
                </a:ext>
              </a:extLst>
            </p:cNvPr>
            <p:cNvSpPr/>
            <p:nvPr/>
          </p:nvSpPr>
          <p:spPr>
            <a:xfrm>
              <a:off x="-1354596" y="1053296"/>
              <a:ext cx="2106950" cy="115200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Flowchart: Connector 8">
              <a:extLst>
                <a:ext uri="{FF2B5EF4-FFF2-40B4-BE49-F238E27FC236}">
                  <a16:creationId xmlns:a16="http://schemas.microsoft.com/office/drawing/2014/main" id="{61C522B5-FD12-D456-5F46-0168AB73E321}"/>
                </a:ext>
              </a:extLst>
            </p:cNvPr>
            <p:cNvSpPr/>
            <p:nvPr/>
          </p:nvSpPr>
          <p:spPr>
            <a:xfrm>
              <a:off x="85781" y="1053296"/>
              <a:ext cx="1152000" cy="1152000"/>
            </a:xfrm>
            <a:prstGeom prst="flowChartConnector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76D2F5E9-B0A3-F4C3-213F-5728E86B525D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775173" y="2828835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accent4">
                    <a:lumMod val="75000"/>
                  </a:schemeClr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1EA14705-0BCB-AEEA-AD97-B3E17A45A042}"/>
              </a:ext>
            </a:extLst>
          </p:cNvPr>
          <p:cNvSpPr txBox="1"/>
          <p:nvPr userDrawn="1"/>
        </p:nvSpPr>
        <p:spPr>
          <a:xfrm>
            <a:off x="891813" y="4029164"/>
            <a:ext cx="3422539" cy="9036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ctr" defTabSz="914377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zh-CN" sz="4800" b="1" i="0" u="none" strike="noStrike" kern="1200" cap="none" spc="0" normalizeH="0" baseline="0" noProof="0">
                <a:ln>
                  <a:noFill/>
                </a:ln>
                <a:solidFill>
                  <a:schemeClr val="accent4">
                    <a:lumMod val="75000"/>
                  </a:schemeClr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Thank you</a:t>
            </a:r>
            <a:endParaRPr kumimoji="0" lang="zh-CN" altLang="en-US" sz="4800" b="1" i="0" u="none" strike="noStrike" kern="1200" cap="none" spc="0" normalizeH="0" baseline="0" noProof="0">
              <a:ln>
                <a:noFill/>
              </a:ln>
              <a:solidFill>
                <a:schemeClr val="accent4">
                  <a:lumMod val="75000"/>
                </a:schemeClr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cs"/>
            </a:endParaRP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10ED4890-3C16-3E33-1314-7CA5E1875DEA}"/>
              </a:ext>
            </a:extLst>
          </p:cNvPr>
          <p:cNvGrpSpPr/>
          <p:nvPr userDrawn="1"/>
        </p:nvGrpSpPr>
        <p:grpSpPr>
          <a:xfrm>
            <a:off x="9939566" y="131509"/>
            <a:ext cx="2194559" cy="1080000"/>
            <a:chOff x="9997441" y="131509"/>
            <a:chExt cx="2194559" cy="1080000"/>
          </a:xfrm>
        </p:grpSpPr>
        <p:grpSp>
          <p:nvGrpSpPr>
            <p:cNvPr id="4" name="Group 3">
              <a:extLst>
                <a:ext uri="{FF2B5EF4-FFF2-40B4-BE49-F238E27FC236}">
                  <a16:creationId xmlns:a16="http://schemas.microsoft.com/office/drawing/2014/main" id="{D23D8610-139E-055D-B613-86C0D02419CC}"/>
                </a:ext>
              </a:extLst>
            </p:cNvPr>
            <p:cNvGrpSpPr/>
            <p:nvPr/>
          </p:nvGrpSpPr>
          <p:grpSpPr>
            <a:xfrm rot="10800000">
              <a:off x="9997441" y="131509"/>
              <a:ext cx="2194559" cy="1080000"/>
              <a:chOff x="-1354596" y="1053296"/>
              <a:chExt cx="2592377" cy="1152000"/>
            </a:xfrm>
            <a:solidFill>
              <a:srgbClr val="4686C9"/>
            </a:solidFill>
          </p:grpSpPr>
          <p:sp>
            <p:nvSpPr>
              <p:cNvPr id="6" name="Rectangle 5">
                <a:extLst>
                  <a:ext uri="{FF2B5EF4-FFF2-40B4-BE49-F238E27FC236}">
                    <a16:creationId xmlns:a16="http://schemas.microsoft.com/office/drawing/2014/main" id="{6EE210B1-74BC-7137-9DBA-FAEE85C1042C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7" name="Flowchart: Connector 6">
                <a:extLst>
                  <a:ext uri="{FF2B5EF4-FFF2-40B4-BE49-F238E27FC236}">
                    <a16:creationId xmlns:a16="http://schemas.microsoft.com/office/drawing/2014/main" id="{BE030A12-50E2-38B2-5638-BF0844B7F729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9BD9D86A-3D98-8F82-5B4A-AB72ABD6484F}"/>
                </a:ext>
              </a:extLst>
            </p:cNvPr>
            <p:cNvSpPr txBox="1"/>
            <p:nvPr/>
          </p:nvSpPr>
          <p:spPr>
            <a:xfrm>
              <a:off x="10317265" y="204282"/>
              <a:ext cx="1757125" cy="84662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76038" y="29114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56760" y="1096513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56761" y="1743386"/>
            <a:ext cx="676328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4556760" y="3819674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4556760" y="4466547"/>
            <a:ext cx="676327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2" name="组合 43">
            <a:extLst>
              <a:ext uri="{FF2B5EF4-FFF2-40B4-BE49-F238E27FC236}">
                <a16:creationId xmlns:a16="http://schemas.microsoft.com/office/drawing/2014/main" id="{ECB38A02-1DDE-6888-F8E9-91EA25394B14}"/>
              </a:ext>
            </a:extLst>
          </p:cNvPr>
          <p:cNvGrpSpPr/>
          <p:nvPr userDrawn="1"/>
        </p:nvGrpSpPr>
        <p:grpSpPr>
          <a:xfrm>
            <a:off x="660399" y="2199674"/>
            <a:ext cx="3240000" cy="3240000"/>
            <a:chOff x="4299766" y="5946187"/>
            <a:chExt cx="305647" cy="305644"/>
          </a:xfrm>
        </p:grpSpPr>
        <p:grpSp>
          <p:nvGrpSpPr>
            <p:cNvPr id="22" name="组合 44">
              <a:extLst>
                <a:ext uri="{FF2B5EF4-FFF2-40B4-BE49-F238E27FC236}">
                  <a16:creationId xmlns:a16="http://schemas.microsoft.com/office/drawing/2014/main" id="{1F9C90C8-1B18-808D-C2C4-BFFB53D3501D}"/>
                </a:ext>
              </a:extLst>
            </p:cNvPr>
            <p:cNvGrpSpPr/>
            <p:nvPr/>
          </p:nvGrpSpPr>
          <p:grpSpPr>
            <a:xfrm>
              <a:off x="4299766" y="5946187"/>
              <a:ext cx="305647" cy="305644"/>
              <a:chOff x="1517330" y="1125257"/>
              <a:chExt cx="2204282" cy="2204282"/>
            </a:xfrm>
          </p:grpSpPr>
          <p:sp>
            <p:nvSpPr>
              <p:cNvPr id="60" name="椭圆 46">
                <a:extLst>
                  <a:ext uri="{FF2B5EF4-FFF2-40B4-BE49-F238E27FC236}">
                    <a16:creationId xmlns:a16="http://schemas.microsoft.com/office/drawing/2014/main" id="{7A1A0806-13F3-270C-B0EA-852A7360F8B0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71" name="椭圆 47">
                <a:extLst>
                  <a:ext uri="{FF2B5EF4-FFF2-40B4-BE49-F238E27FC236}">
                    <a16:creationId xmlns:a16="http://schemas.microsoft.com/office/drawing/2014/main" id="{140023CA-CB23-0D2C-24E2-A6DBE3CF5790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23" name="Freeform 45">
              <a:extLst>
                <a:ext uri="{FF2B5EF4-FFF2-40B4-BE49-F238E27FC236}">
                  <a16:creationId xmlns:a16="http://schemas.microsoft.com/office/drawing/2014/main" id="{5A8CDFE4-9F20-1339-B713-BCCD950D998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81353" y="6022165"/>
              <a:ext cx="142472" cy="146367"/>
            </a:xfrm>
            <a:custGeom>
              <a:gdLst>
                <a:gd name="T0" fmla="*/ 40 w 46"/>
                <a:gd name="T1" fmla="*/ 28 h 51"/>
                <a:gd name="T2" fmla="*/ 35 w 46"/>
                <a:gd name="T3" fmla="*/ 41 h 51"/>
                <a:gd name="T4" fmla="*/ 34 w 46"/>
                <a:gd name="T5" fmla="*/ 34 h 51"/>
                <a:gd name="T6" fmla="*/ 29 w 46"/>
                <a:gd name="T7" fmla="*/ 30 h 51"/>
                <a:gd name="T8" fmla="*/ 29 w 46"/>
                <a:gd name="T9" fmla="*/ 30 h 51"/>
                <a:gd name="T10" fmla="*/ 27 w 46"/>
                <a:gd name="T11" fmla="*/ 30 h 51"/>
                <a:gd name="T12" fmla="*/ 25 w 46"/>
                <a:gd name="T13" fmla="*/ 35 h 51"/>
                <a:gd name="T14" fmla="*/ 24 w 46"/>
                <a:gd name="T15" fmla="*/ 38 h 51"/>
                <a:gd name="T16" fmla="*/ 24 w 46"/>
                <a:gd name="T17" fmla="*/ 32 h 51"/>
                <a:gd name="T18" fmla="*/ 24 w 46"/>
                <a:gd name="T19" fmla="*/ 31 h 51"/>
                <a:gd name="T20" fmla="*/ 23 w 46"/>
                <a:gd name="T21" fmla="*/ 30 h 51"/>
                <a:gd name="T22" fmla="*/ 22 w 46"/>
                <a:gd name="T23" fmla="*/ 31 h 51"/>
                <a:gd name="T24" fmla="*/ 22 w 46"/>
                <a:gd name="T25" fmla="*/ 32 h 51"/>
                <a:gd name="T26" fmla="*/ 21 w 46"/>
                <a:gd name="T27" fmla="*/ 38 h 51"/>
                <a:gd name="T28" fmla="*/ 20 w 46"/>
                <a:gd name="T29" fmla="*/ 35 h 51"/>
                <a:gd name="T30" fmla="*/ 19 w 46"/>
                <a:gd name="T31" fmla="*/ 30 h 51"/>
                <a:gd name="T32" fmla="*/ 15 w 46"/>
                <a:gd name="T33" fmla="*/ 30 h 51"/>
                <a:gd name="T34" fmla="*/ 15 w 46"/>
                <a:gd name="T35" fmla="*/ 30 h 51"/>
                <a:gd name="T36" fmla="*/ 11 w 46"/>
                <a:gd name="T37" fmla="*/ 34 h 51"/>
                <a:gd name="T38" fmla="*/ 10 w 46"/>
                <a:gd name="T39" fmla="*/ 41 h 51"/>
                <a:gd name="T40" fmla="*/ 5 w 46"/>
                <a:gd name="T41" fmla="*/ 28 h 51"/>
                <a:gd name="T42" fmla="*/ 23 w 46"/>
                <a:gd name="T43" fmla="*/ 11 h 51"/>
                <a:gd name="T44" fmla="*/ 23 w 46"/>
                <a:gd name="T45" fmla="*/ 14 h 51"/>
                <a:gd name="T46" fmla="*/ 25 w 46"/>
                <a:gd name="T47" fmla="*/ 15 h 51"/>
                <a:gd name="T48" fmla="*/ 28 w 46"/>
                <a:gd name="T49" fmla="*/ 13 h 51"/>
                <a:gd name="T50" fmla="*/ 32 w 46"/>
                <a:gd name="T51" fmla="*/ 11 h 51"/>
                <a:gd name="T52" fmla="*/ 34 w 46"/>
                <a:gd name="T53" fmla="*/ 9 h 51"/>
                <a:gd name="T54" fmla="*/ 34 w 46"/>
                <a:gd name="T55" fmla="*/ 7 h 51"/>
                <a:gd name="T56" fmla="*/ 32 w 46"/>
                <a:gd name="T57" fmla="*/ 5 h 51"/>
                <a:gd name="T58" fmla="*/ 28 w 46"/>
                <a:gd name="T59" fmla="*/ 3 h 51"/>
                <a:gd name="T60" fmla="*/ 25 w 46"/>
                <a:gd name="T61" fmla="*/ 1 h 51"/>
                <a:gd name="T62" fmla="*/ 23 w 46"/>
                <a:gd name="T63" fmla="*/ 2 h 51"/>
                <a:gd name="T64" fmla="*/ 23 w 46"/>
                <a:gd name="T65" fmla="*/ 5 h 51"/>
                <a:gd name="T66" fmla="*/ 0 w 46"/>
                <a:gd name="T67" fmla="*/ 28 h 51"/>
                <a:gd name="T68" fmla="*/ 23 w 46"/>
                <a:gd name="T69" fmla="*/ 51 h 51"/>
                <a:gd name="T70" fmla="*/ 46 w 46"/>
                <a:gd name="T71" fmla="*/ 28 h 51"/>
                <a:gd name="T72" fmla="*/ 40 w 46"/>
                <a:gd name="T73" fmla="*/ 28 h 51"/>
                <a:gd name="T74" fmla="*/ 23 w 46"/>
                <a:gd name="T75" fmla="*/ 19 h 51"/>
                <a:gd name="T76" fmla="*/ 28 w 46"/>
                <a:gd name="T77" fmla="*/ 24 h 51"/>
                <a:gd name="T78" fmla="*/ 23 w 46"/>
                <a:gd name="T79" fmla="*/ 29 h 51"/>
                <a:gd name="T80" fmla="*/ 17 w 46"/>
                <a:gd name="T81" fmla="*/ 24 h 51"/>
                <a:gd name="T82" fmla="*/ 23 w 46"/>
                <a:gd name="T83" fmla="*/ 19 h 51"/>
                <a:gd name="T84" fmla="*/ 30 w 46"/>
                <a:gd name="T85" fmla="*/ 37 h 51"/>
                <a:gd name="T86" fmla="*/ 30 w 46"/>
                <a:gd name="T87" fmla="*/ 37 h 51"/>
                <a:gd name="T88" fmla="*/ 30 w 46"/>
                <a:gd name="T89" fmla="*/ 37 h 51"/>
                <a:gd name="T90" fmla="*/ 30 w 46"/>
                <a:gd name="T91" fmla="*/ 44 h 51"/>
                <a:gd name="T92" fmla="*/ 30 w 46"/>
                <a:gd name="T93" fmla="*/ 44 h 51"/>
                <a:gd name="T94" fmla="*/ 29 w 46"/>
                <a:gd name="T95" fmla="*/ 37 h 51"/>
                <a:gd name="T96" fmla="*/ 30 w 46"/>
                <a:gd name="T97" fmla="*/ 37 h 51"/>
                <a:gd name="T98" fmla="*/ 15 w 46"/>
                <a:gd name="T99" fmla="*/ 37 h 51"/>
                <a:gd name="T100" fmla="*/ 15 w 46"/>
                <a:gd name="T101" fmla="*/ 37 h 51"/>
                <a:gd name="T102" fmla="*/ 15 w 46"/>
                <a:gd name="T103" fmla="*/ 44 h 51"/>
                <a:gd name="T104" fmla="*/ 14 w 46"/>
                <a:gd name="T105" fmla="*/ 44 h 51"/>
                <a:gd name="T106" fmla="*/ 14 w 46"/>
                <a:gd name="T107" fmla="*/ 37 h 51"/>
                <a:gd name="T108" fmla="*/ 15 w 46"/>
                <a:gd name="T109" fmla="*/ 37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6" h="51">
                  <a:moveTo>
                    <a:pt x="40" y="28"/>
                  </a:moveTo>
                  <a:cubicBezTo>
                    <a:pt x="40" y="33"/>
                    <a:pt x="38" y="38"/>
                    <a:pt x="35" y="41"/>
                  </a:cubicBezTo>
                  <a:cubicBezTo>
                    <a:pt x="34" y="38"/>
                    <a:pt x="34" y="35"/>
                    <a:pt x="34" y="34"/>
                  </a:cubicBezTo>
                  <a:cubicBezTo>
                    <a:pt x="33" y="31"/>
                    <a:pt x="30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1"/>
                    <a:pt x="24" y="31"/>
                  </a:cubicBezTo>
                  <a:cubicBezTo>
                    <a:pt x="24" y="31"/>
                    <a:pt x="23" y="30"/>
                    <a:pt x="23" y="30"/>
                  </a:cubicBezTo>
                  <a:cubicBezTo>
                    <a:pt x="22" y="30"/>
                    <a:pt x="22" y="31"/>
                    <a:pt x="22" y="31"/>
                  </a:cubicBezTo>
                  <a:cubicBezTo>
                    <a:pt x="22" y="31"/>
                    <a:pt x="22" y="32"/>
                    <a:pt x="22" y="32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1" y="31"/>
                    <a:pt x="11" y="34"/>
                  </a:cubicBezTo>
                  <a:cubicBezTo>
                    <a:pt x="10" y="35"/>
                    <a:pt x="10" y="37"/>
                    <a:pt x="10" y="41"/>
                  </a:cubicBezTo>
                  <a:cubicBezTo>
                    <a:pt x="7" y="37"/>
                    <a:pt x="5" y="33"/>
                    <a:pt x="5" y="28"/>
                  </a:cubicBezTo>
                  <a:cubicBezTo>
                    <a:pt x="5" y="19"/>
                    <a:pt x="13" y="11"/>
                    <a:pt x="23" y="11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3" y="15"/>
                    <a:pt x="24" y="15"/>
                    <a:pt x="25" y="15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9" y="12"/>
                    <a:pt x="30" y="11"/>
                    <a:pt x="32" y="11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6" y="8"/>
                    <a:pt x="36" y="7"/>
                    <a:pt x="34" y="7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0" y="4"/>
                    <a:pt x="29" y="3"/>
                    <a:pt x="28" y="3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4" y="0"/>
                    <a:pt x="23" y="1"/>
                    <a:pt x="23" y="2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10" y="5"/>
                    <a:pt x="0" y="16"/>
                    <a:pt x="0" y="28"/>
                  </a:cubicBezTo>
                  <a:cubicBezTo>
                    <a:pt x="0" y="41"/>
                    <a:pt x="10" y="51"/>
                    <a:pt x="23" y="51"/>
                  </a:cubicBezTo>
                  <a:cubicBezTo>
                    <a:pt x="35" y="51"/>
                    <a:pt x="46" y="41"/>
                    <a:pt x="46" y="28"/>
                  </a:cubicBezTo>
                  <a:cubicBezTo>
                    <a:pt x="40" y="28"/>
                    <a:pt x="40" y="28"/>
                    <a:pt x="40" y="28"/>
                  </a:cubicBezTo>
                  <a:close/>
                  <a:moveTo>
                    <a:pt x="23" y="19"/>
                  </a:moveTo>
                  <a:cubicBezTo>
                    <a:pt x="26" y="19"/>
                    <a:pt x="28" y="21"/>
                    <a:pt x="28" y="24"/>
                  </a:cubicBezTo>
                  <a:cubicBezTo>
                    <a:pt x="28" y="27"/>
                    <a:pt x="26" y="29"/>
                    <a:pt x="23" y="29"/>
                  </a:cubicBezTo>
                  <a:cubicBezTo>
                    <a:pt x="20" y="29"/>
                    <a:pt x="17" y="27"/>
                    <a:pt x="17" y="24"/>
                  </a:cubicBezTo>
                  <a:cubicBezTo>
                    <a:pt x="17" y="21"/>
                    <a:pt x="20" y="19"/>
                    <a:pt x="23" y="19"/>
                  </a:cubicBezTo>
                  <a:close/>
                  <a:moveTo>
                    <a:pt x="30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lose/>
                  <a:moveTo>
                    <a:pt x="15" y="37"/>
                  </a:moveTo>
                  <a:cubicBezTo>
                    <a:pt x="15" y="37"/>
                    <a:pt x="15" y="37"/>
                    <a:pt x="15" y="37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5" y="44"/>
                    <a:pt x="14" y="44"/>
                    <a:pt x="14" y="44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5" y="37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1922343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B57022DF-508D-E511-3A38-34ED78563EC4}"/>
              </a:ext>
            </a:extLst>
          </p:cNvPr>
          <p:cNvGrpSpPr/>
          <p:nvPr userDrawn="1"/>
        </p:nvGrpSpPr>
        <p:grpSpPr>
          <a:xfrm>
            <a:off x="8128290" y="2229680"/>
            <a:ext cx="2717187" cy="2982885"/>
            <a:chOff x="8128290" y="2229680"/>
            <a:chExt cx="2717187" cy="2982885"/>
          </a:xfrm>
        </p:grpSpPr>
        <p:sp>
          <p:nvSpPr>
            <p:cNvPr id="12" name="矩形: 对角圆角 36">
              <a:extLst>
                <a:ext uri="{FF2B5EF4-FFF2-40B4-BE49-F238E27FC236}">
                  <a16:creationId xmlns:a16="http://schemas.microsoft.com/office/drawing/2014/main" id="{595B5A32-9CD8-BB57-5D4B-123878C40D19}"/>
                </a:ext>
              </a:extLst>
            </p:cNvPr>
            <p:cNvSpPr/>
            <p:nvPr userDrawn="1"/>
          </p:nvSpPr>
          <p:spPr>
            <a:xfrm>
              <a:off x="8128290" y="2229680"/>
              <a:ext cx="2717187" cy="2982885"/>
            </a:xfrm>
            <a:prstGeom prst="round2DiagRect">
              <a:avLst>
                <a:gd name="adj1" fmla="val 50000"/>
                <a:gd name="adj2" fmla="val 0"/>
              </a:avLst>
            </a:prstGeom>
            <a:solidFill>
              <a:srgbClr val="008DCA"/>
            </a:solidFill>
          </p:spPr>
          <p:style>
            <a:lnRef idx="3">
              <a:schemeClr val="lt1"/>
            </a:lnRef>
            <a:fillRef idx="1">
              <a:schemeClr val="accent5"/>
            </a:fillRef>
            <a:effectRef idx="1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" name="Freeform 39">
              <a:extLst>
                <a:ext uri="{FF2B5EF4-FFF2-40B4-BE49-F238E27FC236}">
                  <a16:creationId xmlns:a16="http://schemas.microsoft.com/office/drawing/2014/main" id="{870C6DF1-A833-2228-8EB9-4A8398B5D824}"/>
                </a:ext>
              </a:extLst>
            </p:cNvPr>
            <p:cNvSpPr>
              <a:spLocks noEditPoints="1"/>
            </p:cNvSpPr>
            <p:nvPr userDrawn="1"/>
          </p:nvSpPr>
          <p:spPr bwMode="auto">
            <a:xfrm>
              <a:off x="8560012" y="2775466"/>
              <a:ext cx="1915076" cy="1823161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rgbClr val="2EA7E0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grpSp>
        <p:nvGrpSpPr>
          <p:cNvPr id="4" name="组合 48">
            <a:extLst>
              <a:ext uri="{FF2B5EF4-FFF2-40B4-BE49-F238E27FC236}">
                <a16:creationId xmlns:a16="http://schemas.microsoft.com/office/drawing/2014/main" id="{A4931A2E-FCC2-002D-3256-4906A6E3C478}"/>
              </a:ext>
            </a:extLst>
          </p:cNvPr>
          <p:cNvGrpSpPr/>
          <p:nvPr userDrawn="1"/>
        </p:nvGrpSpPr>
        <p:grpSpPr>
          <a:xfrm>
            <a:off x="8343250" y="2308441"/>
            <a:ext cx="3240000" cy="3240000"/>
            <a:chOff x="4740390" y="5946187"/>
            <a:chExt cx="305647" cy="305644"/>
          </a:xfrm>
        </p:grpSpPr>
        <p:grpSp>
          <p:nvGrpSpPr>
            <p:cNvPr id="7" name="组合 49">
              <a:extLst>
                <a:ext uri="{FF2B5EF4-FFF2-40B4-BE49-F238E27FC236}">
                  <a16:creationId xmlns:a16="http://schemas.microsoft.com/office/drawing/2014/main" id="{866A97E3-65EB-8F9A-EDC3-59909EEE8332}"/>
                </a:ext>
              </a:extLst>
            </p:cNvPr>
            <p:cNvGrpSpPr/>
            <p:nvPr/>
          </p:nvGrpSpPr>
          <p:grpSpPr>
            <a:xfrm>
              <a:off x="4740390" y="5946187"/>
              <a:ext cx="305647" cy="305644"/>
              <a:chOff x="1517330" y="1125257"/>
              <a:chExt cx="2204282" cy="2204282"/>
            </a:xfrm>
          </p:grpSpPr>
          <p:sp>
            <p:nvSpPr>
              <p:cNvPr id="10" name="椭圆 51">
                <a:extLst>
                  <a:ext uri="{FF2B5EF4-FFF2-40B4-BE49-F238E27FC236}">
                    <a16:creationId xmlns:a16="http://schemas.microsoft.com/office/drawing/2014/main" id="{01811794-BCAD-926B-45DA-48D75078070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1" name="椭圆 52">
                <a:extLst>
                  <a:ext uri="{FF2B5EF4-FFF2-40B4-BE49-F238E27FC236}">
                    <a16:creationId xmlns:a16="http://schemas.microsoft.com/office/drawing/2014/main" id="{CAFA8ABF-F688-AD84-2B4E-5DBE18FB2AEC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8" name="Freeform 39">
              <a:extLst>
                <a:ext uri="{FF2B5EF4-FFF2-40B4-BE49-F238E27FC236}">
                  <a16:creationId xmlns:a16="http://schemas.microsoft.com/office/drawing/2014/main" id="{1EFDCA82-AF73-33E9-0820-2F3847842E2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14511" y="6022165"/>
              <a:ext cx="157403" cy="145529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2233202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" name="组合 38">
            <a:extLst>
              <a:ext uri="{FF2B5EF4-FFF2-40B4-BE49-F238E27FC236}">
                <a16:creationId xmlns:a16="http://schemas.microsoft.com/office/drawing/2014/main" id="{0F870DA3-5B01-F71E-9018-8D1DAF1C069F}"/>
              </a:ext>
            </a:extLst>
          </p:cNvPr>
          <p:cNvGrpSpPr/>
          <p:nvPr userDrawn="1"/>
        </p:nvGrpSpPr>
        <p:grpSpPr>
          <a:xfrm>
            <a:off x="746760" y="2237130"/>
            <a:ext cx="3240000" cy="3240000"/>
            <a:chOff x="5638883" y="5946187"/>
            <a:chExt cx="305647" cy="305644"/>
          </a:xfrm>
        </p:grpSpPr>
        <p:grpSp>
          <p:nvGrpSpPr>
            <p:cNvPr id="4" name="组合 39">
              <a:extLst>
                <a:ext uri="{FF2B5EF4-FFF2-40B4-BE49-F238E27FC236}">
                  <a16:creationId xmlns:a16="http://schemas.microsoft.com/office/drawing/2014/main" id="{D00F3826-B199-7DE2-BC25-D93D3FCD4F1B}"/>
                </a:ext>
              </a:extLst>
            </p:cNvPr>
            <p:cNvGrpSpPr/>
            <p:nvPr/>
          </p:nvGrpSpPr>
          <p:grpSpPr>
            <a:xfrm>
              <a:off x="5638883" y="5946187"/>
              <a:ext cx="305647" cy="305644"/>
              <a:chOff x="1517330" y="1125257"/>
              <a:chExt cx="2204282" cy="2204282"/>
            </a:xfrm>
          </p:grpSpPr>
          <p:sp>
            <p:nvSpPr>
              <p:cNvPr id="7" name="椭圆 41">
                <a:extLst>
                  <a:ext uri="{FF2B5EF4-FFF2-40B4-BE49-F238E27FC236}">
                    <a16:creationId xmlns:a16="http://schemas.microsoft.com/office/drawing/2014/main" id="{1C7672FF-FF39-31D8-B138-5540B0E3735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8" name="椭圆 42">
                <a:extLst>
                  <a:ext uri="{FF2B5EF4-FFF2-40B4-BE49-F238E27FC236}">
                    <a16:creationId xmlns:a16="http://schemas.microsoft.com/office/drawing/2014/main" id="{5345CFFD-4E4D-D659-47A5-1D1845523FD4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025B41AB-EFC9-1813-164E-5B6105A4D61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94390" y="6035130"/>
              <a:ext cx="194632" cy="113061"/>
            </a:xfrm>
            <a:custGeom>
              <a:gdLst>
                <a:gd name="T0" fmla="*/ 107 w 165"/>
                <a:gd name="T1" fmla="*/ 104 h 104"/>
                <a:gd name="T2" fmla="*/ 124 w 165"/>
                <a:gd name="T3" fmla="*/ 104 h 104"/>
                <a:gd name="T4" fmla="*/ 124 w 165"/>
                <a:gd name="T5" fmla="*/ 45 h 104"/>
                <a:gd name="T6" fmla="*/ 107 w 165"/>
                <a:gd name="T7" fmla="*/ 61 h 104"/>
                <a:gd name="T8" fmla="*/ 107 w 165"/>
                <a:gd name="T9" fmla="*/ 104 h 104"/>
                <a:gd name="T10" fmla="*/ 132 w 165"/>
                <a:gd name="T11" fmla="*/ 104 h 104"/>
                <a:gd name="T12" fmla="*/ 149 w 165"/>
                <a:gd name="T13" fmla="*/ 104 h 104"/>
                <a:gd name="T14" fmla="*/ 149 w 165"/>
                <a:gd name="T15" fmla="*/ 22 h 104"/>
                <a:gd name="T16" fmla="*/ 132 w 165"/>
                <a:gd name="T17" fmla="*/ 38 h 104"/>
                <a:gd name="T18" fmla="*/ 132 w 165"/>
                <a:gd name="T19" fmla="*/ 104 h 104"/>
                <a:gd name="T20" fmla="*/ 161 w 165"/>
                <a:gd name="T21" fmla="*/ 0 h 104"/>
                <a:gd name="T22" fmla="*/ 164 w 165"/>
                <a:gd name="T23" fmla="*/ 4 h 104"/>
                <a:gd name="T24" fmla="*/ 164 w 165"/>
                <a:gd name="T25" fmla="*/ 5 h 104"/>
                <a:gd name="T26" fmla="*/ 161 w 165"/>
                <a:gd name="T27" fmla="*/ 15 h 104"/>
                <a:gd name="T28" fmla="*/ 161 w 165"/>
                <a:gd name="T29" fmla="*/ 16 h 104"/>
                <a:gd name="T30" fmla="*/ 156 w 165"/>
                <a:gd name="T31" fmla="*/ 17 h 104"/>
                <a:gd name="T32" fmla="*/ 155 w 165"/>
                <a:gd name="T33" fmla="*/ 17 h 104"/>
                <a:gd name="T34" fmla="*/ 153 w 165"/>
                <a:gd name="T35" fmla="*/ 14 h 104"/>
                <a:gd name="T36" fmla="*/ 103 w 165"/>
                <a:gd name="T37" fmla="*/ 61 h 104"/>
                <a:gd name="T38" fmla="*/ 87 w 165"/>
                <a:gd name="T39" fmla="*/ 44 h 104"/>
                <a:gd name="T40" fmla="*/ 74 w 165"/>
                <a:gd name="T41" fmla="*/ 30 h 104"/>
                <a:gd name="T42" fmla="*/ 3 w 165"/>
                <a:gd name="T43" fmla="*/ 96 h 104"/>
                <a:gd name="T44" fmla="*/ 0 w 165"/>
                <a:gd name="T45" fmla="*/ 93 h 104"/>
                <a:gd name="T46" fmla="*/ 74 w 165"/>
                <a:gd name="T47" fmla="*/ 24 h 104"/>
                <a:gd name="T48" fmla="*/ 87 w 165"/>
                <a:gd name="T49" fmla="*/ 37 h 104"/>
                <a:gd name="T50" fmla="*/ 103 w 165"/>
                <a:gd name="T51" fmla="*/ 55 h 104"/>
                <a:gd name="T52" fmla="*/ 150 w 165"/>
                <a:gd name="T53" fmla="*/ 11 h 104"/>
                <a:gd name="T54" fmla="*/ 148 w 165"/>
                <a:gd name="T55" fmla="*/ 9 h 104"/>
                <a:gd name="T56" fmla="*/ 147 w 165"/>
                <a:gd name="T57" fmla="*/ 8 h 104"/>
                <a:gd name="T58" fmla="*/ 149 w 165"/>
                <a:gd name="T59" fmla="*/ 3 h 104"/>
                <a:gd name="T60" fmla="*/ 150 w 165"/>
                <a:gd name="T61" fmla="*/ 3 h 104"/>
                <a:gd name="T62" fmla="*/ 160 w 165"/>
                <a:gd name="T63" fmla="*/ 1 h 104"/>
                <a:gd name="T64" fmla="*/ 161 w 165"/>
                <a:gd name="T65" fmla="*/ 0 h 104"/>
                <a:gd name="T66" fmla="*/ 7 w 165"/>
                <a:gd name="T67" fmla="*/ 104 h 104"/>
                <a:gd name="T68" fmla="*/ 24 w 165"/>
                <a:gd name="T69" fmla="*/ 104 h 104"/>
                <a:gd name="T70" fmla="*/ 24 w 165"/>
                <a:gd name="T71" fmla="*/ 81 h 104"/>
                <a:gd name="T72" fmla="*/ 7 w 165"/>
                <a:gd name="T73" fmla="*/ 97 h 104"/>
                <a:gd name="T74" fmla="*/ 7 w 165"/>
                <a:gd name="T75" fmla="*/ 104 h 104"/>
                <a:gd name="T76" fmla="*/ 32 w 165"/>
                <a:gd name="T77" fmla="*/ 104 h 104"/>
                <a:gd name="T78" fmla="*/ 49 w 165"/>
                <a:gd name="T79" fmla="*/ 104 h 104"/>
                <a:gd name="T80" fmla="*/ 49 w 165"/>
                <a:gd name="T81" fmla="*/ 58 h 104"/>
                <a:gd name="T82" fmla="*/ 32 w 165"/>
                <a:gd name="T83" fmla="*/ 74 h 104"/>
                <a:gd name="T84" fmla="*/ 32 w 165"/>
                <a:gd name="T85" fmla="*/ 104 h 104"/>
                <a:gd name="T86" fmla="*/ 57 w 165"/>
                <a:gd name="T87" fmla="*/ 50 h 104"/>
                <a:gd name="T88" fmla="*/ 57 w 165"/>
                <a:gd name="T89" fmla="*/ 104 h 104"/>
                <a:gd name="T90" fmla="*/ 74 w 165"/>
                <a:gd name="T91" fmla="*/ 104 h 104"/>
                <a:gd name="T92" fmla="*/ 74 w 165"/>
                <a:gd name="T93" fmla="*/ 34 h 104"/>
                <a:gd name="T94" fmla="*/ 74 w 165"/>
                <a:gd name="T95" fmla="*/ 34 h 104"/>
                <a:gd name="T96" fmla="*/ 57 w 165"/>
                <a:gd name="T97" fmla="*/ 50 h 104"/>
                <a:gd name="T98" fmla="*/ 82 w 165"/>
                <a:gd name="T99" fmla="*/ 43 h 104"/>
                <a:gd name="T100" fmla="*/ 82 w 165"/>
                <a:gd name="T101" fmla="*/ 104 h 104"/>
                <a:gd name="T102" fmla="*/ 87 w 165"/>
                <a:gd name="T103" fmla="*/ 104 h 104"/>
                <a:gd name="T104" fmla="*/ 99 w 165"/>
                <a:gd name="T105" fmla="*/ 104 h 104"/>
                <a:gd name="T106" fmla="*/ 99 w 165"/>
                <a:gd name="T107" fmla="*/ 61 h 104"/>
                <a:gd name="T108" fmla="*/ 87 w 165"/>
                <a:gd name="T109" fmla="*/ 48 h 104"/>
                <a:gd name="T110" fmla="*/ 82 w 165"/>
                <a:gd name="T111" fmla="*/ 43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5" h="104">
                  <a:moveTo>
                    <a:pt x="107" y="104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24" y="45"/>
                    <a:pt x="124" y="45"/>
                    <a:pt x="124" y="45"/>
                  </a:cubicBezTo>
                  <a:cubicBezTo>
                    <a:pt x="107" y="61"/>
                    <a:pt x="107" y="61"/>
                    <a:pt x="107" y="61"/>
                  </a:cubicBezTo>
                  <a:cubicBezTo>
                    <a:pt x="107" y="104"/>
                    <a:pt x="107" y="104"/>
                    <a:pt x="107" y="104"/>
                  </a:cubicBezTo>
                  <a:close/>
                  <a:moveTo>
                    <a:pt x="132" y="104"/>
                  </a:moveTo>
                  <a:cubicBezTo>
                    <a:pt x="149" y="104"/>
                    <a:pt x="149" y="104"/>
                    <a:pt x="149" y="104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32" y="38"/>
                    <a:pt x="132" y="38"/>
                    <a:pt x="132" y="38"/>
                  </a:cubicBezTo>
                  <a:cubicBezTo>
                    <a:pt x="132" y="104"/>
                    <a:pt x="132" y="104"/>
                    <a:pt x="132" y="104"/>
                  </a:cubicBezTo>
                  <a:close/>
                  <a:moveTo>
                    <a:pt x="161" y="0"/>
                  </a:moveTo>
                  <a:cubicBezTo>
                    <a:pt x="164" y="0"/>
                    <a:pt x="165" y="2"/>
                    <a:pt x="164" y="4"/>
                  </a:cubicBezTo>
                  <a:cubicBezTo>
                    <a:pt x="164" y="5"/>
                    <a:pt x="164" y="5"/>
                    <a:pt x="164" y="5"/>
                  </a:cubicBezTo>
                  <a:cubicBezTo>
                    <a:pt x="163" y="8"/>
                    <a:pt x="162" y="12"/>
                    <a:pt x="161" y="15"/>
                  </a:cubicBezTo>
                  <a:cubicBezTo>
                    <a:pt x="161" y="16"/>
                    <a:pt x="161" y="16"/>
                    <a:pt x="161" y="16"/>
                  </a:cubicBezTo>
                  <a:cubicBezTo>
                    <a:pt x="160" y="19"/>
                    <a:pt x="158" y="19"/>
                    <a:pt x="156" y="17"/>
                  </a:cubicBezTo>
                  <a:cubicBezTo>
                    <a:pt x="155" y="17"/>
                    <a:pt x="155" y="17"/>
                    <a:pt x="155" y="17"/>
                  </a:cubicBezTo>
                  <a:cubicBezTo>
                    <a:pt x="154" y="16"/>
                    <a:pt x="154" y="15"/>
                    <a:pt x="153" y="14"/>
                  </a:cubicBezTo>
                  <a:cubicBezTo>
                    <a:pt x="103" y="61"/>
                    <a:pt x="103" y="61"/>
                    <a:pt x="103" y="61"/>
                  </a:cubicBezTo>
                  <a:cubicBezTo>
                    <a:pt x="87" y="44"/>
                    <a:pt x="87" y="44"/>
                    <a:pt x="87" y="44"/>
                  </a:cubicBezTo>
                  <a:cubicBezTo>
                    <a:pt x="74" y="30"/>
                    <a:pt x="74" y="30"/>
                    <a:pt x="74" y="30"/>
                  </a:cubicBezTo>
                  <a:cubicBezTo>
                    <a:pt x="3" y="96"/>
                    <a:pt x="3" y="96"/>
                    <a:pt x="3" y="96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74" y="24"/>
                    <a:pt x="74" y="24"/>
                    <a:pt x="74" y="24"/>
                  </a:cubicBezTo>
                  <a:cubicBezTo>
                    <a:pt x="87" y="37"/>
                    <a:pt x="87" y="37"/>
                    <a:pt x="87" y="37"/>
                  </a:cubicBezTo>
                  <a:cubicBezTo>
                    <a:pt x="103" y="55"/>
                    <a:pt x="103" y="55"/>
                    <a:pt x="103" y="55"/>
                  </a:cubicBezTo>
                  <a:cubicBezTo>
                    <a:pt x="150" y="11"/>
                    <a:pt x="150" y="11"/>
                    <a:pt x="150" y="11"/>
                  </a:cubicBezTo>
                  <a:cubicBezTo>
                    <a:pt x="149" y="10"/>
                    <a:pt x="148" y="9"/>
                    <a:pt x="148" y="9"/>
                  </a:cubicBezTo>
                  <a:cubicBezTo>
                    <a:pt x="147" y="8"/>
                    <a:pt x="147" y="8"/>
                    <a:pt x="147" y="8"/>
                  </a:cubicBezTo>
                  <a:cubicBezTo>
                    <a:pt x="145" y="6"/>
                    <a:pt x="146" y="4"/>
                    <a:pt x="149" y="3"/>
                  </a:cubicBezTo>
                  <a:cubicBezTo>
                    <a:pt x="150" y="3"/>
                    <a:pt x="150" y="3"/>
                    <a:pt x="150" y="3"/>
                  </a:cubicBezTo>
                  <a:cubicBezTo>
                    <a:pt x="152" y="2"/>
                    <a:pt x="157" y="1"/>
                    <a:pt x="160" y="1"/>
                  </a:cubicBezTo>
                  <a:cubicBezTo>
                    <a:pt x="161" y="0"/>
                    <a:pt x="161" y="0"/>
                    <a:pt x="161" y="0"/>
                  </a:cubicBezTo>
                  <a:close/>
                  <a:moveTo>
                    <a:pt x="7" y="104"/>
                  </a:moveTo>
                  <a:cubicBezTo>
                    <a:pt x="24" y="104"/>
                    <a:pt x="24" y="104"/>
                    <a:pt x="24" y="104"/>
                  </a:cubicBezTo>
                  <a:cubicBezTo>
                    <a:pt x="24" y="81"/>
                    <a:pt x="24" y="81"/>
                    <a:pt x="24" y="81"/>
                  </a:cubicBezTo>
                  <a:cubicBezTo>
                    <a:pt x="7" y="97"/>
                    <a:pt x="7" y="97"/>
                    <a:pt x="7" y="97"/>
                  </a:cubicBezTo>
                  <a:cubicBezTo>
                    <a:pt x="7" y="104"/>
                    <a:pt x="7" y="104"/>
                    <a:pt x="7" y="104"/>
                  </a:cubicBezTo>
                  <a:close/>
                  <a:moveTo>
                    <a:pt x="32" y="104"/>
                  </a:moveTo>
                  <a:cubicBezTo>
                    <a:pt x="49" y="104"/>
                    <a:pt x="49" y="104"/>
                    <a:pt x="49" y="104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2" y="74"/>
                    <a:pt x="32" y="74"/>
                    <a:pt x="32" y="74"/>
                  </a:cubicBezTo>
                  <a:cubicBezTo>
                    <a:pt x="32" y="104"/>
                    <a:pt x="32" y="104"/>
                    <a:pt x="32" y="104"/>
                  </a:cubicBezTo>
                  <a:close/>
                  <a:moveTo>
                    <a:pt x="57" y="50"/>
                  </a:moveTo>
                  <a:cubicBezTo>
                    <a:pt x="57" y="104"/>
                    <a:pt x="57" y="104"/>
                    <a:pt x="57" y="104"/>
                  </a:cubicBezTo>
                  <a:cubicBezTo>
                    <a:pt x="74" y="104"/>
                    <a:pt x="74" y="104"/>
                    <a:pt x="74" y="10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57" y="50"/>
                    <a:pt x="57" y="50"/>
                    <a:pt x="57" y="50"/>
                  </a:cubicBezTo>
                  <a:close/>
                  <a:moveTo>
                    <a:pt x="82" y="43"/>
                  </a:moveTo>
                  <a:cubicBezTo>
                    <a:pt x="82" y="104"/>
                    <a:pt x="82" y="104"/>
                    <a:pt x="82" y="104"/>
                  </a:cubicBezTo>
                  <a:cubicBezTo>
                    <a:pt x="87" y="104"/>
                    <a:pt x="87" y="104"/>
                    <a:pt x="87" y="104"/>
                  </a:cubicBezTo>
                  <a:cubicBezTo>
                    <a:pt x="99" y="104"/>
                    <a:pt x="99" y="104"/>
                    <a:pt x="99" y="104"/>
                  </a:cubicBezTo>
                  <a:cubicBezTo>
                    <a:pt x="99" y="61"/>
                    <a:pt x="99" y="61"/>
                    <a:pt x="99" y="61"/>
                  </a:cubicBezTo>
                  <a:cubicBezTo>
                    <a:pt x="87" y="48"/>
                    <a:pt x="87" y="48"/>
                    <a:pt x="87" y="48"/>
                  </a:cubicBezTo>
                  <a:lnTo>
                    <a:pt x="82" y="43"/>
                  </a:ln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F0739591-6F80-03B9-68FB-3302837D5D70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grpSp>
        <p:nvGrpSpPr>
          <p:cNvPr id="16" name="Group 15">
            <a:extLst>
              <a:ext uri="{FF2B5EF4-FFF2-40B4-BE49-F238E27FC236}">
                <a16:creationId xmlns:a16="http://schemas.microsoft.com/office/drawing/2014/main" id="{125E6B77-A820-60D3-F237-2BB7843B3F46}"/>
              </a:ext>
            </a:extLst>
          </p:cNvPr>
          <p:cNvGrpSpPr/>
          <p:nvPr userDrawn="1"/>
        </p:nvGrpSpPr>
        <p:grpSpPr>
          <a:xfrm>
            <a:off x="9939566" y="131509"/>
            <a:ext cx="2194559" cy="1080000"/>
            <a:chOff x="9997441" y="131509"/>
            <a:chExt cx="2194559" cy="1080000"/>
          </a:xfrm>
        </p:grpSpPr>
        <p:grpSp>
          <p:nvGrpSpPr>
            <p:cNvPr id="17" name="Group 16">
              <a:extLst>
                <a:ext uri="{FF2B5EF4-FFF2-40B4-BE49-F238E27FC236}">
                  <a16:creationId xmlns:a16="http://schemas.microsoft.com/office/drawing/2014/main" id="{60859A5C-723B-0791-E02B-1FC25352E9FA}"/>
                </a:ext>
              </a:extLst>
            </p:cNvPr>
            <p:cNvGrpSpPr/>
            <p:nvPr/>
          </p:nvGrpSpPr>
          <p:grpSpPr>
            <a:xfrm rot="10800000">
              <a:off x="9997441" y="131509"/>
              <a:ext cx="2194559" cy="1080000"/>
              <a:chOff x="-1354596" y="1053296"/>
              <a:chExt cx="2592377" cy="1152000"/>
            </a:xfrm>
            <a:solidFill>
              <a:srgbClr val="4686C9"/>
            </a:solidFill>
          </p:grpSpPr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1D009657-9EC1-E7FF-9505-408AC72E4776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0" name="Flowchart: Connector 19">
                <a:extLst>
                  <a:ext uri="{FF2B5EF4-FFF2-40B4-BE49-F238E27FC236}">
                    <a16:creationId xmlns:a16="http://schemas.microsoft.com/office/drawing/2014/main" id="{F992DE8E-995A-9CF5-35E4-15DA672D25D4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3411BAF4-F369-DF23-0547-8CA0580D84F6}"/>
                </a:ext>
              </a:extLst>
            </p:cNvPr>
            <p:cNvSpPr txBox="1"/>
            <p:nvPr/>
          </p:nvSpPr>
          <p:spPr>
            <a:xfrm>
              <a:off x="10317265" y="204282"/>
              <a:ext cx="1757125" cy="84662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806001311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14"/>
          <p:cNvSpPr txBox="1"/>
          <p:nvPr/>
        </p:nvSpPr>
        <p:spPr>
          <a:xfrm>
            <a:off x="1087217" y="2900574"/>
            <a:ext cx="9665664" cy="802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200" b="1">
                <a:solidFill>
                  <a:srgbClr val="00397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溶菌素对环境污染物的降解作用</a:t>
            </a:r>
            <a:endParaRPr lang="en-US" altLang="zh-CN" sz="4200" b="1">
              <a:solidFill>
                <a:srgbClr val="00397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3DB93DD-8314-CC2E-0444-E8DC6CC887DB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136740" y="3108818"/>
            <a:ext cx="8032828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indent="-685800" defTabSz="914377">
              <a:lnSpc>
                <a:spcPts val="5000"/>
              </a:lnSpc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 溶菌素对环境污染物的降解作用概述
 溶菌素降解污染物的原理和机制
 溶菌素在不同环境条件下的降解效果
 溶菌素降解污染物的实际应用和案例分析
 溶菌素降解污染物的局限性和挑战
 未来研究方向和展望
 结论：溶菌素在环境保护中的重要地位
 对环境保护和治理的建议与措施</a:t>
            </a:r>
          </a:p>
        </p:txBody>
      </p: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532109" y="191308"/>
            <a:ext cx="1979598" cy="1715045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95918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35952"/>
              <a:ext cx="1655322" cy="4393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8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溶菌素对环境污染物的降解作用概述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溶菌素对环境污染物的降解作用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溶菌素对环境污染物的降解作用概述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溶菌素对环境污染物的降解作用概述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溶菌素作为一种具有生物活性的化合物，对降解多种污染物具有重要作用。</a:t>
            </a:r>
          </a:p>
          <a:p>
            <a:r>
              <a:t>2. 溶菌素可以通过多种途径如氧化、还原、水解等方式对污染物进行降解。</a:t>
            </a:r>
          </a:p>
          <a:p>
            <a:r>
              <a:t>3. 溶菌素对环境中的重金属、有机污染物等具有较好的降解效果，为环境污染治理提供了新的解决方案。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溶菌素的环境适应性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溶菌素在多种环境条件下均能保持较高的降解活性，如酸、碱、氧化、还原等。</a:t>
            </a:r>
          </a:p>
          <a:p>
            <a:r>
              <a:t>2. 溶菌素具有较强的抗干扰能力，能在复杂环境中稳定运行，不受其他污染物的影响。</a:t>
            </a:r>
          </a:p>
          <a:p>
            <a:r>
              <a:t>3. 溶菌素的生物安全性已得到证实，不会对环境产生二次污染。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溶菌素对环境污染物的降解作用概述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溶菌素的降解机制研究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溶菌素的降解机制涉及多种酶促反应和生化过程，目前已有深入的研究。</a:t>
            </a:r>
          </a:p>
          <a:p>
            <a:r>
              <a:t>2. 通过基因工程技术可以改良溶菌素的降解效率，为进一步优化其降解性能提供了可能。</a:t>
            </a:r>
          </a:p>
          <a:p>
            <a:r>
              <a:t>3. 溶菌素的降解机制有助于揭示生物降解污染物的内在规律，为未来开发高效生物降解剂提供理论依据。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溶菌素的应用领域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溶菌素已广泛应用于水体、土壤和大气等环境中的污染物治理。</a:t>
            </a:r>
          </a:p>
          <a:p>
            <a:r>
              <a:t>2. 在水处理领域，溶菌素能有效去除重金属离子、有机污染物和有害微生物。</a:t>
            </a:r>
          </a:p>
          <a:p>
            <a:r>
              <a:t>3. 在土壤修复方面，溶菌素能降低农药残留、重金属污染等对土壤生态系统的危害。</a:t>
            </a:r>
          </a:p>
          <a:p>
            <a:r>
              <a:t>4. 此外，溶菌素还可应用于生态农业、生物医药等领域，为可持续发展提供支持。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溶菌素对环境污染物的降解作用概述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溶菌素的产业化前景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随着环境保护意识的增强和治理需求的增长，溶菌素的产业化前景十分广阔。</a:t>
            </a:r>
          </a:p>
          <a:p>
            <a:r>
              <a:t>2. 政府政策支持和技术创新将促进溶菌素产业的快速发展。</a:t>
            </a:r>
          </a:p>
          <a:p>
            <a:r>
              <a:t>3. 通过提高溶菌素的产量和纯度，降低生产成本，有利于其在污染治理领域的广泛应用。</a:t>
            </a:r>
          </a:p>
          <a:p>
            <a:r>
              <a:t>4. 溶菌素产业的发展将带动相关产业链的发展，为社会创造更多就业机会和经济效益。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溶菌素的未来研究方向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深入研究溶菌素的降解机制，发掘其潜在的生物活性。</a:t>
            </a:r>
          </a:p>
          <a:p>
            <a:r>
              <a:t>2. 利用基因工程技术提高溶菌素的降解性能和适应性，以满足不同环境条件下的治理需求。</a:t>
            </a:r>
          </a:p>
          <a:p>
            <a:r>
              <a:t>3. 探索溶菌素与其他生物降解剂的协同作用，实现污染物的联合降解。</a:t>
            </a:r>
          </a:p>
          <a:p>
            <a:r>
              <a:t>4. 加强溶菌素在实际应用中的效果评估，为制定合理的治理方案提供科学依据。</a:t>
            </a:r>
          </a:p>
          <a:p>
            <a:r>
              <a:t>5. 开展溶菌素的环境安全性和生态影响研究，确保其在治理环境污染的同时维护生态平衡。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溶菌素降解污染物的原理和机制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溶菌素对环境污染物的降解作用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溶菌素降解污染物的原理和机制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溶菌素降解污染物的原理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溶菌素是一种天然存在的抗菌剂，具有降解污染物的潜力。</a:t>
            </a:r>
          </a:p>
          <a:p>
            <a:r>
              <a:t>2. 溶菌素通过破坏细菌细胞壁的方式发挥其抗菌作用，而这一过程也适用于降解污染物。</a:t>
            </a:r>
          </a:p>
          <a:p>
            <a:r>
              <a:t>3. 溶菌素能够与污染物结合，通过酶促反应将其分解为无害的物质，从而达到降解污染物的目的。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溶菌素对不同类型污染物的降解作用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溶菌素可以降解多种不同类型的污染物，包括重金属、农药、石油和塑料等。</a:t>
            </a:r>
          </a:p>
          <a:p>
            <a:r>
              <a:t>2. 对于重金属，溶菌素可以与其结合并降低其在环境中的迁移性和毒性。</a:t>
            </a:r>
          </a:p>
          <a:p>
            <a:r>
              <a:t>3. 对于农药，溶菌素可以通过酶促反应将其分解为无害的物质，降低其对环境和人体的危害。</a:t>
            </a:r>
          </a:p>
          <a:p>
            <a:r>
              <a:t>4. 对于塑料，溶菌素可以通过降解其成分，减少其在环境中的积累和危害。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溶菌素降解污染物的原理和机制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溶菌素降解污染物的机制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溶菌素降解污染物的机制主要包括与污染物的结合、酶促反应和氧化还原反应等。</a:t>
            </a:r>
          </a:p>
          <a:p>
            <a:r>
              <a:t>2. 与污染物的结合是溶菌素降解污染物的第一步，它能够与污染物紧密结合并改变其化学性质。</a:t>
            </a:r>
          </a:p>
          <a:p>
            <a:r>
              <a:t>3. 酶促反应是溶菌素降解污染物的主要机制之一，它通过酶的作用将污染物分解为无害的物质。</a:t>
            </a:r>
          </a:p>
          <a:p>
            <a:r>
              <a:t>4. 氧化还原反应也是溶菌素降解污染物的一种机制，通过氧化或还原反应将污染物转化为无害的物质。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溶菌素降解污染物的应用前景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溶菌素在环境污染治理方面具有广泛的应用前景，尤其是在处理难降解的污染物方面。</a:t>
            </a:r>
          </a:p>
          <a:p>
            <a:r>
              <a:t>2. 溶菌素作为一种生物降解剂，具有环保、高效、安全等优点，与传统的物理化学方法相比具有更大的优势。</a:t>
            </a:r>
          </a:p>
          <a:p>
            <a:r>
              <a:t>3. 目前溶菌素已经在一些实验研究和初步应用中显示出良好的效果，但仍需要进一步的研究和优化以提高其实用性和效率。</a:t>
            </a:r>
          </a:p>
          <a:p>
            <a:r>
              <a:t>4. 通过基因工程和合成生物学等技术手段，可以进一步改良溶菌素的性能，提高其对污染物的降解能力。</a:t>
            </a:r>
          </a:p>
          <a:p>
            <a:r>
              <a:t>5. 溶菌素降解污染物的研究不仅有助于环境保护和治理，也为生物技术的创新和应用提供了新的思路和方法。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溶菌素在不同环境条件下的降解效果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溶菌素对环境污染物的降解作用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溶菌素在不同环境条件下的降解效果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溶菌素对重金属污染物的降解效果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溶菌素能够有效降低重金属离子在水体中的浓度，减少其对生态系统的危害。</a:t>
            </a:r>
          </a:p>
          <a:p>
            <a:r>
              <a:t>2. 在不同pH值和温度条件下，溶菌素的降解效果有所差异，需要针对实际情况选择合适的降解条件。</a:t>
            </a:r>
          </a:p>
          <a:p>
            <a:r>
              <a:t>3. 溶菌素与重金属离子结合后可能产生更毒性的物质，需对降解产物进行安全评估。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溶菌素对农药污染物的降解效果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溶菌素能够有效地降解农药污染物，降低其在环境中的残留量。</a:t>
            </a:r>
          </a:p>
          <a:p>
            <a:r>
              <a:t>2. 农药种类和结构的不同会影响溶菌素的降解效果，需针对不同农药选择合适的降解条件。</a:t>
            </a:r>
          </a:p>
          <a:p>
            <a:r>
              <a:t>3. 溶菌素降解农药污染物的同时可能产生有毒代谢产物，需关注其对生态系统的长期影响。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溶菌素在不同环境条件下的降解效果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溶菌素对石油烃污染物的降解效果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溶菌素能够有效地降解石油烃污染物，提高水体的净化能力。</a:t>
            </a:r>
          </a:p>
          <a:p>
            <a:r>
              <a:t>2. 在不同盐度和氧气浓度的条件下，溶菌素的降解效果有所差异，需进行优化处理。</a:t>
            </a:r>
          </a:p>
          <a:p>
            <a:r>
              <a:t>3. 溶菌素降解石油烃污染物的同时可能产生有毒中间产物，需加强对其降解机制和安全性的研究。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溶菌素对内分泌干扰物质的降解效果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溶菌素对内分泌干扰物质具有一定的降解作用，降低其对生态系统的危害。</a:t>
            </a:r>
          </a:p>
          <a:p>
            <a:r>
              <a:t>2. 内分泌干扰物质的种类和结构会影响溶菌素的降解效果，需针对不同物质进行优化处理。</a:t>
            </a:r>
          </a:p>
          <a:p>
            <a:r>
              <a:t>3. 溶菌素降解内分泌干扰物质的同时可能产生有毒代谢产物，需关注其对生态系统和人类健康的长期影响。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溶菌素在不同环境条件下的降解效果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溶菌素对持久性有机污染物的降解效果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溶菌素在特定条件下可实现对持久性有机污染物的有效降解。</a:t>
            </a:r>
          </a:p>
          <a:p>
            <a:r>
              <a:t>2. 这类污染物结构的稳定性对溶菌素的降解效果有显著影响，需深入研究其降解机制。</a:t>
            </a:r>
          </a:p>
          <a:p>
            <a:r>
              <a:t>3. 溶菌素降解持久性有机污染物可能产生有毒中间产物，需严格控制其安全评估与处理过程。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溶菌素在多种污染物共存环境下的降解作用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在实际环境中，多种污染物共存的情况较为常见，溶菌素对此类复杂污染物的处理效果需进一步研究。</a:t>
            </a:r>
          </a:p>
          <a:p>
            <a:r>
              <a:t>2. 多种污染物之间的相互作用可能影响溶菌素的降解效果，需探索其协同或拮抗作用机制。</a:t>
            </a:r>
          </a:p>
          <a:p>
            <a:r>
              <a:t>3. 在实际应用中，应综合考虑多种因素，如pH值、温度、盐度等，以提高溶菌素对污染物的处理效率。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溶菌素降解污染物的实际应用和案例分析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溶菌素对环境污染物的降解作用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溶菌素降解污染物的实际应用和案例分析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溶菌素能够有效降解污水中的有害物质，如重金属、有机物等。</a:t>
            </a:r>
          </a:p>
          <a:p>
            <a:r>
              <a:t>2. 溶菌素能够通过生物反应器等设备实现大规模的污水处理。</a:t>
            </a:r>
          </a:p>
          <a:p>
            <a:r>
              <a:t>3. 溶菌素的应用可以降低污水处理成本，提高处理效率，对于环境保护具有重要意义。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溶菌素在土壤修复中的应用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溶菌素可以降解土壤中的农药残留和石油烃等污染物。</a:t>
            </a:r>
          </a:p>
          <a:p>
            <a:r>
              <a:t>2. 溶菌素能够促进土壤微生物的生长和繁殖，改善土壤质量。</a:t>
            </a:r>
          </a:p>
          <a:p>
            <a:r>
              <a:t>3. 溶菌素的应用可以实现土壤的生态修复，对于农业生产和土地资源的可持续利用具有重要意义。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溶菌素在污水处理中的应用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溶菌素降解污染物的实际应用和案例分析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溶菌素在空气净化中的应用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溶菌素可以降解空气中的有害气体和颗粒物，如二氧化硫、氮氧化物和PM2.5等。</a:t>
            </a:r>
          </a:p>
          <a:p>
            <a:r>
              <a:t>2. 溶菌素可以通过吸附和生物降解的机制实现空气净化。</a:t>
            </a:r>
          </a:p>
          <a:p>
            <a:r>
              <a:t>3. 溶菌素的应用可以提高室内空气质量，改善人们的居住环境。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溶菌素在医疗领域的应用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溶菌素可以用于治疗某些细菌感染和炎症等疾病。</a:t>
            </a:r>
          </a:p>
          <a:p>
            <a:r>
              <a:t>2. 溶菌素可以抑制病原体的生长和繁殖，减轻病人的症状。</a:t>
            </a:r>
          </a:p>
          <a:p>
            <a:r>
              <a:t>3. 溶菌素的应用可以减少抗生素的使用，降低耐药性的产生，对于公共卫生具有重要意义。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溶菌素降解污染物的实际应用和案例分析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溶菌素在食品工业中的应用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溶菌素可以用于食品保鲜和防腐，延长食品的保质期。</a:t>
            </a:r>
          </a:p>
          <a:p>
            <a:r>
              <a:t>2. 溶菌素可以抑制食品中病原体的生长和繁殖，保障食品安全。</a:t>
            </a:r>
          </a:p>
          <a:p>
            <a:r>
              <a:t>3. 溶菌素的应用可以提高食品的质量和安全性，保障消费者的健康。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溶菌素在其他领域的应用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溶菌素可以用于造纸、皮革、纺织等行业的废水处理。</a:t>
            </a:r>
          </a:p>
          <a:p>
            <a:r>
              <a:t>2. 溶菌素可以用于制备环保型的生物材料和生物燃料。</a:t>
            </a:r>
          </a:p>
          <a:p>
            <a:r>
              <a:t>3. 溶菌素的应用可以推动绿色化学和可持续发展的进程，促进人类社会的可持续发展。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https://d.book118.com/648060013112006044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120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9">
      <vt:lpstr>Arial</vt:lpstr>
      <vt:lpstr>Calibri</vt:lpstr>
      <vt:lpstr>黑体</vt:lpstr>
      <vt:lpstr>微软雅黑</vt:lpstr>
      <vt:lpstr>Wingdings</vt:lpstr>
      <vt:lpstr>Franklin Gothic Book</vt:lpstr>
      <vt:lpstr>宋体</vt:lpstr>
      <vt:lpstr>仿宋_GB2312</vt:lpstr>
      <vt:lpstr>Agency FB</vt:lpstr>
      <vt:lpstr>Adobe 宋体 Std L</vt:lpstr>
      <vt:lpstr>Office Theme</vt:lpstr>
      <vt:lpstr>PowerPoint Presentation</vt:lpstr>
      <vt:lpstr>PowerPoint Presentation</vt:lpstr>
      <vt:lpstr> 溶菌素对环境污染物的降解作用概述</vt:lpstr>
      <vt:lpstr> 溶菌素对环境污染物的降解作用概述</vt:lpstr>
      <vt:lpstr> 溶菌素对环境污染物的降解作用概述</vt:lpstr>
      <vt:lpstr> 溶菌素对环境污染物的降解作用概述</vt:lpstr>
      <vt:lpstr> 溶菌素降解污染物的原理和机制</vt:lpstr>
      <vt:lpstr> 溶菌素降解污染物的原理和机制</vt:lpstr>
      <vt:lpstr> 溶菌素降解污染物的原理和机制</vt:lpstr>
      <vt:lpstr> 溶菌素在不同环境条件下的降解效果</vt:lpstr>
      <vt:lpstr> 溶菌素在不同环境条件下的降解效果</vt:lpstr>
      <vt:lpstr> 溶菌素在不同环境条件下的降解效果</vt:lpstr>
      <vt:lpstr> 溶菌素在不同环境条件下的降解效果</vt:lpstr>
      <vt:lpstr> 溶菌素降解污染物的实际应用和案例分析</vt:lpstr>
      <vt:lpstr> 溶菌素降解污染物的实际应用和案例分析</vt:lpstr>
      <vt:lpstr> 溶菌素降解污染物的实际应用和案例分析</vt:lpstr>
      <vt:lpstr> 溶菌素降解污染物的实际应用和案例分析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2024-09-24T23:41:36.809</cp:lastPrinted>
  <dcterms:created xsi:type="dcterms:W3CDTF">2024-09-24T15:41:36Z</dcterms:created>
  <dcterms:modified xsi:type="dcterms:W3CDTF">2024-09-24T15:41:38Z</dcterms:modified>
</cp:coreProperties>
</file>