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BA35CFD-2341-47B3-99FE-6CD76E7BCB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B746E9-1F11-4DE7-B432-FC660A508F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D88B5DE-9871-4479-ABC9-222C2969B2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48A63B8-D61C-4AAA-B0A8-DA0DECC461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F1B6A42-B3C7-4952-9940-CCEA87187DD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834FCEB-B17E-448D-853B-A5BC0712C0E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51319A4-FDB4-4FAD-A669-766FE0D2379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919FCB5-F27A-4C27-98C5-0A5E9A5BAD7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0DBA147-7403-4110-AD74-716ACDD9E22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B9ACE0-AEEB-418B-873E-3C2438C4F1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E7ADA8-2B8C-4C46-80F4-76D9A532F7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4806212411300604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脑肽胶囊与抗焦虑药联合治疗效果的评估</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焦虑症的特征性临床表现
 脑肽胶囊的药理学作用
 抗焦虑药的药理学作用
 两药联合治疗的潜在优势
 治疗方案的设计与实施
 疗效评价指标及其意义
 安全性评价及其意义
 联合治疗的临床应用前景</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焦虑症的特征性临床表现</a:t>
            </a:r>
          </a:p>
        </p:txBody>
      </p:sp>
      <p:sp>
        <p:nvSpPr>
          <p:cNvPr id="3" name="Subtitle 2"/>
          <p:cNvSpPr>
            <a:spLocks noGrp="1"/>
          </p:cNvSpPr>
          <p:nvPr>
            <p:ph type="subTitle" idx="1"/>
          </p:nvPr>
        </p:nvSpPr>
        <p:spPr/>
        <p:txBody>
          <a:bodyPr/>
          <a:lstStyle/>
          <a:p>
            <a:r>
              <a:t>脑肽胶囊与抗焦虑药联合治疗效果的评估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焦虑症的特征性临床表现</a:t>
            </a:r>
          </a:p>
        </p:txBody>
      </p:sp>
      <p:sp>
        <p:nvSpPr>
          <p:cNvPr id="3" name="Text Placeholder 2"/>
          <p:cNvSpPr>
            <a:spLocks noGrp="1"/>
          </p:cNvSpPr>
          <p:nvPr>
            <p:ph type="body" idx="1"/>
          </p:nvPr>
        </p:nvSpPr>
        <p:spPr/>
        <p:txBody>
          <a:bodyPr/>
          <a:lstStyle/>
          <a:p>
            <a:r>
              <a:t>焦虑情绪</a:t>
            </a:r>
          </a:p>
        </p:txBody>
      </p:sp>
      <p:sp>
        <p:nvSpPr>
          <p:cNvPr id="4" name="Content Placeholder 3"/>
          <p:cNvSpPr>
            <a:spLocks noGrp="1"/>
          </p:cNvSpPr>
          <p:nvPr>
            <p:ph sz="half" idx="2"/>
          </p:nvPr>
        </p:nvSpPr>
        <p:spPr/>
        <p:txBody>
          <a:bodyPr/>
          <a:lstStyle/>
          <a:p>
            <a:r>
              <a:t>1. 患者持续存在广泛而持久的焦虑和担忧，且难以控制。</a:t>
            </a:r>
          </a:p>
          <a:p>
            <a:r>
              <a:t>2. 焦虑程度与现实情况不符，且患者难以控制。</a:t>
            </a:r>
          </a:p>
          <a:p>
            <a:r>
              <a:t>3. 焦虑常伴有躯体症状，如心悸、出汗、肌肉紧张、失眠等。</a:t>
            </a:r>
          </a:p>
        </p:txBody>
      </p:sp>
      <p:sp>
        <p:nvSpPr>
          <p:cNvPr id="5" name="Text Placeholder 4"/>
          <p:cNvSpPr>
            <a:spLocks noGrp="1"/>
          </p:cNvSpPr>
          <p:nvPr>
            <p:ph type="body" idx="3"/>
          </p:nvPr>
        </p:nvSpPr>
        <p:spPr/>
        <p:txBody>
          <a:bodyPr/>
          <a:lstStyle/>
          <a:p>
            <a:r>
              <a:t>运动性不安</a:t>
            </a:r>
          </a:p>
        </p:txBody>
      </p:sp>
      <p:sp>
        <p:nvSpPr>
          <p:cNvPr id="6" name="Content Placeholder 5"/>
          <p:cNvSpPr>
            <a:spLocks noGrp="1"/>
          </p:cNvSpPr>
          <p:nvPr>
            <p:ph sz="half" idx="4"/>
          </p:nvPr>
        </p:nvSpPr>
        <p:spPr/>
        <p:txBody>
          <a:bodyPr/>
          <a:lstStyle/>
          <a:p>
            <a:r>
              <a:t>1. 患者感到坐立不安或无法放松，常伴有来回踱步、扭动等行为。</a:t>
            </a:r>
          </a:p>
          <a:p>
            <a:r>
              <a:t>2. 运动性不安可能与患者企图缓解焦虑情绪有关。</a:t>
            </a:r>
          </a:p>
          <a:p>
            <a:r>
              <a:t>3. 运动性不安可能与患者大脑中神经递质失衡有关。</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焦虑症的特征性临床表现</a:t>
            </a:r>
          </a:p>
        </p:txBody>
      </p:sp>
      <p:sp>
        <p:nvSpPr>
          <p:cNvPr id="3" name="Text Placeholder 2"/>
          <p:cNvSpPr>
            <a:spLocks noGrp="1"/>
          </p:cNvSpPr>
          <p:nvPr>
            <p:ph type="body" idx="1"/>
          </p:nvPr>
        </p:nvSpPr>
        <p:spPr/>
        <p:txBody>
          <a:bodyPr/>
          <a:lstStyle/>
          <a:p>
            <a:r>
              <a:t>惊恐发作</a:t>
            </a:r>
          </a:p>
        </p:txBody>
      </p:sp>
      <p:sp>
        <p:nvSpPr>
          <p:cNvPr id="4" name="Content Placeholder 3"/>
          <p:cNvSpPr>
            <a:spLocks noGrp="1"/>
          </p:cNvSpPr>
          <p:nvPr>
            <p:ph sz="half" idx="2"/>
          </p:nvPr>
        </p:nvSpPr>
        <p:spPr/>
        <p:txBody>
          <a:bodyPr/>
          <a:lstStyle/>
          <a:p>
            <a:r>
              <a:t>1. 患者突然感到强烈的恐惧和恐慌，伴有心悸、出汗、呼吸困难等躯体症状。</a:t>
            </a:r>
          </a:p>
          <a:p>
            <a:r>
              <a:t>2. 惊恐发作通常持续数分钟，但也有可能持续更长时间。</a:t>
            </a:r>
          </a:p>
          <a:p>
            <a:r>
              <a:t>3. 惊恐发作可能由压力、创伤或某些药物引起。</a:t>
            </a:r>
          </a:p>
        </p:txBody>
      </p:sp>
      <p:sp>
        <p:nvSpPr>
          <p:cNvPr id="5" name="Text Placeholder 4"/>
          <p:cNvSpPr>
            <a:spLocks noGrp="1"/>
          </p:cNvSpPr>
          <p:nvPr>
            <p:ph type="body" idx="3"/>
          </p:nvPr>
        </p:nvSpPr>
        <p:spPr/>
        <p:txBody>
          <a:bodyPr/>
          <a:lstStyle/>
          <a:p>
            <a:r>
              <a:t>躯体症状</a:t>
            </a:r>
          </a:p>
        </p:txBody>
      </p:sp>
      <p:sp>
        <p:nvSpPr>
          <p:cNvPr id="6" name="Content Placeholder 5"/>
          <p:cNvSpPr>
            <a:spLocks noGrp="1"/>
          </p:cNvSpPr>
          <p:nvPr>
            <p:ph sz="half" idx="4"/>
          </p:nvPr>
        </p:nvSpPr>
        <p:spPr/>
        <p:txBody>
          <a:bodyPr/>
          <a:lstStyle/>
          <a:p>
            <a:r>
              <a:t>1. 焦虑症患者常伴有躯体症状，如头痛、肌肉紧张、消化道不适等。</a:t>
            </a:r>
          </a:p>
          <a:p>
            <a:r>
              <a:t>2. 躯体症状可能是焦虑情绪的直接表现，也可能与焦虑症相关的生理变化有关。</a:t>
            </a:r>
          </a:p>
          <a:p>
            <a:r>
              <a:t>3. 躯体症状可能会加重患者的焦虑情绪，形成恶性循环。</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焦虑症的特征性临床表现</a:t>
            </a:r>
          </a:p>
        </p:txBody>
      </p:sp>
      <p:sp>
        <p:nvSpPr>
          <p:cNvPr id="3" name="Text Placeholder 2"/>
          <p:cNvSpPr>
            <a:spLocks noGrp="1"/>
          </p:cNvSpPr>
          <p:nvPr>
            <p:ph type="body" idx="1"/>
          </p:nvPr>
        </p:nvSpPr>
        <p:spPr/>
        <p:txBody>
          <a:bodyPr/>
          <a:lstStyle/>
          <a:p>
            <a:r>
              <a:t>认知功能受损</a:t>
            </a:r>
          </a:p>
        </p:txBody>
      </p:sp>
      <p:sp>
        <p:nvSpPr>
          <p:cNvPr id="4" name="Content Placeholder 3"/>
          <p:cNvSpPr>
            <a:spLocks noGrp="1"/>
          </p:cNvSpPr>
          <p:nvPr>
            <p:ph sz="half" idx="2"/>
          </p:nvPr>
        </p:nvSpPr>
        <p:spPr/>
        <p:txBody>
          <a:bodyPr/>
          <a:lstStyle/>
          <a:p>
            <a:r>
              <a:t>1. 焦虑症患者可能出现注意力不集中、记忆力下降、思维迟缓等认知功能受损的症状。</a:t>
            </a:r>
          </a:p>
          <a:p>
            <a:r>
              <a:t>2. 认知功能受损可能是焦虑情绪直接影响的结果，也可能与焦虑症相关的神经递质失衡有关。</a:t>
            </a:r>
          </a:p>
          <a:p>
            <a:r>
              <a:t>3. 认知功能受损可能会影响患者的工作、学习和社交生活。</a:t>
            </a:r>
          </a:p>
        </p:txBody>
      </p:sp>
      <p:sp>
        <p:nvSpPr>
          <p:cNvPr id="5" name="Text Placeholder 4"/>
          <p:cNvSpPr>
            <a:spLocks noGrp="1"/>
          </p:cNvSpPr>
          <p:nvPr>
            <p:ph type="body" idx="3"/>
          </p:nvPr>
        </p:nvSpPr>
        <p:spPr/>
        <p:txBody>
          <a:bodyPr/>
          <a:lstStyle/>
          <a:p>
            <a:r>
              <a:t>社会功能受损</a:t>
            </a:r>
          </a:p>
        </p:txBody>
      </p:sp>
      <p:sp>
        <p:nvSpPr>
          <p:cNvPr id="6" name="Content Placeholder 5"/>
          <p:cNvSpPr>
            <a:spLocks noGrp="1"/>
          </p:cNvSpPr>
          <p:nvPr>
            <p:ph sz="half" idx="4"/>
          </p:nvPr>
        </p:nvSpPr>
        <p:spPr/>
        <p:txBody>
          <a:bodyPr/>
          <a:lstStyle/>
          <a:p>
            <a:r>
              <a:t>1. 焦虑症患者可能出现回避社交、不敢表达自己的观点等社会功能受损的症状。</a:t>
            </a:r>
          </a:p>
          <a:p>
            <a:r>
              <a:t>2. 社会功能受损可能是焦虑情绪直接影响的结果，也可能与焦虑症患者的低自尊、缺乏自信有关。</a:t>
            </a:r>
          </a:p>
          <a:p>
            <a:r>
              <a:t>3. 社会功能受损可能会导致患者失去工作、学业和社交机会。</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脑肽胶囊的药理学作用</a:t>
            </a:r>
          </a:p>
        </p:txBody>
      </p:sp>
      <p:sp>
        <p:nvSpPr>
          <p:cNvPr id="3" name="Subtitle 2"/>
          <p:cNvSpPr>
            <a:spLocks noGrp="1"/>
          </p:cNvSpPr>
          <p:nvPr>
            <p:ph type="subTitle" idx="1"/>
          </p:nvPr>
        </p:nvSpPr>
        <p:spPr/>
        <p:txBody>
          <a:bodyPr/>
          <a:lstStyle/>
          <a:p>
            <a:r>
              <a:t>脑肽胶囊与抗焦虑药联合治疗效果的评估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脑肽胶囊的药理学作用</a:t>
            </a:r>
          </a:p>
        </p:txBody>
      </p:sp>
      <p:sp>
        <p:nvSpPr>
          <p:cNvPr id="3" name="Text Placeholder 2"/>
          <p:cNvSpPr>
            <a:spLocks noGrp="1"/>
          </p:cNvSpPr>
          <p:nvPr>
            <p:ph type="body" idx="1"/>
          </p:nvPr>
        </p:nvSpPr>
        <p:spPr/>
        <p:txBody>
          <a:bodyPr/>
          <a:lstStyle/>
          <a:p>
            <a:r>
              <a:t>脑肽胶囊的药理学作用下的抗焦虑作用</a:t>
            </a:r>
          </a:p>
        </p:txBody>
      </p:sp>
      <p:sp>
        <p:nvSpPr>
          <p:cNvPr id="4" name="Content Placeholder 3"/>
          <p:cNvSpPr>
            <a:spLocks noGrp="1"/>
          </p:cNvSpPr>
          <p:nvPr>
            <p:ph sz="half" idx="2"/>
          </p:nvPr>
        </p:nvSpPr>
        <p:spPr/>
        <p:txBody>
          <a:bodyPr/>
          <a:lstStyle/>
          <a:p>
            <a:r>
              <a:t>1. 脑肽胶囊通过增加中枢神经系统中5-羟色胺（5-HT）的浓度来发挥抗焦虑作用。</a:t>
            </a:r>
          </a:p>
          <a:p>
            <a:r>
              <a:t>2. 脑肽胶囊能增强γ-氨基丁酸（GABA）的合成，减少GABA转运体的活性，从而增强突触后膜上的GABA能突触的抑制作用，产生抗焦虑作用。</a:t>
            </a:r>
          </a:p>
          <a:p>
            <a:r>
              <a:t>3. 脑肽胶囊能抑制中枢神经系统中皮质醇的分泌，从而减轻焦虑情绪。</a:t>
            </a:r>
          </a:p>
        </p:txBody>
      </p:sp>
      <p:sp>
        <p:nvSpPr>
          <p:cNvPr id="5" name="Text Placeholder 4"/>
          <p:cNvSpPr>
            <a:spLocks noGrp="1"/>
          </p:cNvSpPr>
          <p:nvPr>
            <p:ph type="body" idx="3"/>
          </p:nvPr>
        </p:nvSpPr>
        <p:spPr/>
        <p:txBody>
          <a:bodyPr/>
          <a:lstStyle/>
          <a:p>
            <a:r>
              <a:t>脑肽胶囊的药理学作用下的抗抑郁作用</a:t>
            </a:r>
          </a:p>
        </p:txBody>
      </p:sp>
      <p:sp>
        <p:nvSpPr>
          <p:cNvPr id="6" name="Content Placeholder 5"/>
          <p:cNvSpPr>
            <a:spLocks noGrp="1"/>
          </p:cNvSpPr>
          <p:nvPr>
            <p:ph sz="half" idx="4"/>
          </p:nvPr>
        </p:nvSpPr>
        <p:spPr/>
        <p:txBody>
          <a:bodyPr/>
          <a:lstStyle/>
          <a:p>
            <a:r>
              <a:t>1. 脑肽胶囊是一种能够抑制单胺氧化酶-A（MAO-A）的药物，因此能够增加中枢神经系统中单胺类神经递质（如去甲肾上腺素、5-羟色胺等）的含量，从而发挥抗抑郁作用。</a:t>
            </a:r>
          </a:p>
          <a:p>
            <a:r>
              <a:t>2. 脑肽胶囊能增加中枢神经系统中脑源性神经营养因子（BDNF）的含量，BDNF是一种重要的神经生长因子，参与神经元的生长、发育和存活，其表达水平降低与抑郁症的发病有关。</a:t>
            </a:r>
          </a:p>
          <a:p>
            <a:r>
              <a:t>3. 脑肽胶囊能调节下丘脑-垂体-肾上腺轴（HPA轴）的功能紊乱，HPA轴是人体应对压力的神经内分泌调节系统，在抑郁症的发病中发挥重要作用。</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脑肽胶囊的药理学作用</a:t>
            </a:r>
          </a:p>
        </p:txBody>
      </p:sp>
      <p:sp>
        <p:nvSpPr>
          <p:cNvPr id="3" name="Text Placeholder 2"/>
          <p:cNvSpPr>
            <a:spLocks noGrp="1"/>
          </p:cNvSpPr>
          <p:nvPr>
            <p:ph type="body" idx="1"/>
          </p:nvPr>
        </p:nvSpPr>
        <p:spPr/>
        <p:txBody>
          <a:bodyPr/>
          <a:lstStyle/>
          <a:p>
            <a:r>
              <a:t>脑肽胶囊的药理学作用下的镇静催眠作用</a:t>
            </a:r>
          </a:p>
        </p:txBody>
      </p:sp>
      <p:sp>
        <p:nvSpPr>
          <p:cNvPr id="4" name="Content Placeholder 3"/>
          <p:cNvSpPr>
            <a:spLocks noGrp="1"/>
          </p:cNvSpPr>
          <p:nvPr>
            <p:ph sz="half" idx="2"/>
          </p:nvPr>
        </p:nvSpPr>
        <p:spPr/>
        <p:txBody>
          <a:bodyPr/>
          <a:lstStyle/>
          <a:p>
            <a:r>
              <a:t>1. 脑肽胶囊能抑制丘脑网状激活系统和脑干觉醒中枢的活动，使机体处于安静状态，从而发挥镇静作用。</a:t>
            </a:r>
          </a:p>
          <a:p>
            <a:r>
              <a:t>2. 脑肽胶囊能延长小鼠的睡眠时间，减少小鼠的睡眠潜伏期，提高小鼠的睡眠质量，从而发挥催眠作用。</a:t>
            </a:r>
          </a:p>
          <a:p>
            <a:r>
              <a:t>3. 脑肽胶囊镇静催眠作用温和，与苯二氮卓类药物相比，不易产生成瘾性和依赖性，安全性更高。</a:t>
            </a:r>
          </a:p>
        </p:txBody>
      </p:sp>
      <p:sp>
        <p:nvSpPr>
          <p:cNvPr id="5" name="Text Placeholder 4"/>
          <p:cNvSpPr>
            <a:spLocks noGrp="1"/>
          </p:cNvSpPr>
          <p:nvPr>
            <p:ph type="body" idx="3"/>
          </p:nvPr>
        </p:nvSpPr>
        <p:spPr/>
        <p:txBody>
          <a:bodyPr/>
          <a:lstStyle/>
          <a:p>
            <a:r>
              <a:t>脑肽胶囊的药理学作用下的改善认知功能的作用</a:t>
            </a:r>
          </a:p>
        </p:txBody>
      </p:sp>
      <p:sp>
        <p:nvSpPr>
          <p:cNvPr id="6" name="Content Placeholder 5"/>
          <p:cNvSpPr>
            <a:spLocks noGrp="1"/>
          </p:cNvSpPr>
          <p:nvPr>
            <p:ph sz="half" idx="4"/>
          </p:nvPr>
        </p:nvSpPr>
        <p:spPr/>
        <p:txBody>
          <a:bodyPr/>
          <a:lstStyle/>
          <a:p>
            <a:r>
              <a:t>1. 脑肽胶囊通过抑制脑内乙酰胆碱酯酶（AChE）的活性，从而提高突触间隙中乙酰胆碱的浓度，增强胆碱能神经元的功能，发挥改善认知功能的作用。</a:t>
            </a:r>
          </a:p>
          <a:p>
            <a:r>
              <a:t>2. 脑肽胶囊能促进海马神经元的增殖和分化，增加海马神经递质的含量，从而改善记忆和学习能力。</a:t>
            </a:r>
          </a:p>
          <a:p>
            <a:r>
              <a:t>3. 脑肽胶囊能改善脑血流动力学，增加脑组织的氧气和葡萄糖供应，从而改善认知功能。</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脑肽胶囊的药理学作用</a:t>
            </a:r>
          </a:p>
        </p:txBody>
      </p:sp>
      <p:sp>
        <p:nvSpPr>
          <p:cNvPr id="3" name="Content Placeholder 2"/>
          <p:cNvSpPr>
            <a:spLocks noGrp="1"/>
          </p:cNvSpPr>
          <p:nvPr>
            <p:ph sz="half" idx="2"/>
          </p:nvPr>
        </p:nvSpPr>
        <p:spPr/>
        <p:txBody>
          <a:bodyPr/>
          <a:lstStyle/>
          <a:p>
            <a:r>
              <a:t>1. 脑肽胶囊能清除自由基，减少脂质过氧化，保护神经细胞免受氧化损伤，发挥抗氧化作用。</a:t>
            </a:r>
          </a:p>
          <a:p>
            <a:r>
              <a:t>2. 脑肽胶囊能提高超氧化物歧化酶（SOD）、谷胱甘肽过氧化物酶（GPX）、过氧化氢酶（CAT）等抗氧化酶的活性，增强机体的抗氧化防御能力。</a:t>
            </a:r>
          </a:p>
          <a:p>
            <a:r>
              <a:t>3. 脑肽胶囊抗氧化作用有助于延缓衰老，预防神经退行性疾病。</a:t>
            </a:r>
          </a:p>
        </p:txBody>
      </p:sp>
      <p:sp>
        <p:nvSpPr>
          <p:cNvPr id="4" name="Text Placeholder 3"/>
          <p:cNvSpPr>
            <a:spLocks noGrp="1"/>
          </p:cNvSpPr>
          <p:nvPr>
            <p:ph type="body" idx="3"/>
          </p:nvPr>
        </p:nvSpPr>
        <p:spPr/>
        <p:txBody>
          <a:bodyPr/>
          <a:lstStyle/>
          <a:p>
            <a:r>
              <a:t>脑肽胶囊的药理学作用下的其他作用</a:t>
            </a:r>
          </a:p>
        </p:txBody>
      </p:sp>
      <p:sp>
        <p:nvSpPr>
          <p:cNvPr id="5" name="Content Placeholder 4"/>
          <p:cNvSpPr>
            <a:spLocks noGrp="1"/>
          </p:cNvSpPr>
          <p:nvPr>
            <p:ph sz="half" idx="4"/>
          </p:nvPr>
        </p:nvSpPr>
        <p:spPr/>
        <p:txBody>
          <a:bodyPr/>
          <a:lstStyle/>
          <a:p>
            <a:r>
              <a:t>1. 脑肽胶囊能改善大脑微循环，促进脑组织的血氧供应，减轻脑缺血缺氧的损伤。</a:t>
            </a:r>
          </a:p>
          <a:p>
            <a:r>
              <a:t>2. 脑肽胶囊能调节免疫功能，抑制炎症反应，减轻神经炎症对大脑的损伤。</a:t>
            </a:r>
          </a:p>
          <a:p>
            <a:r>
              <a:t>3. 脑肽胶囊能保护神经细胞免受谷氨酸毒性的损伤，防止神经细胞凋亡。</a:t>
            </a:r>
          </a:p>
        </p:txBody>
      </p:sp>
      <p:sp>
        <p:nvSpPr>
          <p:cNvPr id="6" name="Text Placeholder 5"/>
          <p:cNvSpPr>
            <a:spLocks noGrp="1"/>
          </p:cNvSpPr>
          <p:nvPr>
            <p:ph type="body" idx="1"/>
          </p:nvPr>
        </p:nvSpPr>
        <p:spPr/>
        <p:txBody>
          <a:bodyPr/>
          <a:lstStyle/>
          <a:p>
            <a:r>
              <a:t>脑肽胶囊的药理学作用下的抗氧化作用</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抗焦虑药的药理学作用</a:t>
            </a:r>
          </a:p>
        </p:txBody>
      </p:sp>
      <p:sp>
        <p:nvSpPr>
          <p:cNvPr id="3" name="Subtitle 2"/>
          <p:cNvSpPr>
            <a:spLocks noGrp="1"/>
          </p:cNvSpPr>
          <p:nvPr>
            <p:ph type="subTitle" idx="1"/>
          </p:nvPr>
        </p:nvSpPr>
        <p:spPr/>
        <p:txBody>
          <a:bodyPr/>
          <a:lstStyle/>
          <a:p>
            <a:r>
              <a:t>脑肽胶囊与抗焦虑药联合治疗效果的评估</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抗焦虑药的药理学作用</a:t>
            </a:r>
          </a:p>
        </p:txBody>
      </p:sp>
      <p:sp>
        <p:nvSpPr>
          <p:cNvPr id="3" name="Text Placeholder 2"/>
          <p:cNvSpPr>
            <a:spLocks noGrp="1"/>
          </p:cNvSpPr>
          <p:nvPr>
            <p:ph type="body" idx="1"/>
          </p:nvPr>
        </p:nvSpPr>
        <p:spPr/>
        <p:txBody>
          <a:bodyPr/>
          <a:lstStyle/>
          <a:p>
            <a:r>
              <a:t>苯二氮卓类药物的作用机制</a:t>
            </a:r>
          </a:p>
        </p:txBody>
      </p:sp>
      <p:sp>
        <p:nvSpPr>
          <p:cNvPr id="4" name="Content Placeholder 3"/>
          <p:cNvSpPr>
            <a:spLocks noGrp="1"/>
          </p:cNvSpPr>
          <p:nvPr>
            <p:ph sz="half" idx="2"/>
          </p:nvPr>
        </p:nvSpPr>
        <p:spPr/>
        <p:txBody>
          <a:bodyPr/>
          <a:lstStyle/>
          <a:p>
            <a:r>
              <a:t>1. 苯二氮卓类药物是通过与GABA（γ-氨基丁酸）受体的苯二氮卓类结合位点结合，从而增强GABA介导的氯离子通道的开放，从而增加细胞膜对氯离子的通透性，导致细胞膜内外氯离子浓度梯度增加，细胞膜电位下降，细胞处于超极化状态，从而抑制神经元的兴奋性。</a:t>
            </a:r>
          </a:p>
          <a:p>
            <a:r>
              <a:t>2. 苯二氮卓类药物的治疗作用主要体现在抗焦虑、镇静催眠、抗惊厥、松弛肌肉等方面。</a:t>
            </a:r>
          </a:p>
          <a:p>
            <a:r>
              <a:t>3. 苯二氮卓类药物的抗焦虑作用主要通过抑制边缘系统和网状结构的神经元兴奋性以及增强皮层对皮下结构的抑制作用来实现的。</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抗焦虑药的药理学作用</a:t>
            </a:r>
          </a:p>
        </p:txBody>
      </p:sp>
      <p:sp>
        <p:nvSpPr>
          <p:cNvPr id="3" name="Text Placeholder 2"/>
          <p:cNvSpPr>
            <a:spLocks noGrp="1"/>
          </p:cNvSpPr>
          <p:nvPr>
            <p:ph type="body" idx="1"/>
          </p:nvPr>
        </p:nvSpPr>
        <p:spPr/>
        <p:txBody>
          <a:bodyPr/>
          <a:lstStyle/>
          <a:p>
            <a:r>
              <a:t>非苯二氮卓类抗焦虑药的作用机制</a:t>
            </a:r>
          </a:p>
        </p:txBody>
      </p:sp>
      <p:sp>
        <p:nvSpPr>
          <p:cNvPr id="4" name="Content Placeholder 3"/>
          <p:cNvSpPr>
            <a:spLocks noGrp="1"/>
          </p:cNvSpPr>
          <p:nvPr>
            <p:ph sz="half" idx="2"/>
          </p:nvPr>
        </p:nvSpPr>
        <p:spPr/>
        <p:txBody>
          <a:bodyPr/>
          <a:lstStyle/>
          <a:p>
            <a:r>
              <a:t>1. 非苯二氮卓类抗焦虑药包括丁酰胺类、咪达唑吡啶类、苯并二氮杂卓类、噁唑吡啶类等。</a:t>
            </a:r>
          </a:p>
          <a:p>
            <a:r>
              <a:t>2. 丁酰胺类药物主要通过抑制神经元钠离子通道的活性，从而抑制神经元的兴奋性，达到抗焦虑的作用。</a:t>
            </a:r>
          </a:p>
          <a:p>
            <a:r>
              <a:t>3. 咪达唑吡啶类药物则主要通过增强GABA介导的氯离子通道的开放，从而增加细胞膜对氯离子的通透性，导致细胞膜内外氯离子浓度梯度增加，细胞膜电位下降，细胞处于超极化状态，从而抑制神经元的兴奋性。</a:t>
            </a:r>
          </a:p>
          <a:p>
            <a:r>
              <a:t>4. 苯并二氮杂卓类药物具有类似于苯二氮卓类药物的作用机制，但其作用靶点更为特异，副作用相对较小。</a:t>
            </a:r>
          </a:p>
          <a:p>
            <a:r>
              <a:t>5. 噁唑吡啶类药物具有抗焦虑、抗抑郁、抗惊厥等作用，其作用机制尚未完全明确，可能与增强GABA介导的氯离子通道的开放有关。</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抗焦虑药的药理学作用</a:t>
            </a:r>
          </a:p>
        </p:txBody>
      </p:sp>
      <p:sp>
        <p:nvSpPr>
          <p:cNvPr id="3" name="Text Placeholder 2"/>
          <p:cNvSpPr>
            <a:spLocks noGrp="1"/>
          </p:cNvSpPr>
          <p:nvPr>
            <p:ph type="body" idx="1"/>
          </p:nvPr>
        </p:nvSpPr>
        <p:spPr/>
        <p:txBody>
          <a:bodyPr/>
          <a:lstStyle/>
          <a:p>
            <a:r>
              <a:t>抗焦虑药的临床应用</a:t>
            </a:r>
          </a:p>
        </p:txBody>
      </p:sp>
      <p:sp>
        <p:nvSpPr>
          <p:cNvPr id="4" name="Content Placeholder 3"/>
          <p:cNvSpPr>
            <a:spLocks noGrp="1"/>
          </p:cNvSpPr>
          <p:nvPr>
            <p:ph sz="half" idx="2"/>
          </p:nvPr>
        </p:nvSpPr>
        <p:spPr/>
        <p:txBody>
          <a:bodyPr/>
          <a:lstStyle/>
          <a:p>
            <a:r>
              <a:t>1. 抗焦虑药主要用于治疗焦虑症，包括广泛性焦虑症、惊恐障碍、社交恐惧症、创伤后应激障碍等。</a:t>
            </a:r>
          </a:p>
          <a:p>
            <a:r>
              <a:t>2. 抗焦虑药也用于治疗其他伴有焦虑症状的疾病，如失眠、抑郁症、精神分裂症等。</a:t>
            </a:r>
          </a:p>
          <a:p>
            <a:r>
              <a:t>3. 抗焦虑药的临床应用应根据患者的具体情况选择合适的药物，并注意药物的剂量、用法和不良反应。</a:t>
            </a:r>
          </a:p>
        </p:txBody>
      </p:sp>
      <p:sp>
        <p:nvSpPr>
          <p:cNvPr id="5" name="Text Placeholder 4"/>
          <p:cNvSpPr>
            <a:spLocks noGrp="1"/>
          </p:cNvSpPr>
          <p:nvPr>
            <p:ph type="body" idx="3"/>
          </p:nvPr>
        </p:nvSpPr>
        <p:spPr/>
        <p:txBody>
          <a:bodyPr/>
          <a:lstStyle/>
          <a:p>
            <a:r>
              <a:t>抗焦虑药的副作用</a:t>
            </a:r>
          </a:p>
        </p:txBody>
      </p:sp>
      <p:sp>
        <p:nvSpPr>
          <p:cNvPr id="6" name="Content Placeholder 5"/>
          <p:cNvSpPr>
            <a:spLocks noGrp="1"/>
          </p:cNvSpPr>
          <p:nvPr>
            <p:ph sz="half" idx="4"/>
          </p:nvPr>
        </p:nvSpPr>
        <p:spPr/>
        <p:txBody>
          <a:bodyPr/>
          <a:lstStyle/>
          <a:p>
            <a:r>
              <a:t>1. 抗焦虑药常见的副作用包括嗜睡、疲劳、头晕、口干、便秘、恶心等。</a:t>
            </a:r>
          </a:p>
          <a:p>
            <a:r>
              <a:t>2. 长期服用抗焦虑药还可能导致成瘾、记忆力减退、认知功能受损等副作用。</a:t>
            </a:r>
          </a:p>
          <a:p>
            <a:r>
              <a:t>3. 抗焦虑药的副作用与药物的种类、剂量和服用时间等因素有关。</a:t>
            </a:r>
          </a:p>
          <a:p>
            <a:r>
              <a:t>4. 患者应在医生的指导下服用抗焦虑药，并注意药物的副作用，及时与医生沟通。</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抗焦虑药的药理学作用</a:t>
            </a:r>
          </a:p>
        </p:txBody>
      </p:sp>
      <p:sp>
        <p:nvSpPr>
          <p:cNvPr id="3" name="Content Placeholder 2"/>
          <p:cNvSpPr>
            <a:spLocks noGrp="1"/>
          </p:cNvSpPr>
          <p:nvPr>
            <p:ph sz="half" idx="2"/>
          </p:nvPr>
        </p:nvSpPr>
        <p:spPr/>
        <p:txBody>
          <a:bodyPr/>
          <a:lstStyle/>
          <a:p>
            <a:r>
              <a:t>1. 抗焦虑药与其他药物合用可能会产生药物相互作用，导致药物的疗效降低或副作用增加。</a:t>
            </a:r>
          </a:p>
          <a:p>
            <a:r>
              <a:t>2. 抗焦虑药与酒精合用可能会增加嗜睡、疲劳等副作用，甚至导致呼吸抑制、昏迷等严重后果。</a:t>
            </a:r>
          </a:p>
          <a:p>
            <a:r>
              <a:t>3. 抗焦虑药与其他中枢神经系统抑制剂合用可能会增加嗜睡、疲劳等副作用，甚至导致呼吸抑制、昏迷等严重后果。</a:t>
            </a:r>
          </a:p>
          <a:p>
            <a:r>
              <a:t>4. 患者应在医生的指导下服用抗焦虑药，并告知医生正在服用的所有药物，包括处方药、非处方药和草药等。</a:t>
            </a:r>
          </a:p>
        </p:txBody>
      </p:sp>
      <p:sp>
        <p:nvSpPr>
          <p:cNvPr id="4" name="Text Placeholder 3"/>
          <p:cNvSpPr>
            <a:spLocks noGrp="1"/>
          </p:cNvSpPr>
          <p:nvPr>
            <p:ph type="body" idx="3"/>
          </p:nvPr>
        </p:nvSpPr>
        <p:spPr/>
        <p:txBody>
          <a:bodyPr/>
          <a:lstStyle/>
          <a:p>
            <a:r>
              <a:t>抗焦虑药的注意事项</a:t>
            </a:r>
          </a:p>
        </p:txBody>
      </p:sp>
      <p:sp>
        <p:nvSpPr>
          <p:cNvPr id="5" name="Content Placeholder 4"/>
          <p:cNvSpPr>
            <a:spLocks noGrp="1"/>
          </p:cNvSpPr>
          <p:nvPr>
            <p:ph sz="half" idx="4"/>
          </p:nvPr>
        </p:nvSpPr>
        <p:spPr/>
        <p:txBody>
          <a:bodyPr/>
          <a:lstStyle/>
          <a:p>
            <a:r>
              <a:t>1. 抗焦虑药应在医生的指导下服用，并注意药物的剂量、用法和不良反应。</a:t>
            </a:r>
          </a:p>
          <a:p>
            <a:r>
              <a:t>2. 长期服用抗焦虑药可能会导致成瘾、记忆力减退、认知功能受损等副作用，因此不建议长期服用。</a:t>
            </a:r>
          </a:p>
          <a:p>
            <a:r>
              <a:t>3. 抗焦虑药与其他药物合用可能会产生药物相互作用，导致药物的疗效降低或副作用增加。</a:t>
            </a:r>
          </a:p>
          <a:p>
            <a:r>
              <a:t>4. 患者应在医生的指导下服用抗焦虑药，并注意药物的副作用，及时与医生沟通。</a:t>
            </a:r>
          </a:p>
        </p:txBody>
      </p:sp>
      <p:sp>
        <p:nvSpPr>
          <p:cNvPr id="6" name="Text Placeholder 5"/>
          <p:cNvSpPr>
            <a:spLocks noGrp="1"/>
          </p:cNvSpPr>
          <p:nvPr>
            <p:ph type="body" idx="1"/>
          </p:nvPr>
        </p:nvSpPr>
        <p:spPr/>
        <p:txBody>
          <a:bodyPr/>
          <a:lstStyle/>
          <a:p>
            <a:r>
              <a:t>抗焦虑药的药物相互作用</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两药联合治疗的潜在优势</a:t>
            </a:r>
          </a:p>
        </p:txBody>
      </p:sp>
      <p:sp>
        <p:nvSpPr>
          <p:cNvPr id="3" name="Subtitle 2"/>
          <p:cNvSpPr>
            <a:spLocks noGrp="1"/>
          </p:cNvSpPr>
          <p:nvPr>
            <p:ph type="subTitle" idx="1"/>
          </p:nvPr>
        </p:nvSpPr>
        <p:spPr/>
        <p:txBody>
          <a:bodyPr/>
          <a:lstStyle/>
          <a:p>
            <a:r>
              <a:t>脑肽胶囊与抗焦虑药联合治疗效果的评估</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https://d.book118.com/648062124113006047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100</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焦虑症的特征性临床表现</vt:lpstr>
      <vt:lpstr> 焦虑症的特征性临床表现</vt:lpstr>
      <vt:lpstr> 焦虑症的特征性临床表现</vt:lpstr>
      <vt:lpstr> 焦虑症的特征性临床表现</vt:lpstr>
      <vt:lpstr> 脑肽胶囊的药理学作用</vt:lpstr>
      <vt:lpstr> 脑肽胶囊的药理学作用</vt:lpstr>
      <vt:lpstr> 脑肽胶囊的药理学作用</vt:lpstr>
      <vt:lpstr> 脑肽胶囊的药理学作用</vt:lpstr>
      <vt:lpstr> 抗焦虑药的药理学作用</vt:lpstr>
      <vt:lpstr> 抗焦虑药的药理学作用</vt:lpstr>
      <vt:lpstr> 抗焦虑药的药理学作用</vt:lpstr>
      <vt:lpstr> 抗焦虑药的药理学作用</vt:lpstr>
      <vt:lpstr> 抗焦虑药的药理学作用</vt:lpstr>
      <vt:lpstr> 两药联合治疗的潜在优势</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2024-09-29T02:03:29.788</cp:lastPrinted>
  <dcterms:created xsi:type="dcterms:W3CDTF">2024-09-28T18:03:29Z</dcterms:created>
  <dcterms:modified xsi:type="dcterms:W3CDTF">2024-09-28T18:03:31Z</dcterms:modified>
</cp:coreProperties>
</file>