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E74A31-D746-4C04-B500-7DD7FFA470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C0A3A7-2340-49AE-B0CF-4591082A1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37C997-A61A-4C9E-9DD9-B359069E98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243ED6-FB92-41C1-A941-2E43428D6E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9EE7E9-3ECF-4B9B-B16E-10735E99EE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F4110B-22C3-4B52-BB48-3FFB6F5EBF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A89174-F284-4F8D-BE57-5C161E308D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2236E5-614E-4C9A-952E-8CAE612FF9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5FE4F9-47A6-42BD-A0CC-89AB3A8A56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63A842-FDA7-4CB0-9A3A-D210408305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515592-D792-4FD5-8569-00F9183A16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62137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脑肽胶囊与干细胞移植联合治疗脑损伤的临床研究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临床研究设计:
 干细胞来源及选择:
 脑肽胶囊作用机制:
 脑损伤模型建立:
 干细胞移植方法:
 脑肽胶囊给药方案:
 疗效评价指标:
 安全性评估:</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临床研究设计:</a:t>
            </a:r>
          </a:p>
        </p:txBody>
      </p:sp>
      <p:sp>
        <p:nvSpPr>
          <p:cNvPr id="3" name="Subtitle 2"/>
          <p:cNvSpPr>
            <a:spLocks noGrp="1"/>
          </p:cNvSpPr>
          <p:nvPr>
            <p:ph type="subTitle" idx="1"/>
          </p:nvPr>
        </p:nvSpPr>
        <p:spPr/>
        <p:txBody>
          <a:bodyPr/>
          <a:lstStyle/>
          <a:p>
            <a:r>
              <a:t>脑肽胶囊与干细胞移植联合治疗脑损伤的临床研究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临床研究设计:</a:t>
            </a:r>
          </a:p>
        </p:txBody>
      </p:sp>
      <p:sp>
        <p:nvSpPr>
          <p:cNvPr id="3" name="Text Placeholder 2"/>
          <p:cNvSpPr>
            <a:spLocks noGrp="1"/>
          </p:cNvSpPr>
          <p:nvPr>
            <p:ph type="body" idx="1"/>
          </p:nvPr>
        </p:nvSpPr>
        <p:spPr/>
        <p:txBody>
          <a:bodyPr/>
          <a:lstStyle/>
          <a:p>
            <a:r>
              <a:t>临床研究方案设计：</a:t>
            </a:r>
          </a:p>
        </p:txBody>
      </p:sp>
      <p:sp>
        <p:nvSpPr>
          <p:cNvPr id="4" name="Content Placeholder 3"/>
          <p:cNvSpPr>
            <a:spLocks noGrp="1"/>
          </p:cNvSpPr>
          <p:nvPr>
            <p:ph sz="half" idx="2"/>
          </p:nvPr>
        </p:nvSpPr>
        <p:spPr/>
        <p:txBody>
          <a:bodyPr/>
          <a:lstStyle/>
          <a:p>
            <a:r>
              <a:t>1. 本研究是一项前瞻性、开放标签、单组临床研究，旨在评估脑肽胶囊与干细胞移植联合治疗脑损伤的有效性和安全性。</a:t>
            </a:r>
          </a:p>
          <a:p>
            <a:r>
              <a:t>2. 研究计划纳入100名符合纳入标准的患者，并随机分组接受脑肽胶囊治疗组或安慰剂对照组。</a:t>
            </a:r>
          </a:p>
          <a:p>
            <a:r>
              <a:t>3. 治疗组患者将在干细胞移植后口服脑肽胶囊，安慰剂对照组患者将口服安慰剂。</a:t>
            </a:r>
          </a:p>
          <a:p>
            <a:r>
              <a:t>4. 患者将在治疗前、治疗后1个月、3个月、6个月和12个月进行随访，以评估其临床症状、神经功能、脑损伤程度和安全性。</a:t>
            </a:r>
          </a:p>
        </p:txBody>
      </p:sp>
      <p:sp>
        <p:nvSpPr>
          <p:cNvPr id="5" name="Text Placeholder 4"/>
          <p:cNvSpPr>
            <a:spLocks noGrp="1"/>
          </p:cNvSpPr>
          <p:nvPr>
            <p:ph type="body" idx="3"/>
          </p:nvPr>
        </p:nvSpPr>
        <p:spPr/>
        <p:txBody>
          <a:bodyPr/>
          <a:lstStyle/>
          <a:p>
            <a:r>
              <a:t>纳入标准：</a:t>
            </a:r>
          </a:p>
        </p:txBody>
      </p:sp>
      <p:sp>
        <p:nvSpPr>
          <p:cNvPr id="6" name="Content Placeholder 5"/>
          <p:cNvSpPr>
            <a:spLocks noGrp="1"/>
          </p:cNvSpPr>
          <p:nvPr>
            <p:ph sz="half" idx="4"/>
          </p:nvPr>
        </p:nvSpPr>
        <p:spPr/>
        <p:txBody>
          <a:bodyPr/>
          <a:lstStyle/>
          <a:p>
            <a:r>
              <a:t>1. 年龄在18-65岁之间。</a:t>
            </a:r>
          </a:p>
          <a:p>
            <a:r>
              <a:t>2. 符合脑损伤诊断标准，且损伤严重程度为中度或重度。</a:t>
            </a:r>
          </a:p>
          <a:p>
            <a:r>
              <a:t>3. 患者自愿参加研究，并签署知情同意书。</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临床研究设计:</a:t>
            </a:r>
          </a:p>
        </p:txBody>
      </p:sp>
      <p:sp>
        <p:nvSpPr>
          <p:cNvPr id="3" name="Text Placeholder 2"/>
          <p:cNvSpPr>
            <a:spLocks noGrp="1"/>
          </p:cNvSpPr>
          <p:nvPr>
            <p:ph type="body" idx="1"/>
          </p:nvPr>
        </p:nvSpPr>
        <p:spPr/>
        <p:txBody>
          <a:bodyPr/>
          <a:lstStyle/>
          <a:p>
            <a:r>
              <a:t>排除标准：</a:t>
            </a:r>
          </a:p>
        </p:txBody>
      </p:sp>
      <p:sp>
        <p:nvSpPr>
          <p:cNvPr id="4" name="Content Placeholder 3"/>
          <p:cNvSpPr>
            <a:spLocks noGrp="1"/>
          </p:cNvSpPr>
          <p:nvPr>
            <p:ph sz="half" idx="2"/>
          </p:nvPr>
        </p:nvSpPr>
        <p:spPr/>
        <p:txBody>
          <a:bodyPr/>
          <a:lstStyle/>
          <a:p>
            <a:r>
              <a:t>1. 患有严重的心脏病、肝病、肾病或其他严重疾病。</a:t>
            </a:r>
          </a:p>
          <a:p>
            <a:r>
              <a:t>2. 对脑肽胶囊或安慰剂中的任何成分过敏。</a:t>
            </a:r>
          </a:p>
          <a:p>
            <a:r>
              <a:t>3. 正在服用其他可能影响研究结果的药物。</a:t>
            </a:r>
          </a:p>
          <a:p>
            <a:r>
              <a:t>4. 孕妇或哺乳期妇女。</a:t>
            </a:r>
          </a:p>
        </p:txBody>
      </p:sp>
      <p:sp>
        <p:nvSpPr>
          <p:cNvPr id="5" name="Text Placeholder 4"/>
          <p:cNvSpPr>
            <a:spLocks noGrp="1"/>
          </p:cNvSpPr>
          <p:nvPr>
            <p:ph type="body" idx="3"/>
          </p:nvPr>
        </p:nvSpPr>
        <p:spPr/>
        <p:txBody>
          <a:bodyPr/>
          <a:lstStyle/>
          <a:p>
            <a:r>
              <a:t>干细胞移植方案：</a:t>
            </a:r>
          </a:p>
        </p:txBody>
      </p:sp>
      <p:sp>
        <p:nvSpPr>
          <p:cNvPr id="6" name="Content Placeholder 5"/>
          <p:cNvSpPr>
            <a:spLocks noGrp="1"/>
          </p:cNvSpPr>
          <p:nvPr>
            <p:ph sz="half" idx="4"/>
          </p:nvPr>
        </p:nvSpPr>
        <p:spPr/>
        <p:txBody>
          <a:bodyPr/>
          <a:lstStyle/>
          <a:p>
            <a:r>
              <a:t>1. 干细胞移植将在脑损伤后1周内进行。</a:t>
            </a:r>
          </a:p>
          <a:p>
            <a:r>
              <a:t>2. 使用自体或异体干细胞，干细胞数量为1×10^6/kg体重。</a:t>
            </a:r>
          </a:p>
          <a:p>
            <a:r>
              <a:t>3. 干细胞将通过腰椎穿刺或脑室注射的方式注入受损脑组织。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临床研究设计:</a:t>
            </a:r>
          </a:p>
        </p:txBody>
      </p:sp>
      <p:sp>
        <p:nvSpPr>
          <p:cNvPr id="3" name="Text Placeholder 2"/>
          <p:cNvSpPr>
            <a:spLocks noGrp="1"/>
          </p:cNvSpPr>
          <p:nvPr>
            <p:ph type="body" idx="1"/>
          </p:nvPr>
        </p:nvSpPr>
        <p:spPr/>
        <p:txBody>
          <a:bodyPr/>
          <a:lstStyle/>
          <a:p>
            <a:r>
              <a:t>脑肽胶囊治疗方案：</a:t>
            </a:r>
          </a:p>
        </p:txBody>
      </p:sp>
      <p:sp>
        <p:nvSpPr>
          <p:cNvPr id="4" name="Content Placeholder 3"/>
          <p:cNvSpPr>
            <a:spLocks noGrp="1"/>
          </p:cNvSpPr>
          <p:nvPr>
            <p:ph sz="half" idx="2"/>
          </p:nvPr>
        </p:nvSpPr>
        <p:spPr/>
        <p:txBody>
          <a:bodyPr/>
          <a:lstStyle/>
          <a:p>
            <a:r>
              <a:t>1. 脑肽胶囊的剂量为100mg/次，每天3次。</a:t>
            </a:r>
          </a:p>
          <a:p>
            <a:r>
              <a:t>2. 脑肽胶囊的治疗持续时间为6个月。</a:t>
            </a:r>
          </a:p>
          <a:p>
            <a:r>
              <a:t>3. 患者应严格按照医生的指导服用脑肽胶囊。</a:t>
            </a:r>
          </a:p>
        </p:txBody>
      </p:sp>
      <p:sp>
        <p:nvSpPr>
          <p:cNvPr id="5" name="Text Placeholder 4"/>
          <p:cNvSpPr>
            <a:spLocks noGrp="1"/>
          </p:cNvSpPr>
          <p:nvPr>
            <p:ph type="body" idx="3"/>
          </p:nvPr>
        </p:nvSpPr>
        <p:spPr/>
        <p:txBody>
          <a:bodyPr/>
          <a:lstStyle/>
          <a:p>
            <a:r>
              <a:t>随访方案：</a:t>
            </a:r>
          </a:p>
        </p:txBody>
      </p:sp>
      <p:sp>
        <p:nvSpPr>
          <p:cNvPr id="6" name="Content Placeholder 5"/>
          <p:cNvSpPr>
            <a:spLocks noGrp="1"/>
          </p:cNvSpPr>
          <p:nvPr>
            <p:ph sz="half" idx="4"/>
          </p:nvPr>
        </p:nvSpPr>
        <p:spPr/>
        <p:txBody>
          <a:bodyPr/>
          <a:lstStyle/>
          <a:p>
            <a:r>
              <a:t>1. 患者将在治疗前、治疗后1个月、3个月、6个月和12个月进行随访。</a:t>
            </a:r>
          </a:p>
          <a:p>
            <a:r>
              <a:t>2. 随访内容包括临床症状、神经功能、脑损伤程度和安全性。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干细胞来源及选择:</a:t>
            </a:r>
          </a:p>
        </p:txBody>
      </p:sp>
      <p:sp>
        <p:nvSpPr>
          <p:cNvPr id="3" name="Subtitle 2"/>
          <p:cNvSpPr>
            <a:spLocks noGrp="1"/>
          </p:cNvSpPr>
          <p:nvPr>
            <p:ph type="subTitle" idx="1"/>
          </p:nvPr>
        </p:nvSpPr>
        <p:spPr/>
        <p:txBody>
          <a:bodyPr/>
          <a:lstStyle/>
          <a:p>
            <a:r>
              <a:t>脑肽胶囊与干细胞移植联合治疗脑损伤的临床研究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干细胞来源及选择:</a:t>
            </a:r>
          </a:p>
        </p:txBody>
      </p:sp>
      <p:sp>
        <p:nvSpPr>
          <p:cNvPr id="3" name="Text Placeholder 2"/>
          <p:cNvSpPr>
            <a:spLocks noGrp="1"/>
          </p:cNvSpPr>
          <p:nvPr>
            <p:ph type="body" idx="1"/>
          </p:nvPr>
        </p:nvSpPr>
        <p:spPr/>
        <p:txBody>
          <a:bodyPr/>
          <a:lstStyle/>
          <a:p>
            <a:r>
              <a:t>干细胞来源及选择：</a:t>
            </a:r>
          </a:p>
        </p:txBody>
      </p:sp>
      <p:sp>
        <p:nvSpPr>
          <p:cNvPr id="4" name="Content Placeholder 3"/>
          <p:cNvSpPr>
            <a:spLocks noGrp="1"/>
          </p:cNvSpPr>
          <p:nvPr>
            <p:ph sz="half" idx="2"/>
          </p:nvPr>
        </p:nvSpPr>
        <p:spPr/>
        <p:txBody>
          <a:bodyPr/>
          <a:lstStyle/>
          <a:p>
            <a:r>
              <a:t>1. 干细胞的来源广泛，包括胚胎干细胞、胎儿干细胞、脐带血干细胞、骨髓干细胞、外周血干细胞、脂肪干细胞、牙髓干细胞和间充质干细胞等。</a:t>
            </a:r>
          </a:p>
          <a:p>
            <a:r>
              <a:t>2. 不同来源的干细胞具有不同的特性和分化潜能，需要根据治疗目的和患者情况选择合适的干细胞类型。</a:t>
            </a:r>
          </a:p>
          <a:p>
            <a:r>
              <a:t>3. 胚胎干细胞具有无限增殖和分化成所有组织细胞的能力，但使用胚胎干细胞存在伦理和安全性问题。</a:t>
            </a:r>
          </a:p>
          <a:p>
            <a:r>
              <a:t>4. 胎儿干细胞也具有较强的分化潜能，但存在获取困难和排斥反应等问题。</a:t>
            </a:r>
          </a:p>
          <a:p>
            <a:r>
              <a:t>5. 脐带血干细胞具有较高的增殖能力和较低的排斥反应，但可用量有限，且需要长期储存。</a:t>
            </a:r>
          </a:p>
          <a:p>
            <a:r>
              <a:t>6. 骨髓干细胞是目前临床应用最广泛的干细胞，具有较强的分化潜能和可及性，但存在获取创伤大、创口疼痛等缺点。</a:t>
            </a:r>
          </a:p>
        </p:txBody>
      </p:sp>
      <p:sp>
        <p:nvSpPr>
          <p:cNvPr id="5" name="Text Placeholder 4"/>
          <p:cNvSpPr>
            <a:spLocks noGrp="1"/>
          </p:cNvSpPr>
          <p:nvPr>
            <p:ph type="body" idx="3"/>
          </p:nvPr>
        </p:nvSpPr>
        <p:spPr/>
        <p:txBody>
          <a:bodyPr/>
          <a:lstStyle/>
          <a:p>
            <a:r>
              <a:t>干细胞筛选和鉴定：</a:t>
            </a:r>
          </a:p>
        </p:txBody>
      </p:sp>
      <p:sp>
        <p:nvSpPr>
          <p:cNvPr id="6" name="Content Placeholder 5"/>
          <p:cNvSpPr>
            <a:spLocks noGrp="1"/>
          </p:cNvSpPr>
          <p:nvPr>
            <p:ph sz="half" idx="4"/>
          </p:nvPr>
        </p:nvSpPr>
        <p:spPr/>
        <p:txBody>
          <a:bodyPr/>
          <a:lstStyle/>
          <a:p>
            <a:r>
              <a:t>1. 干细胞筛选和鉴定对于确保干细胞质量和安全性至关重要。</a:t>
            </a:r>
          </a:p>
          <a:p>
            <a:r>
              <a:t>2. 常用的干细胞筛选方法包括形态学观察、免疫表型分析、功能检测和基因表达谱分析等。</a:t>
            </a:r>
          </a:p>
          <a:p>
            <a:r>
              <a:t>3. 形态学观察可以检测干细胞的形态和大小，免疫表型分析可以鉴定干细胞特有的表面标记，功能检测可以评估干细胞的分化潜能和自我更新能力，基因表达谱分析可以揭示干细胞的基因表达特征。</a:t>
            </a:r>
          </a:p>
          <a:p>
            <a:r>
              <a:t>4. 通过筛选和鉴定，可以去除不合格的干细胞，确保移植的干细胞具有良好的质量和安全性。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干细胞来源及选择:</a:t>
            </a:r>
          </a:p>
        </p:txBody>
      </p:sp>
      <p:sp>
        <p:nvSpPr>
          <p:cNvPr id="3" name="Content Placeholder 2"/>
          <p:cNvSpPr>
            <a:spLocks noGrp="1"/>
          </p:cNvSpPr>
          <p:nvPr>
            <p:ph sz="half" idx="2"/>
          </p:nvPr>
        </p:nvSpPr>
        <p:spPr/>
        <p:txBody>
          <a:bodyPr/>
          <a:lstStyle/>
          <a:p>
            <a:r>
              <a:t>1. 干细胞培养和扩增是干细胞移植治疗的前提条件。</a:t>
            </a:r>
          </a:p>
          <a:p>
            <a:r>
              <a:t>2. 干细胞培养需要合适的培养基和培养条件，包括适当的温度、湿度、pH值和气体成分等。</a:t>
            </a:r>
          </a:p>
          <a:p>
            <a:r>
              <a:t>3. 不同的干细胞类型对培养条件有不同的要求，需要根据具体情况进行优化。</a:t>
            </a:r>
          </a:p>
          <a:p>
            <a:r>
              <a:t>4. 干细胞扩增可以采用多种方法，包括贴壁培养、悬浮培养和生物反应器培养等。</a:t>
            </a:r>
          </a:p>
          <a:p>
            <a:r>
              <a:t>5. 通过培养和扩增，可以获得足够数量的干细胞，满足移植治疗的需要。</a:t>
            </a:r>
          </a:p>
        </p:txBody>
      </p:sp>
      <p:sp>
        <p:nvSpPr>
          <p:cNvPr id="4" name="Text Placeholder 3"/>
          <p:cNvSpPr>
            <a:spLocks noGrp="1"/>
          </p:cNvSpPr>
          <p:nvPr>
            <p:ph type="body" idx="3"/>
          </p:nvPr>
        </p:nvSpPr>
        <p:spPr/>
        <p:txBody>
          <a:bodyPr/>
          <a:lstStyle/>
          <a:p>
            <a:r>
              <a:t>干细胞移植技术：</a:t>
            </a:r>
          </a:p>
        </p:txBody>
      </p:sp>
      <p:sp>
        <p:nvSpPr>
          <p:cNvPr id="5" name="Content Placeholder 4"/>
          <p:cNvSpPr>
            <a:spLocks noGrp="1"/>
          </p:cNvSpPr>
          <p:nvPr>
            <p:ph sz="half" idx="4"/>
          </p:nvPr>
        </p:nvSpPr>
        <p:spPr/>
        <p:txBody>
          <a:bodyPr/>
          <a:lstStyle/>
          <a:p>
            <a:r>
              <a:t>1. 干细胞移植技术是干细胞治疗的核心环节。</a:t>
            </a:r>
          </a:p>
          <a:p>
            <a:r>
              <a:t>2. 干细胞移植途径主要有骨髓腔内注射、静脉注射、颅内注射和脑室注射等。</a:t>
            </a:r>
          </a:p>
          <a:p>
            <a:r>
              <a:t>3. 不同的移植途径适用于不同的疾病类型和患者情况，需要根据具体情况选择合适的移植途径。</a:t>
            </a:r>
          </a:p>
          <a:p>
            <a:r>
              <a:t>4. 干细胞移植过程中需要考虑干细胞剂量、移植时机和移植后免疫抑制治疗等因素，以提高移植治疗的成功率和安全性。</a:t>
            </a:r>
          </a:p>
        </p:txBody>
      </p:sp>
      <p:sp>
        <p:nvSpPr>
          <p:cNvPr id="6" name="Text Placeholder 5"/>
          <p:cNvSpPr>
            <a:spLocks noGrp="1"/>
          </p:cNvSpPr>
          <p:nvPr>
            <p:ph type="body" idx="1"/>
          </p:nvPr>
        </p:nvSpPr>
        <p:spPr/>
        <p:txBody>
          <a:bodyPr/>
          <a:lstStyle/>
          <a:p>
            <a:r>
              <a:t>干细胞培养和扩增：</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干细胞来源及选择:</a:t>
            </a:r>
          </a:p>
        </p:txBody>
      </p:sp>
      <p:sp>
        <p:nvSpPr>
          <p:cNvPr id="3" name="Text Placeholder 2"/>
          <p:cNvSpPr>
            <a:spLocks noGrp="1"/>
          </p:cNvSpPr>
          <p:nvPr>
            <p:ph type="body" idx="1"/>
          </p:nvPr>
        </p:nvSpPr>
        <p:spPr/>
        <p:txBody>
          <a:bodyPr/>
          <a:lstStyle/>
          <a:p>
            <a:r>
              <a:t>干细胞移植后监测和评估：</a:t>
            </a:r>
          </a:p>
        </p:txBody>
      </p:sp>
      <p:sp>
        <p:nvSpPr>
          <p:cNvPr id="4" name="Content Placeholder 3"/>
          <p:cNvSpPr>
            <a:spLocks noGrp="1"/>
          </p:cNvSpPr>
          <p:nvPr>
            <p:ph sz="half" idx="2"/>
          </p:nvPr>
        </p:nvSpPr>
        <p:spPr/>
        <p:txBody>
          <a:bodyPr/>
          <a:lstStyle/>
          <a:p>
            <a:r>
              <a:t>1. 干细胞移植后监测和评估对于评估治疗效果和早期发现并发症至关重要。</a:t>
            </a:r>
          </a:p>
          <a:p>
            <a:r>
              <a:t>2. 常用的监测指标包括血常规、生化检查、免疫学检查、影像学检查和神经功能评估等。</a:t>
            </a:r>
          </a:p>
          <a:p>
            <a:r>
              <a:t>3. 通过监测和评估，可以及时发现移植后并发症，并采取相应的治疗措施。</a:t>
            </a:r>
          </a:p>
          <a:p>
            <a:r>
              <a:t>4. 定期随访可以评估干细胞移植治疗的长期效果和安全性。</a:t>
            </a:r>
          </a:p>
        </p:txBody>
      </p:sp>
      <p:sp>
        <p:nvSpPr>
          <p:cNvPr id="5" name="Text Placeholder 4"/>
          <p:cNvSpPr>
            <a:spLocks noGrp="1"/>
          </p:cNvSpPr>
          <p:nvPr>
            <p:ph type="body" idx="3"/>
          </p:nvPr>
        </p:nvSpPr>
        <p:spPr/>
        <p:txBody>
          <a:bodyPr/>
          <a:lstStyle/>
          <a:p>
            <a:r>
              <a:t>干细胞移植并发症及防治：</a:t>
            </a:r>
          </a:p>
        </p:txBody>
      </p:sp>
      <p:sp>
        <p:nvSpPr>
          <p:cNvPr id="6" name="Content Placeholder 5"/>
          <p:cNvSpPr>
            <a:spLocks noGrp="1"/>
          </p:cNvSpPr>
          <p:nvPr>
            <p:ph sz="half" idx="4"/>
          </p:nvPr>
        </p:nvSpPr>
        <p:spPr/>
        <p:txBody>
          <a:bodyPr/>
          <a:lstStyle/>
          <a:p>
            <a:r>
              <a:t>1. 干细胞移植并发症包括急性排斥反应、慢性排斥反应、感染、出血、移植物抗宿主病、静脉血栓栓塞症和肺栓塞等。</a:t>
            </a:r>
          </a:p>
          <a:p>
            <a:r>
              <a:t>2. 急性排斥反应是干细胞移植后早期出现的并发症，主要表现为发热、皮疹、肝功能异常和血细胞减少等。</a:t>
            </a:r>
          </a:p>
          <a:p>
            <a:r>
              <a:t>3. 慢性排斥反应是干细胞移植后晚期出现的并发症，主要表现为移植器官或组织功能衰竭。</a:t>
            </a:r>
          </a:p>
          <a:p>
            <a:r>
              <a:t>4. 感染是干细胞移植后常见的并发症，主要由细菌、病毒、真菌和寄生虫等引起。</a:t>
            </a:r>
          </a:p>
          <a:p>
            <a:r>
              <a:t>5. 出血是干细胞移植后常见的并发症，主要由血小板减少和凝血功能障碍引起。</a:t>
            </a:r>
          </a:p>
          <a:p>
            <a:r>
              <a:t>6. 移植物抗宿主病是干细胞移植后严重的并发症，主要表现为供体免疫细胞攻击受体组织或器官。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脑肽胶囊作用机制:</a:t>
            </a:r>
          </a:p>
        </p:txBody>
      </p:sp>
      <p:sp>
        <p:nvSpPr>
          <p:cNvPr id="3" name="Subtitle 2"/>
          <p:cNvSpPr>
            <a:spLocks noGrp="1"/>
          </p:cNvSpPr>
          <p:nvPr>
            <p:ph type="subTitle" idx="1"/>
          </p:nvPr>
        </p:nvSpPr>
        <p:spPr/>
        <p:txBody>
          <a:bodyPr/>
          <a:lstStyle/>
          <a:p>
            <a:r>
              <a:t>脑肽胶囊与干细胞移植联合治疗脑损伤的临床研究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脑肽胶囊作用机制:</a:t>
            </a:r>
          </a:p>
        </p:txBody>
      </p:sp>
      <p:sp>
        <p:nvSpPr>
          <p:cNvPr id="3" name="Text Placeholder 2"/>
          <p:cNvSpPr>
            <a:spLocks noGrp="1"/>
          </p:cNvSpPr>
          <p:nvPr>
            <p:ph type="body" idx="1"/>
          </p:nvPr>
        </p:nvSpPr>
        <p:spPr/>
        <p:txBody>
          <a:bodyPr/>
          <a:lstStyle/>
          <a:p>
            <a:r>
              <a:t>脑啡肽受体调节：</a:t>
            </a:r>
          </a:p>
        </p:txBody>
      </p:sp>
      <p:sp>
        <p:nvSpPr>
          <p:cNvPr id="4" name="Content Placeholder 3"/>
          <p:cNvSpPr>
            <a:spLocks noGrp="1"/>
          </p:cNvSpPr>
          <p:nvPr>
            <p:ph sz="half" idx="2"/>
          </p:nvPr>
        </p:nvSpPr>
        <p:spPr/>
        <p:txBody>
          <a:bodyPr/>
          <a:lstStyle/>
          <a:p>
            <a:r>
              <a:t>1. 脑肽胶囊通过与脑啡肽受体结合，调节脑内神经递质的水平，维持神经系统的稳定。</a:t>
            </a:r>
          </a:p>
          <a:p>
            <a:r>
              <a:t>2. 脑啡肽受体分为δ、κ、μ三种亚型，脑肽胶囊与不同亚型的结合，对神经递质的调节作用有所不同。</a:t>
            </a:r>
          </a:p>
          <a:p>
            <a:r>
              <a:t>3. 脑肽胶囊与δ受体结合，可抑制中枢神经系统活动，发挥镇静、止痛作用；与κ受体结合，可增强中枢神经系统兴奋性，产生镇痛和欣快作用；与μ受体结合，可抑制中枢神经系统活动，发挥镇痛、镇静和催眠作用。</a:t>
            </a:r>
          </a:p>
        </p:txBody>
      </p:sp>
      <p:sp>
        <p:nvSpPr>
          <p:cNvPr id="5" name="Text Placeholder 4"/>
          <p:cNvSpPr>
            <a:spLocks noGrp="1"/>
          </p:cNvSpPr>
          <p:nvPr>
            <p:ph type="body" idx="3"/>
          </p:nvPr>
        </p:nvSpPr>
        <p:spPr/>
        <p:txBody>
          <a:bodyPr/>
          <a:lstStyle/>
          <a:p>
            <a:r>
              <a:t>抗氧化作用：</a:t>
            </a:r>
          </a:p>
        </p:txBody>
      </p:sp>
      <p:sp>
        <p:nvSpPr>
          <p:cNvPr id="6" name="Content Placeholder 5"/>
          <p:cNvSpPr>
            <a:spLocks noGrp="1"/>
          </p:cNvSpPr>
          <p:nvPr>
            <p:ph sz="half" idx="4"/>
          </p:nvPr>
        </p:nvSpPr>
        <p:spPr/>
        <p:txBody>
          <a:bodyPr/>
          <a:lstStyle/>
          <a:p>
            <a:r>
              <a:t>1. 脑肽胶囊中含有多种抗氧化成分，如脑肽、超氧化物歧化酶（SOD）、谷胱甘肽（GSH）等。</a:t>
            </a:r>
          </a:p>
          <a:p>
            <a:r>
              <a:t>2. 这些成分可以清除体内的自由基，防止自由基对细胞的损伤。</a:t>
            </a:r>
          </a:p>
          <a:p>
            <a:r>
              <a:t>3. 自由基是一种活性氧分子，可以攻击细胞膜、蛋白质和DNA，导致细胞死亡和组织损伤。</a:t>
            </a:r>
          </a:p>
          <a:p>
            <a:r>
              <a:t>4. 脑肽胶囊通过清除自由基，可以保护脑细胞免受损伤，减轻脑损伤的程度。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脑肽胶囊作用机制:</a:t>
            </a:r>
          </a:p>
        </p:txBody>
      </p:sp>
      <p:sp>
        <p:nvSpPr>
          <p:cNvPr id="3" name="Text Placeholder 2"/>
          <p:cNvSpPr>
            <a:spLocks noGrp="1"/>
          </p:cNvSpPr>
          <p:nvPr>
            <p:ph type="body" idx="1"/>
          </p:nvPr>
        </p:nvSpPr>
        <p:spPr/>
        <p:txBody>
          <a:bodyPr/>
          <a:lstStyle/>
          <a:p>
            <a:r>
              <a:t>抗炎作用：</a:t>
            </a:r>
          </a:p>
        </p:txBody>
      </p:sp>
      <p:sp>
        <p:nvSpPr>
          <p:cNvPr id="4" name="Content Placeholder 3"/>
          <p:cNvSpPr>
            <a:spLocks noGrp="1"/>
          </p:cNvSpPr>
          <p:nvPr>
            <p:ph sz="half" idx="2"/>
          </p:nvPr>
        </p:nvSpPr>
        <p:spPr/>
        <p:txBody>
          <a:bodyPr/>
          <a:lstStyle/>
          <a:p>
            <a:r>
              <a:t>1. 脑肽胶囊中含有多种抗炎成分，如脑肽、白细胞介素-10（IL-10）、转化生长因子-β（TGF-β）等。</a:t>
            </a:r>
          </a:p>
          <a:p>
            <a:r>
              <a:t>2. 这些成分可以抑制炎症反应，减輕脑损伤引起的炎症反应。</a:t>
            </a:r>
          </a:p>
          <a:p>
            <a:r>
              <a:t>3. 炎症反应是一种机体对损伤的正常反应，但过度的炎症反应会加重脑损伤的程度。</a:t>
            </a:r>
          </a:p>
          <a:p>
            <a:r>
              <a:t>4. 脑肽胶囊通过抑制炎症反应，可以减轻脑损伤的程度。</a:t>
            </a:r>
          </a:p>
        </p:txBody>
      </p:sp>
      <p:sp>
        <p:nvSpPr>
          <p:cNvPr id="5" name="Text Placeholder 4"/>
          <p:cNvSpPr>
            <a:spLocks noGrp="1"/>
          </p:cNvSpPr>
          <p:nvPr>
            <p:ph type="body" idx="3"/>
          </p:nvPr>
        </p:nvSpPr>
        <p:spPr/>
        <p:txBody>
          <a:bodyPr/>
          <a:lstStyle/>
          <a:p>
            <a:r>
              <a:t>促进神经生长：</a:t>
            </a:r>
          </a:p>
        </p:txBody>
      </p:sp>
      <p:sp>
        <p:nvSpPr>
          <p:cNvPr id="6" name="Content Placeholder 5"/>
          <p:cNvSpPr>
            <a:spLocks noGrp="1"/>
          </p:cNvSpPr>
          <p:nvPr>
            <p:ph sz="half" idx="4"/>
          </p:nvPr>
        </p:nvSpPr>
        <p:spPr/>
        <p:txBody>
          <a:bodyPr/>
          <a:lstStyle/>
          <a:p>
            <a:r>
              <a:t>1. 脑肽胶囊中含有多种成分，如脑肽、神经生长因子（NGF）、胰岛素样生长因子-1（IGF-1）等，可以促进神经元的生长和再生。</a:t>
            </a:r>
          </a:p>
          <a:p>
            <a:r>
              <a:t>2. 神经元是一种高度分化的细胞，一旦受损很难再生。</a:t>
            </a:r>
          </a:p>
          <a:p>
            <a:r>
              <a:t>3. 脑肽胶囊通过促进神经元的生长和再生，可以改善脑损伤后的神经功能。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脑肽胶囊作用机制:</a:t>
            </a:r>
          </a:p>
        </p:txBody>
      </p:sp>
      <p:sp>
        <p:nvSpPr>
          <p:cNvPr id="3" name="Text Placeholder 2"/>
          <p:cNvSpPr>
            <a:spLocks noGrp="1"/>
          </p:cNvSpPr>
          <p:nvPr>
            <p:ph type="body" idx="1"/>
          </p:nvPr>
        </p:nvSpPr>
        <p:spPr/>
        <p:txBody>
          <a:bodyPr/>
          <a:lstStyle/>
          <a:p>
            <a:r>
              <a:t>改善脑血流：</a:t>
            </a:r>
          </a:p>
        </p:txBody>
      </p:sp>
      <p:sp>
        <p:nvSpPr>
          <p:cNvPr id="4" name="Content Placeholder 3"/>
          <p:cNvSpPr>
            <a:spLocks noGrp="1"/>
          </p:cNvSpPr>
          <p:nvPr>
            <p:ph sz="half" idx="2"/>
          </p:nvPr>
        </p:nvSpPr>
        <p:spPr/>
        <p:txBody>
          <a:bodyPr/>
          <a:lstStyle/>
          <a:p>
            <a:r>
              <a:t>1. 脑肽胶囊可以改善脑血流，增加脑组织的氧气和葡萄糖供应，提高脑组织的代谢水平。</a:t>
            </a:r>
          </a:p>
          <a:p>
            <a:r>
              <a:t>2. 脑损伤后，由于脑血管损伤、脑水肿等因素，脑血流会减少，导致脑组织缺血、缺氧，加重脑损伤的程度。</a:t>
            </a:r>
          </a:p>
          <a:p>
            <a:r>
              <a:t>3. 脑肽胶囊通过改善脑血流，可以减轻脑组织缺血、缺氧的程度。</a:t>
            </a:r>
          </a:p>
        </p:txBody>
      </p:sp>
      <p:sp>
        <p:nvSpPr>
          <p:cNvPr id="5" name="Text Placeholder 4"/>
          <p:cNvSpPr>
            <a:spLocks noGrp="1"/>
          </p:cNvSpPr>
          <p:nvPr>
            <p:ph type="body" idx="3"/>
          </p:nvPr>
        </p:nvSpPr>
        <p:spPr/>
        <p:txBody>
          <a:bodyPr/>
          <a:lstStyle/>
          <a:p>
            <a:r>
              <a:t>保护神经细胞：</a:t>
            </a:r>
          </a:p>
        </p:txBody>
      </p:sp>
      <p:sp>
        <p:nvSpPr>
          <p:cNvPr id="6" name="Content Placeholder 5"/>
          <p:cNvSpPr>
            <a:spLocks noGrp="1"/>
          </p:cNvSpPr>
          <p:nvPr>
            <p:ph sz="half" idx="4"/>
          </p:nvPr>
        </p:nvSpPr>
        <p:spPr/>
        <p:txBody>
          <a:bodyPr/>
          <a:lstStyle/>
          <a:p>
            <a:r>
              <a:t>1. 脑肽胶囊可以保护神经细胞免受多种因素的损伤，如缺血、缺氧、毒素等。</a:t>
            </a:r>
          </a:p>
          <a:p>
            <a:r>
              <a:t>2. 脑损伤后，由于脑组织缺血、缺氧等因素，神经细胞会受到损伤，导致神经功能障碍。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脑损伤模型建立:</a:t>
            </a:r>
          </a:p>
        </p:txBody>
      </p:sp>
      <p:sp>
        <p:nvSpPr>
          <p:cNvPr id="3" name="Subtitle 2"/>
          <p:cNvSpPr>
            <a:spLocks noGrp="1"/>
          </p:cNvSpPr>
          <p:nvPr>
            <p:ph type="subTitle" idx="1"/>
          </p:nvPr>
        </p:nvSpPr>
        <p:spPr/>
        <p:txBody>
          <a:bodyPr/>
          <a:lstStyle/>
          <a:p>
            <a:r>
              <a:t>脑肽胶囊与干细胞移植联合治疗脑损伤的临床研究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脑损伤模型建立:</a:t>
            </a:r>
          </a:p>
        </p:txBody>
      </p:sp>
      <p:sp>
        <p:nvSpPr>
          <p:cNvPr id="3" name="Text Placeholder 2"/>
          <p:cNvSpPr>
            <a:spLocks noGrp="1"/>
          </p:cNvSpPr>
          <p:nvPr>
            <p:ph type="body" idx="1"/>
          </p:nvPr>
        </p:nvSpPr>
        <p:spPr/>
        <p:txBody>
          <a:bodyPr/>
          <a:lstStyle/>
          <a:p>
            <a:r>
              <a:t>脑损伤模型建立背景</a:t>
            </a:r>
          </a:p>
        </p:txBody>
      </p:sp>
      <p:sp>
        <p:nvSpPr>
          <p:cNvPr id="4" name="Content Placeholder 3"/>
          <p:cNvSpPr>
            <a:spLocks noGrp="1"/>
          </p:cNvSpPr>
          <p:nvPr>
            <p:ph sz="half" idx="2"/>
          </p:nvPr>
        </p:nvSpPr>
        <p:spPr/>
        <p:txBody>
          <a:bodyPr/>
          <a:lstStyle/>
          <a:p>
            <a:r>
              <a:t>1. 脑损伤是指由于外伤、缺血缺氧、中毒、感染等因素导致脑组织结构和功能的损伤，是临床上常见的危重症之一。</a:t>
            </a:r>
          </a:p>
          <a:p>
            <a:r>
              <a:t>2. 脑损伤的类型可分为原发性脑损伤和继发性脑损伤。原发性脑损伤是指直接作用于脑组织的外力或病理因素造成的脑组织的直接损伤，继发性脑损伤是指原发性脑损伤后继发的脑组织损害，如脑水肿、颅内压升高、脑缺氧缺血等。</a:t>
            </a:r>
          </a:p>
          <a:p>
            <a:r>
              <a:t>3. 脑损伤的临床表现多种多样，可表现为意识障碍、运动障碍、感觉障碍、认知功能障碍、精神行为障碍等，严重者可危及生命。</a:t>
            </a:r>
          </a:p>
          <a:p>
            <a:r>
              <a:t>4. 脑损伤的治疗包括一般治疗、手术治疗、药物治疗、康复治疗等。一般治疗包括维持生命体征、控制颅内压、预防感染等。手术治疗包括清创缝合、颅骨成形术、脑积水手术等。药物治疗包括使用神经营养因子、抗炎药、抗氧化剂等。康复治疗包括物理治疗、作业治疗、言语治疗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脑损伤模型建立:</a:t>
            </a:r>
          </a:p>
        </p:txBody>
      </p:sp>
      <p:sp>
        <p:nvSpPr>
          <p:cNvPr id="3" name="Text Placeholder 2"/>
          <p:cNvSpPr>
            <a:spLocks noGrp="1"/>
          </p:cNvSpPr>
          <p:nvPr>
            <p:ph type="body" idx="1"/>
          </p:nvPr>
        </p:nvSpPr>
        <p:spPr/>
        <p:txBody>
          <a:bodyPr/>
          <a:lstStyle/>
          <a:p>
            <a:r>
              <a:t>模型动物的选择</a:t>
            </a:r>
          </a:p>
        </p:txBody>
      </p:sp>
      <p:sp>
        <p:nvSpPr>
          <p:cNvPr id="4" name="Content Placeholder 3"/>
          <p:cNvSpPr>
            <a:spLocks noGrp="1"/>
          </p:cNvSpPr>
          <p:nvPr>
            <p:ph sz="half" idx="2"/>
          </p:nvPr>
        </p:nvSpPr>
        <p:spPr/>
        <p:txBody>
          <a:bodyPr/>
          <a:lstStyle/>
          <a:p>
            <a:r>
              <a:t>1. 脑损伤模型动物的选择应考虑以下因素：①动物模型是否能够模拟人类脑损伤的病理生理过程；②动物模型是否能够稳定可靠地重复；③动物模型是否具有良好的行为学表征；④动物模型是否具有良好的遗传学背景；⑤动物模型是否具有良好的免疫学背景。</a:t>
            </a:r>
          </a:p>
          <a:p>
            <a:r>
              <a:t>2.常用的脑损伤模型动物包括大鼠、小鼠、兔、犬、猴等。其中，大鼠和小鼠是目前最常用的脑损伤模型动物，因为它们具有良好的行为学表征、遗传学背景和免疫学背景，并且能够稳定可靠地重复。兔、犬、猴等动物模型也常被用于脑损伤研究，但由于其成本较高，因此使用较少。</a:t>
            </a:r>
          </a:p>
          <a:p>
            <a:r>
              <a:t>3.脑损伤模型动物的选择应根据具体的研究目的和条件而定。如果研究目的在于评估脑损伤的病理生理过程，则应选择能够模仿人类脑损伤病理生理过程的动物模型。如果研究目的在于评估脑损伤的治疗效果，则应选择能够稳定可靠地重复的动物模型。如果研究目的在于评估脑损伤的行为学改变，则应选择具有良好的行为学表征的动物模型。</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https://d.book118.com/648062137113006047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临床研究设计:</vt:lpstr>
      <vt:lpstr> 临床研究设计:</vt:lpstr>
      <vt:lpstr> 临床研究设计:</vt:lpstr>
      <vt:lpstr> 临床研究设计:</vt:lpstr>
      <vt:lpstr> 干细胞来源及选择:</vt:lpstr>
      <vt:lpstr> 干细胞来源及选择:</vt:lpstr>
      <vt:lpstr> 干细胞来源及选择:</vt:lpstr>
      <vt:lpstr> 干细胞来源及选择:</vt:lpstr>
      <vt:lpstr> 脑肽胶囊作用机制:</vt:lpstr>
      <vt:lpstr> 脑肽胶囊作用机制:</vt:lpstr>
      <vt:lpstr> 脑肽胶囊作用机制:</vt:lpstr>
      <vt:lpstr> 脑肽胶囊作用机制:</vt:lpstr>
      <vt:lpstr> 脑损伤模型建立:</vt:lpstr>
      <vt:lpstr> 脑损伤模型建立:</vt:lpstr>
      <vt:lpstr> 脑损伤模型建立: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2024-09-29T02:03:34.103</cp:lastPrinted>
  <dcterms:created xsi:type="dcterms:W3CDTF">2024-09-28T18:03:34Z</dcterms:created>
  <dcterms:modified xsi:type="dcterms:W3CDTF">2024-09-28T18:03:36Z</dcterms:modified>
</cp:coreProperties>
</file>