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D62AC-D029-4E4C-9950-496814F91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FE1FB-B6D0-4C68-AA9D-EB9B41031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3D10BA-B010-41B9-8CAA-5F18D73B3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9A79C-0A93-428E-8BFF-5C0911AD9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A93FB2-DA0E-439E-9BE4-32F0381D4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BEFA6D-0959-4ED5-9383-20D0FE219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090C07-BDD0-4486-80EE-F06856D02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356DC-772B-4F4C-9DEF-07B6D7C74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43092F-078C-4DEF-B93D-28BD6BE82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AD6C8-B811-466D-9179-37876DF71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5F824-9662-4CB8-B4D0-5F7A4D111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631301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明星带货营销手段分析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739291" y="3540703"/>
            <a:ext cx="340143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140725" y="3540703"/>
            <a:ext cx="3311984" cy="489827"/>
          </a:xfrm>
          <a:prstGeom prst="rect">
            <a:avLst/>
          </a:prstGeom>
          <a:noFill/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明星带货营销的优势分析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明星带货营销的手段与策略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明星带货营销的成功案例分析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明星带货营销的挑战与问题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明星带货营销的未来趋势与发展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706" b="14706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分析明星带货营销手段的有效性，为企业和个人提供营销策略参考。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探讨明星带货营销手段的目的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随着互联网和社交媒体的普及，明星带货营销成为一种新兴且高效的推广方式，受到越来越多品牌和商家的关注。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明星带货营销的定义与特点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明星带货营销是指利用明星的影响力、号召力和粉丝基础，通过社交媒体、直播、短视频等渠道，推荐和销售商品的一种营销方式。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影响力广泛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明星作为公众人物，具有广泛的社会影响力和粉丝基础，其推荐的产品容易受到关注和追捧。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明星带货营销通常采用直播、短视频等形式，与粉丝进行实时互动，提高用户参与度和购买意愿。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转化率高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由于明星的推荐和背书，消费者对产品的信任度提高，从而更容易产生购买行为。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明星带货营销的优势分析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明星通常拥有庞大的粉丝群体，他们的关注度和影响力可以直接转化为产品的曝光度和销售量。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明星在社交媒体上的影响力巨大，一条微博、一个抖音视频都可能引发数百万的浏览和转发，为品牌带来极大的曝光。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明星可以与其他领域的知名人士或品牌进行跨界合作，共同打造热门话题，进一步扩大影响力。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12771" y="4122895"/>
            <a:ext cx="702092" cy="21236"/>
          </a:xfrm>
          <a:custGeom>
            <a:rect l="l" t="t" r="r" b="b"/>
            <a:pathLst>
              <a:path w="76" h="2">
                <a:moveTo>
                  <a:pt x="2" y="2"/>
                </a:moveTo>
                <a:cubicBezTo>
                  <a:pt x="1" y="2"/>
                  <a:pt x="0" y="2"/>
                  <a:pt x="0" y="1"/>
                </a:cubicBezTo>
                <a:cubicBezTo>
                  <a:pt x="0" y="0"/>
                  <a:pt x="1" y="0"/>
                  <a:pt x="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5" y="0"/>
                  <a:pt x="76" y="0"/>
                  <a:pt x="76" y="1"/>
                </a:cubicBezTo>
                <a:cubicBezTo>
                  <a:pt x="76" y="2"/>
                  <a:pt x="75" y="2"/>
                  <a:pt x="75" y="2"/>
                </a:cubicBezTo>
                <a:lnTo>
                  <a:pt x="2" y="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702447" y="3690774"/>
            <a:ext cx="101383" cy="37274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50662" y="3559447"/>
            <a:ext cx="101383" cy="504071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98877" y="3720392"/>
            <a:ext cx="101383" cy="34312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47092" y="3830623"/>
            <a:ext cx="101383" cy="233035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24196" y="1127033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364596" y="1565888"/>
            <a:ext cx="575749" cy="390208"/>
          </a:xfrm>
          <a:custGeom>
            <a:rect l="l" t="t" r="r" b="b"/>
            <a:pathLst>
              <a:path w="56" h="35">
                <a:moveTo>
                  <a:pt x="52" y="0"/>
                </a:moveTo>
                <a:cubicBezTo>
                  <a:pt x="4" y="0"/>
                  <a:pt x="4" y="0"/>
                  <a:pt x="4" y="0"/>
                </a:cubicBezTo>
                <a:cubicBezTo>
                  <a:pt x="2" y="0"/>
                  <a:pt x="0" y="2"/>
                  <a:pt x="0" y="4"/>
                </a:cubicBezTo>
                <a:cubicBezTo>
                  <a:pt x="0" y="31"/>
                  <a:pt x="0" y="31"/>
                  <a:pt x="0" y="31"/>
                </a:cubicBezTo>
                <a:cubicBezTo>
                  <a:pt x="0" y="33"/>
                  <a:pt x="2" y="35"/>
                  <a:pt x="4" y="35"/>
                </a:cubicBezTo>
                <a:cubicBezTo>
                  <a:pt x="52" y="35"/>
                  <a:pt x="52" y="35"/>
                  <a:pt x="52" y="35"/>
                </a:cubicBezTo>
                <a:cubicBezTo>
                  <a:pt x="54" y="35"/>
                  <a:pt x="56" y="33"/>
                  <a:pt x="56" y="31"/>
                </a:cubicBezTo>
                <a:cubicBezTo>
                  <a:pt x="56" y="4"/>
                  <a:pt x="56" y="4"/>
                  <a:pt x="56" y="4"/>
                </a:cubicBezTo>
                <a:cubicBezTo>
                  <a:pt x="56" y="2"/>
                  <a:pt x="54" y="0"/>
                  <a:pt x="52" y="0"/>
                </a:cubicBezTo>
                <a:close/>
                <a:moveTo>
                  <a:pt x="49" y="27"/>
                </a:moveTo>
                <a:cubicBezTo>
                  <a:pt x="49" y="29"/>
                  <a:pt x="48" y="30"/>
                  <a:pt x="46" y="30"/>
                </a:cubicBezTo>
                <a:cubicBezTo>
                  <a:pt x="9" y="30"/>
                  <a:pt x="9" y="30"/>
                  <a:pt x="9" y="30"/>
                </a:cubicBezTo>
                <a:cubicBezTo>
                  <a:pt x="7" y="30"/>
                  <a:pt x="6" y="29"/>
                  <a:pt x="6" y="27"/>
                </a:cubicBezTo>
                <a:cubicBezTo>
                  <a:pt x="6" y="8"/>
                  <a:pt x="6" y="8"/>
                  <a:pt x="6" y="8"/>
                </a:cubicBezTo>
                <a:cubicBezTo>
                  <a:pt x="6" y="6"/>
                  <a:pt x="7" y="5"/>
                  <a:pt x="9" y="5"/>
                </a:cubicBezTo>
                <a:cubicBezTo>
                  <a:pt x="46" y="5"/>
                  <a:pt x="46" y="5"/>
                  <a:pt x="46" y="5"/>
                </a:cubicBezTo>
                <a:cubicBezTo>
                  <a:pt x="48" y="5"/>
                  <a:pt x="49" y="6"/>
                  <a:pt x="49" y="8"/>
                </a:cubicBezTo>
                <a:lnTo>
                  <a:pt x="49" y="2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7273763" y="1974818"/>
            <a:ext cx="748924" cy="211520"/>
          </a:xfrm>
          <a:custGeom>
            <a:rect l="l" t="t" r="r" b="b"/>
            <a:pathLst>
              <a:path w="73" h="19">
                <a:moveTo>
                  <a:pt x="67" y="3"/>
                </a:moveTo>
                <a:cubicBezTo>
                  <a:pt x="66" y="1"/>
                  <a:pt x="65" y="0"/>
                  <a:pt x="63" y="0"/>
                </a:cubicBezTo>
                <a:cubicBezTo>
                  <a:pt x="10" y="0"/>
                  <a:pt x="10" y="0"/>
                  <a:pt x="10" y="0"/>
                </a:cubicBezTo>
                <a:cubicBezTo>
                  <a:pt x="8" y="0"/>
                  <a:pt x="7" y="2"/>
                  <a:pt x="7" y="3"/>
                </a:cubicBezTo>
                <a:cubicBezTo>
                  <a:pt x="1" y="13"/>
                  <a:pt x="1" y="13"/>
                  <a:pt x="1" y="13"/>
                </a:cubicBezTo>
                <a:cubicBezTo>
                  <a:pt x="73" y="13"/>
                  <a:pt x="73" y="13"/>
                  <a:pt x="73" y="13"/>
                </a:cubicBezTo>
                <a:lnTo>
                  <a:pt x="67" y="3"/>
                </a:lnTo>
                <a:close/>
                <a:moveTo>
                  <a:pt x="25" y="12"/>
                </a:moveTo>
                <a:cubicBezTo>
                  <a:pt x="27" y="9"/>
                  <a:pt x="27" y="9"/>
                  <a:pt x="27" y="9"/>
                </a:cubicBezTo>
                <a:cubicBezTo>
                  <a:pt x="47" y="9"/>
                  <a:pt x="47" y="9"/>
                  <a:pt x="47" y="9"/>
                </a:cubicBezTo>
                <a:cubicBezTo>
                  <a:pt x="48" y="12"/>
                  <a:pt x="48" y="12"/>
                  <a:pt x="48" y="12"/>
                </a:cubicBezTo>
                <a:lnTo>
                  <a:pt x="25" y="12"/>
                </a:lnTo>
                <a:close/>
                <a:moveTo>
                  <a:pt x="62" y="7"/>
                </a:moveTo>
                <a:cubicBezTo>
                  <a:pt x="12" y="7"/>
                  <a:pt x="12" y="7"/>
                  <a:pt x="12" y="7"/>
                </a:cubicBezTo>
                <a:cubicBezTo>
                  <a:pt x="9" y="7"/>
                  <a:pt x="9" y="6"/>
                  <a:pt x="9" y="6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1" y="2"/>
                  <a:pt x="13" y="2"/>
                </a:cubicBezTo>
                <a:cubicBezTo>
                  <a:pt x="61" y="2"/>
                  <a:pt x="61" y="2"/>
                  <a:pt x="61" y="2"/>
                </a:cubicBezTo>
                <a:cubicBezTo>
                  <a:pt x="62" y="2"/>
                  <a:pt x="63" y="3"/>
                  <a:pt x="63" y="3"/>
                </a:cubicBezTo>
                <a:cubicBezTo>
                  <a:pt x="65" y="6"/>
                  <a:pt x="65" y="6"/>
                  <a:pt x="65" y="6"/>
                </a:cubicBezTo>
                <a:cubicBezTo>
                  <a:pt x="65" y="6"/>
                  <a:pt x="65" y="7"/>
                  <a:pt x="62" y="7"/>
                </a:cubicBezTo>
                <a:close/>
                <a:moveTo>
                  <a:pt x="0" y="15"/>
                </a:moveTo>
                <a:cubicBezTo>
                  <a:pt x="0" y="16"/>
                  <a:pt x="2" y="17"/>
                  <a:pt x="3" y="19"/>
                </a:cubicBezTo>
                <a:cubicBezTo>
                  <a:pt x="70" y="19"/>
                  <a:pt x="70" y="19"/>
                  <a:pt x="70" y="19"/>
                </a:cubicBezTo>
                <a:cubicBezTo>
                  <a:pt x="72" y="17"/>
                  <a:pt x="73" y="16"/>
                  <a:pt x="73" y="15"/>
                </a:cubicBezTo>
                <a:lnTo>
                  <a:pt x="0" y="1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24196" y="4151964"/>
            <a:ext cx="1463040" cy="146304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285470" y="4642335"/>
            <a:ext cx="725508" cy="572110"/>
          </a:xfrm>
          <a:prstGeom prst="wedgeEllipseCallou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粉丝基础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社交媒体影响力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流量优势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明星作为公众人物，其代言的产品通常会被认为具有更高的品质保证，消费者在购买时会更加放心。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0375" b="10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信赖感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88" r="1718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2729" b="2272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明星的形象和口碑在消费者心中具有一定的信赖感，他们的推荐往往能够引发消费者的购买欲望。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明星在特定领域（如美妆、时尚等）的专业度和经验可以让消费者更加信任他们的推荐和选择。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信任优势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购买决策影响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明星的推荐和示范可以直接影响消费者的购买决策，提高产品的销售量。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粉丝经济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明星的粉丝通常会为了支持偶像而购买其代言的产品，这种粉丝经济可以带来巨大的销售收益。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品牌忠诚度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通过与明星的合作，品牌可以培养消费者的品牌忠诚度和认同感，从而建立长期的客户关系。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转化优势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明星带货营销的手段与策略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891" b="789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明星通过直播与粉丝实时互动，展示产品特点和使用效果，提高购买欲望。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在直播过程中推出限时抢购、优惠券等促销活动，刺激消费者快速下单。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明星在直播中亲自试用产品，分享真实感受，增加产品信任度。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直播互动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限时优惠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真实体验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直播带货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明星通过微博发布产品宣传信息，与粉丝互动，扩大品牌影响力。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明星在微信朋友圈分享产品信息和使用心得，借助好友关系链传播。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与其他社交媒体意见领袖或网红合作，共同推广产品，实现粉丝共享。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微博互动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微信朋友圈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  <a:noFill/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合作推广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社交媒体推广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32" b="105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811" b="98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短视频营销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创意短视频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明星拍摄有趣、有创意的短视频，展示产品特点和优势，吸引观众关注。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挑战活动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发起与产品相关的短视频挑战活动，鼓励粉丝参与，提高品牌曝光度。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合作达人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与短视频平台上的知名达人合作，共同创作推广视频，扩大受众范围。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在线下举办粉丝见面会等活动，让明星与粉丝近距离互动，同时宣传和推广产品。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粉丝见面会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在商业区等人流密集场所开设快闪店，展示明星同款产品，吸引消费者关注。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快闪店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与其他品牌或机构合作举办线下推广活动，共同打造品牌声势，提高产品销量。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联合推广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线下活动配合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https://d.book118.com/648063130134006045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2024-09-26T14:23:55.286</cp:lastPrinted>
  <dcterms:created xsi:type="dcterms:W3CDTF">2024-09-26T06:23:55Z</dcterms:created>
  <dcterms:modified xsi:type="dcterms:W3CDTF">2024-09-26T06:23:57Z</dcterms:modified>
</cp:coreProperties>
</file>