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970A6-AC08-4C2A-93CB-779A3A638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333E5C-67EA-4C7E-A5A4-2CE3C6EED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99A7EB-C617-4C09-B731-195AFE26C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1F24D5-D884-47F0-8B5A-2D499A994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4700E7-91C3-407E-86F7-B43B2C847A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4B9FB3-0650-4D73-A9B3-FDCF6356FA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1BB06E-281B-42A2-B858-CD034BE6AA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364BC-E95F-4815-88F7-80B879D3C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EFE0FF-8635-4AE2-AB96-9B46EBCB5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C509B-72C4-4062-B3FC-11FE45F01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72172-C8CA-4762-9350-096FE99B8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73044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地理课程标准修订背景及要点解读(2019年9月)\n## 1.高中地理课程标准修订背景及原因\n### 1.1地理教育面临的挑战与机遇\n### 1.2教育改革与政策导向的影响\n### 1.3地理学科发展趋势与需求\n## 2.高中地理课程标准修订基本原则与目标\n### 2.1修订基本原则及其意义\n### 2.2修订目标与期望成果\n### 2.3课程标准与教材编写的关系\n## 3.高中地理课程标准修订的主要内容\n### 3.1课程结构与体系的优化\n### 3.2课程内容与要求的更新\n### 3.3教学方法与评价方式的改革\n## 4.高中地理课程标准修订对教师的影响与挑战\n### 4.1教师角色的转变与能力提升\n### 4.2教师培训与专业发展的需求\n### 4.3教师应对课程标准修订的策略与方法\n## 5.高中地理课程标准修订对学生的影响与期待\n### 5.1学生地理素养的培养与提升\n### 5.2学生学习方法与能力的改变\n### 5.3学生对课程标准修订的期待与需求\n## 6.高中地理课程标准修订的未来展望与建议\n### 6.1课程标准修订的未来发展趋势\n### 6.2地理教育改革的深化与拓展\n### 6.3对地理课程标准修订的建议与展望\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100"/>
              <a:t>高中地理课程标准修订背景及要点解读(2019年9月)</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高中地理课程标准修订背景及原因</a:t>
            </a:r>
            <a:endParaRPr/>
          </a:p>
        </p:txBody>
      </p:sp>
      <p:sp>
        <p:nvSpPr>
          <p:cNvPr id="126"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3}"/>
        <p:cNvGrpSpPr/>
        <p:nvPr/>
      </p:nvGrpSpPr>
      <p:grpSpPr>
        <a:xfrm>
          <a:off x="0" y="0"/>
          <a:ext cx="0" cy="0"/>
        </a:xfrm>
      </p:grpSpPr>
      <p:grpSp>
        <p:nvGrpSpPr>
          <p:cNvPr id="20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03" name="Group 686"/>
            <p:cNvGrpSpPr/>
            <p:nvPr/>
          </p:nvGrpSpPr>
          <p:grpSpPr>
            <a:xfrm>
              <a:off x="1075314" y="1520189"/>
              <a:ext cx="9868911" cy="2072418"/>
              <a:chOff x="1075314" y="1520189"/>
              <a:chExt cx="9868911" cy="2072418"/>
            </a:xfrm>
          </p:grpSpPr>
          <p:sp>
            <p:nvSpPr>
              <p:cNvPr id="20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学生地理素养普遍较低</a:t>
                </a:r>
                <a:r>
                  <a:rPr lang="zh-CN" sz="1400">
                    <a:solidFill>
                      <a:schemeClr val="tx1">
                        <a:alpha val="100000"/>
                      </a:schemeClr>
                    </a:solidFill>
                    <a:latin typeface="Microsoft Yahei"/>
                    <a:ea typeface="Microsoft Yahei"/>
                  </a:rPr>
                  <a:t>：当前高中地理教育普遍存在学生地理素养不高的问题，需要加强地理教育的基础性和综合性。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地理教育资源配置不均</a:t>
                </a:r>
                <a:r>
                  <a:rPr lang="zh-CN" sz="1400">
                    <a:solidFill>
                      <a:schemeClr val="tx1">
                        <a:alpha val="100000"/>
                      </a:schemeClr>
                    </a:solidFill>
                    <a:latin typeface="Microsoft Yahei"/>
                    <a:ea typeface="Microsoft Yahei"/>
                  </a:rPr>
                  <a:t>：各地地理教育资源配置存在较大差异，影响地理教育的均衡发展。</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地理教育方法与评价方式单一</a:t>
                </a:r>
                <a:r>
                  <a:rPr lang="zh-CN" sz="1400">
                    <a:solidFill>
                      <a:schemeClr val="tx1">
                        <a:alpha val="100000"/>
                      </a:schemeClr>
                    </a:solidFill>
                    <a:latin typeface="Microsoft Yahei"/>
                    <a:ea typeface="Microsoft Yahei"/>
                  </a:rPr>
                  <a:t>：传统的地理教育方法和评价方式难以满足学生全面发展的需求，需要改革。</a:t>
                </a:r>
                <a:endParaRPr/>
              </a:p>
            </p:txBody>
          </p:sp>
          <p:sp>
            <p:nvSpPr>
              <p:cNvPr id="20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地理教育面临的挑战</a:t>
                </a:r>
                <a:endParaRPr/>
              </a:p>
            </p:txBody>
          </p:sp>
          <p:sp>
            <p:nvSpPr>
              <p:cNvPr id="20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8" name="Group 691"/>
            <p:cNvGrpSpPr/>
            <p:nvPr/>
          </p:nvGrpSpPr>
          <p:grpSpPr>
            <a:xfrm>
              <a:off x="1075314" y="3881882"/>
              <a:ext cx="9868911" cy="2072418"/>
              <a:chOff x="1075314" y="3881882"/>
              <a:chExt cx="9868911" cy="2072418"/>
            </a:xfrm>
          </p:grpSpPr>
          <p:sp>
            <p:nvSpPr>
              <p:cNvPr id="20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国家对地理教育的重视</a:t>
                </a:r>
                <a:r>
                  <a:rPr lang="zh-CN" sz="1400">
                    <a:solidFill>
                      <a:schemeClr val="tx1">
                        <a:alpha val="100000"/>
                      </a:schemeClr>
                    </a:solidFill>
                    <a:latin typeface="Microsoft Yahei"/>
                    <a:ea typeface="Microsoft Yahei"/>
                  </a:rPr>
                  <a:t>：国家在教育政策中对地理教育的重视程度不断提高，为地理教育的发展提供了有力支持。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地理学科的发展趋势</a:t>
                </a:r>
                <a:r>
                  <a:rPr lang="zh-CN" sz="1400">
                    <a:solidFill>
                      <a:schemeClr val="tx1">
                        <a:alpha val="100000"/>
                      </a:schemeClr>
                    </a:solidFill>
                    <a:latin typeface="Microsoft Yahei"/>
                    <a:ea typeface="Microsoft Yahei"/>
                  </a:rPr>
                  <a:t>：地理学科在自然资源、环境保护、地理信息科学等方面的发展为地理教育提供了新的发展机遇。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教育信息化的推动</a:t>
                </a:r>
                <a:r>
                  <a:rPr lang="zh-CN" sz="1400">
                    <a:solidFill>
                      <a:schemeClr val="tx1">
                        <a:alpha val="100000"/>
                      </a:schemeClr>
                    </a:solidFill>
                    <a:latin typeface="Microsoft Yahei"/>
                    <a:ea typeface="Microsoft Yahei"/>
                  </a:rPr>
                  <a:t>：教育信息化的发展为地理教育提供了丰富的教学资源和新的教学手段。</a:t>
                </a:r>
                <a:endParaRPr/>
              </a:p>
            </p:txBody>
          </p:sp>
          <p:sp>
            <p:nvSpPr>
              <p:cNvPr id="21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地理教育面临的机遇</a:t>
                </a:r>
                <a:endParaRPr/>
              </a:p>
            </p:txBody>
          </p:sp>
          <p:sp>
            <p:nvSpPr>
              <p:cNvPr id="21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地理教育面临的挑战与机遇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4" name="" descr="{&quot;isTemplate&quot;:true,&quot;type&quot;:3}"/>
        <p:cNvGrpSpPr/>
        <p:nvPr/>
      </p:nvGrpSpPr>
      <p:grpSpPr>
        <a:xfrm>
          <a:off x="0" y="0"/>
          <a:ext cx="0" cy="0"/>
        </a:xfrm>
      </p:grpSpPr>
      <p:grpSp>
        <p:nvGrpSpPr>
          <p:cNvPr id="21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6" name="Group 686"/>
            <p:cNvGrpSpPr/>
            <p:nvPr/>
          </p:nvGrpSpPr>
          <p:grpSpPr>
            <a:xfrm>
              <a:off x="1075314" y="1520189"/>
              <a:ext cx="9868911" cy="2072418"/>
              <a:chOff x="1075314" y="1520189"/>
              <a:chExt cx="9868911" cy="2072418"/>
            </a:xfrm>
          </p:grpSpPr>
          <p:sp>
            <p:nvSpPr>
              <p:cNvPr id="21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深化课程改革</a:t>
                </a:r>
                <a:r>
                  <a:rPr lang="zh-CN" sz="1400">
                    <a:solidFill>
                      <a:schemeClr val="tx1">
                        <a:alpha val="100000"/>
                      </a:schemeClr>
                    </a:solidFill>
                    <a:latin typeface="Microsoft Yahei"/>
                    <a:ea typeface="Microsoft Yahei"/>
                  </a:rPr>
                  <a:t>：深化课程改革要求地理教育更加注重学生核心素养的培养，提高地理教育的质量。</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推进素质教育</a:t>
                </a:r>
                <a:r>
                  <a:rPr lang="zh-CN" sz="1400">
                    <a:solidFill>
                      <a:schemeClr val="tx1">
                        <a:alpha val="100000"/>
                      </a:schemeClr>
                    </a:solidFill>
                    <a:latin typeface="Microsoft Yahei"/>
                    <a:ea typeface="Microsoft Yahei"/>
                  </a:rPr>
                  <a:t>：推进素质教育要求地理教育关注学生的全面发展，培养学生的创新能力和实践能力。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实现教育公平</a:t>
                </a:r>
                <a:r>
                  <a:rPr lang="zh-CN" sz="1400">
                    <a:solidFill>
                      <a:schemeClr val="tx1">
                        <a:alpha val="100000"/>
                      </a:schemeClr>
                    </a:solidFill>
                    <a:latin typeface="Microsoft Yahei"/>
                    <a:ea typeface="Microsoft Yahei"/>
                  </a:rPr>
                  <a:t>：实现教育公平要求地理教育关注教育资源的均衡配置，缩小地区间地理教育差距。</a:t>
                </a:r>
                <a:endParaRPr/>
              </a:p>
            </p:txBody>
          </p:sp>
          <p:sp>
            <p:nvSpPr>
              <p:cNvPr id="21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教育改革的影响</a:t>
                </a:r>
                <a:endParaRPr/>
              </a:p>
            </p:txBody>
          </p:sp>
          <p:sp>
            <p:nvSpPr>
              <p:cNvPr id="21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 name="Group 691"/>
            <p:cNvGrpSpPr/>
            <p:nvPr/>
          </p:nvGrpSpPr>
          <p:grpSpPr>
            <a:xfrm>
              <a:off x="1075314" y="3881882"/>
              <a:ext cx="9868911" cy="2072418"/>
              <a:chOff x="1075314" y="3881882"/>
              <a:chExt cx="9868911" cy="2072418"/>
            </a:xfrm>
          </p:grpSpPr>
          <p:sp>
            <p:nvSpPr>
              <p:cNvPr id="22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国家教育政策的支持</a:t>
                </a:r>
                <a:r>
                  <a:rPr lang="zh-CN" sz="1400">
                    <a:solidFill>
                      <a:schemeClr val="tx1">
                        <a:alpha val="100000"/>
                      </a:schemeClr>
                    </a:solidFill>
                    <a:latin typeface="Microsoft Yahei"/>
                    <a:ea typeface="Microsoft Yahei"/>
                  </a:rPr>
                  <a:t>：国家教育政策对地理教育的支持为地理课程标准的修订提供了有力保障。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地理学科发展规划的引导</a:t>
                </a:r>
                <a:r>
                  <a:rPr lang="zh-CN" sz="1400">
                    <a:solidFill>
                      <a:schemeClr val="tx1">
                        <a:alpha val="100000"/>
                      </a:schemeClr>
                    </a:solidFill>
                    <a:latin typeface="Microsoft Yahei"/>
                    <a:ea typeface="Microsoft Yahei"/>
                  </a:rPr>
                  <a:t>：地理学科发展规划对地理教育的发展目标和方向进行了明确引导。</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教育评价改革的推动</a:t>
                </a:r>
                <a:r>
                  <a:rPr lang="zh-CN" sz="1400">
                    <a:solidFill>
                      <a:schemeClr val="tx1">
                        <a:alpha val="100000"/>
                      </a:schemeClr>
                    </a:solidFill>
                    <a:latin typeface="Microsoft Yahei"/>
                    <a:ea typeface="Microsoft Yahei"/>
                  </a:rPr>
                  <a:t>：教育评价改革要求地理教育改变传统的评价方式，提高评价的科学性和有效性。</a:t>
                </a:r>
                <a:endParaRPr/>
              </a:p>
            </p:txBody>
          </p:sp>
          <p:sp>
            <p:nvSpPr>
              <p:cNvPr id="22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政策导向的影响</a:t>
                </a:r>
                <a:endParaRPr/>
              </a:p>
            </p:txBody>
          </p:sp>
          <p:sp>
            <p:nvSpPr>
              <p:cNvPr id="22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教育改革与政策导向的影响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grpSp>
        <p:nvGrpSpPr>
          <p:cNvPr id="22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29" name="Group 686"/>
            <p:cNvGrpSpPr/>
            <p:nvPr/>
          </p:nvGrpSpPr>
          <p:grpSpPr>
            <a:xfrm>
              <a:off x="1075314" y="1520189"/>
              <a:ext cx="9868911" cy="2072418"/>
              <a:chOff x="1075314" y="1520189"/>
              <a:chExt cx="9868911" cy="2072418"/>
            </a:xfrm>
          </p:grpSpPr>
          <p:sp>
            <p:nvSpPr>
              <p:cNvPr id="23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地理科学的综合化</a:t>
                </a:r>
                <a:r>
                  <a:rPr lang="zh-CN" sz="1400">
                    <a:solidFill>
                      <a:schemeClr val="tx1">
                        <a:alpha val="100000"/>
                      </a:schemeClr>
                    </a:solidFill>
                    <a:latin typeface="Microsoft Yahei"/>
                    <a:ea typeface="Microsoft Yahei"/>
                  </a:rPr>
                  <a:t>：地理学科在自然资源、环境保护、地理信息科学等方面的综合化发展为地理教育提供了新的内容。</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地理技术的现代化</a:t>
                </a:r>
                <a:r>
                  <a:rPr lang="zh-CN" sz="1400">
                    <a:solidFill>
                      <a:schemeClr val="tx1">
                        <a:alpha val="100000"/>
                      </a:schemeClr>
                    </a:solidFill>
                    <a:latin typeface="Microsoft Yahei"/>
                    <a:ea typeface="Microsoft Yahei"/>
                  </a:rPr>
                  <a:t>：地理技术的现代化为地理教育提供了新的教学手段和资源，提高了地理教育的效果。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地理教育的国际化</a:t>
                </a:r>
                <a:r>
                  <a:rPr lang="zh-CN" sz="1400">
                    <a:solidFill>
                      <a:schemeClr val="tx1">
                        <a:alpha val="100000"/>
                      </a:schemeClr>
                    </a:solidFill>
                    <a:latin typeface="Microsoft Yahei"/>
                    <a:ea typeface="Microsoft Yahei"/>
                  </a:rPr>
                  <a:t>：地理教育的国际化要求地理教育关注全球地理问题，培养学生的国际视野。</a:t>
                </a:r>
                <a:endParaRPr/>
              </a:p>
            </p:txBody>
          </p:sp>
          <p:sp>
            <p:nvSpPr>
              <p:cNvPr id="23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地理学科发展趋势</a:t>
                </a:r>
                <a:endParaRPr/>
              </a:p>
            </p:txBody>
          </p:sp>
          <p:sp>
            <p:nvSpPr>
              <p:cNvPr id="23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 name="Group 691"/>
            <p:cNvGrpSpPr/>
            <p:nvPr/>
          </p:nvGrpSpPr>
          <p:grpSpPr>
            <a:xfrm>
              <a:off x="1075314" y="3881882"/>
              <a:ext cx="9868911" cy="2072418"/>
              <a:chOff x="1075314" y="3881882"/>
              <a:chExt cx="9868911" cy="2072418"/>
            </a:xfrm>
          </p:grpSpPr>
          <p:sp>
            <p:nvSpPr>
              <p:cNvPr id="23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培养地理素养</a:t>
                </a:r>
                <a:r>
                  <a:rPr lang="zh-CN" sz="1400">
                    <a:solidFill>
                      <a:schemeClr val="tx1">
                        <a:alpha val="100000"/>
                      </a:schemeClr>
                    </a:solidFill>
                    <a:latin typeface="Microsoft Yahei"/>
                    <a:ea typeface="Microsoft Yahei"/>
                  </a:rPr>
                  <a:t>：地理教育需要培养学生的地理素养，提高学生对地理学科的认识和理解。</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提高教育质量</a:t>
                </a:r>
                <a:r>
                  <a:rPr lang="zh-CN" sz="1400">
                    <a:solidFill>
                      <a:schemeClr val="tx1">
                        <a:alpha val="100000"/>
                      </a:schemeClr>
                    </a:solidFill>
                    <a:latin typeface="Microsoft Yahei"/>
                    <a:ea typeface="Microsoft Yahei"/>
                  </a:rPr>
                  <a:t>：地理教育需要提高教育质量，满足学生全面发展的需求。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促进学科发展</a:t>
                </a:r>
                <a:r>
                  <a:rPr lang="zh-CN" sz="1400">
                    <a:solidFill>
                      <a:schemeClr val="tx1">
                        <a:alpha val="100000"/>
                      </a:schemeClr>
                    </a:solidFill>
                    <a:latin typeface="Microsoft Yahei"/>
                    <a:ea typeface="Microsoft Yahei"/>
                  </a:rPr>
                  <a:t>：地理教育需要促进地理学科的发展，提高地理学科在社会中的地位和影响力。</a:t>
                </a:r>
                <a:endParaRPr/>
              </a:p>
            </p:txBody>
          </p:sp>
          <p:sp>
            <p:nvSpPr>
              <p:cNvPr id="23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地理学科需求</a:t>
                </a:r>
                <a:endParaRPr/>
              </a:p>
            </p:txBody>
          </p:sp>
          <p:sp>
            <p:nvSpPr>
              <p:cNvPr id="23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地理学科发展趋势与需求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2}"/>
        <p:cNvGrpSpPr/>
        <p:nvPr/>
      </p:nvGrpSpPr>
      <p:grpSpPr>
        <a:xfrm>
          <a:off x="0" y="0"/>
          <a:ext cx="0" cy="0"/>
        </a:xfrm>
      </p:grpSpPr>
      <p:sp>
        <p:nvSpPr>
          <p:cNvPr id="241"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高中地理课程标准修订基本原则与目标</a:t>
            </a:r>
            <a:endParaRPr/>
          </a:p>
        </p:txBody>
      </p:sp>
      <p:sp>
        <p:nvSpPr>
          <p:cNvPr id="242"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sp>
        <p:nvSpPr>
          <p:cNvPr id="24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修订基本原则</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科学性</a:t>
            </a:r>
            <a:r>
              <a:rPr lang="en-US" sz="1400" spc="300">
                <a:solidFill>
                  <a:srgbClr val="808080">
                    <a:alpha val="100000"/>
                  </a:srgbClr>
                </a:solidFill>
                <a:latin typeface="微软雅黑"/>
                <a:ea typeface="微软雅黑"/>
              </a:rPr>
              <a:t>：地理课程标准修订需要遵循地理学科的科学规律，确保课程内容的科学性和准确性。</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时代性</a:t>
            </a:r>
            <a:r>
              <a:rPr lang="en-US" sz="1400" spc="300">
                <a:solidFill>
                  <a:srgbClr val="808080">
                    <a:alpha val="100000"/>
                  </a:srgbClr>
                </a:solidFill>
                <a:latin typeface="微软雅黑"/>
                <a:ea typeface="微软雅黑"/>
              </a:rPr>
              <a:t>：地理课程标准修订需要关注时代发展，反映地理学科的最新研究成果和教育改革的要求。</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教育性</a:t>
            </a:r>
            <a:r>
              <a:rPr lang="en-US" sz="1400" spc="300">
                <a:solidFill>
                  <a:srgbClr val="808080">
                    <a:alpha val="100000"/>
                  </a:srgbClr>
                </a:solidFill>
                <a:latin typeface="微软雅黑"/>
                <a:ea typeface="微软雅黑"/>
              </a:rPr>
              <a:t>：地理课程标准修订需要遵循教育规律，关注学生的全面发展，培养学生的地理素养。</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实践性</a:t>
            </a:r>
            <a:r>
              <a:rPr lang="en-US" sz="1400" spc="300">
                <a:solidFill>
                  <a:srgbClr val="808080">
                    <a:alpha val="100000"/>
                  </a:srgbClr>
                </a:solidFill>
                <a:latin typeface="微软雅黑"/>
                <a:ea typeface="微软雅黑"/>
              </a:rPr>
              <a:t>：地理课程标准修订需要注重实践性，培养学生的实践能力和创新精神。</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修订基本原则的意义</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保证课程内容的科学性</a:t>
            </a:r>
            <a:r>
              <a:rPr lang="en-US" sz="1400" spc="300">
                <a:solidFill>
                  <a:srgbClr val="808080">
                    <a:alpha val="100000"/>
                  </a:srgbClr>
                </a:solidFill>
                <a:latin typeface="微软雅黑"/>
                <a:ea typeface="微软雅黑"/>
              </a:rPr>
              <a:t>：遵循科学性原则有助于提高地理教育的质量，培养学生的科学素养。</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适应时代发展</a:t>
            </a:r>
            <a:r>
              <a:rPr lang="en-US" sz="1400" spc="300">
                <a:solidFill>
                  <a:srgbClr val="808080">
                    <a:alpha val="100000"/>
                  </a:srgbClr>
                </a:solidFill>
                <a:latin typeface="微软雅黑"/>
                <a:ea typeface="微软雅黑"/>
              </a:rPr>
              <a:t>：遵循时代性原则有助于地理教育紧跟时代步伐，满足社会发展的需求。</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促进学生全面发展</a:t>
            </a:r>
            <a:r>
              <a:rPr lang="en-US" sz="1400" spc="300">
                <a:solidFill>
                  <a:srgbClr val="808080">
                    <a:alpha val="100000"/>
                  </a:srgbClr>
                </a:solidFill>
                <a:latin typeface="微软雅黑"/>
                <a:ea typeface="微软雅黑"/>
              </a:rPr>
              <a:t>：遵循教育性原则有助于培养学生的地理素养，提高学生的综合素质。</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提高实践能力</a:t>
            </a:r>
            <a:r>
              <a:rPr lang="en-US" sz="1400" spc="300">
                <a:solidFill>
                  <a:srgbClr val="808080">
                    <a:alpha val="100000"/>
                  </a:srgbClr>
                </a:solidFill>
                <a:latin typeface="微软雅黑"/>
                <a:ea typeface="微软雅黑"/>
              </a:rPr>
              <a:t>：遵循实践性原则有助于培养学生的实践能力和创新精神，提高地理教育的效果。</a:t>
            </a:r>
            <a:endParaRPr/>
          </a:p>
        </p:txBody>
      </p:sp>
      <p:sp>
        <p:nvSpPr>
          <p:cNvPr id="24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修订基本原则及其意义</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sp>
        <p:nvSpPr>
          <p:cNvPr id="24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修订目标</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完善课程体系</a:t>
            </a:r>
            <a:r>
              <a:rPr lang="en-US" sz="1400" spc="300">
                <a:solidFill>
                  <a:srgbClr val="808080">
                    <a:alpha val="100000"/>
                  </a:srgbClr>
                </a:solidFill>
                <a:latin typeface="微软雅黑"/>
                <a:ea typeface="微软雅黑"/>
              </a:rPr>
              <a:t>：修订目标要求完善地理课程体系，优化课程结构，提高课程的综合性和实践性。</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更新课程内容</a:t>
            </a:r>
            <a:r>
              <a:rPr lang="en-US" sz="1400" spc="300">
                <a:solidFill>
                  <a:srgbClr val="808080">
                    <a:alpha val="100000"/>
                  </a:srgbClr>
                </a:solidFill>
                <a:latin typeface="微软雅黑"/>
                <a:ea typeface="微软雅黑"/>
              </a:rPr>
              <a:t>：修订目标要求更新地理课程内容，反映地理学科的最新研究成果和教育改革的要求。</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改革教学方法</a:t>
            </a:r>
            <a:r>
              <a:rPr lang="en-US" sz="1400" spc="300">
                <a:solidFill>
                  <a:srgbClr val="808080">
                    <a:alpha val="100000"/>
                  </a:srgbClr>
                </a:solidFill>
                <a:latin typeface="微软雅黑"/>
                <a:ea typeface="微软雅黑"/>
              </a:rPr>
              <a:t>：修订目标要求改革地理教学方法，提高教学效果，培养学生的创新能力和实践能力。</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完善评价方式</a:t>
            </a:r>
            <a:r>
              <a:rPr lang="en-US" sz="1400" spc="300">
                <a:solidFill>
                  <a:srgbClr val="808080">
                    <a:alpha val="100000"/>
                  </a:srgbClr>
                </a:solidFill>
                <a:latin typeface="微软雅黑"/>
                <a:ea typeface="微软雅黑"/>
              </a:rPr>
              <a:t>：修订目标要求完善地理评价方式，提高评价的科学性和有效性，促进学生的全面发展。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期望成果</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提高教育质量</a:t>
            </a:r>
            <a:r>
              <a:rPr lang="en-US" sz="1400" spc="300">
                <a:solidFill>
                  <a:srgbClr val="808080">
                    <a:alpha val="100000"/>
                  </a:srgbClr>
                </a:solidFill>
                <a:latin typeface="微软雅黑"/>
                <a:ea typeface="微软雅黑"/>
              </a:rPr>
              <a:t>：期望成果是提高地理教育质量，满足学生全面发展的需求。</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培养地理素养</a:t>
            </a:r>
            <a:r>
              <a:rPr lang="en-US" sz="1400" spc="300">
                <a:solidFill>
                  <a:srgbClr val="808080">
                    <a:alpha val="100000"/>
                  </a:srgbClr>
                </a:solidFill>
                <a:latin typeface="微软雅黑"/>
                <a:ea typeface="微软雅黑"/>
              </a:rPr>
              <a:t>：期望成果是培养学生的地理素养，提高学生对地理学科的认识和理解。</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促进学科发展</a:t>
            </a:r>
            <a:r>
              <a:rPr lang="en-US" sz="1400" spc="300">
                <a:solidFill>
                  <a:srgbClr val="808080">
                    <a:alpha val="100000"/>
                  </a:srgbClr>
                </a:solidFill>
                <a:latin typeface="微软雅黑"/>
                <a:ea typeface="微软雅黑"/>
              </a:rPr>
              <a:t>：期望成果是促进地理学科的发展，提高地理学科在社会中的地位和影响力。</a:t>
            </a:r>
            <a:endParaRPr/>
          </a:p>
        </p:txBody>
      </p:sp>
      <p:sp>
        <p:nvSpPr>
          <p:cNvPr id="24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修订目标与期望成果</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sp>
        <p:nvSpPr>
          <p:cNvPr id="25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课程标准与教材编写的关系</a:t>
            </a:r>
            <a:endParaRPr lang="en-US" sz="3600" b="1">
              <a:latin typeface="微软雅黑"/>
              <a:ea typeface="微软雅黑"/>
            </a:endParaRPr>
          </a:p>
        </p:txBody>
      </p:sp>
      <p:sp>
        <p:nvSpPr>
          <p:cNvPr id="25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课程标准与教材编写的关系</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课程标准是教材编写的依据</a:t>
            </a:r>
            <a:r>
              <a:rPr lang="zh-CN" sz="1400" spc="300">
                <a:solidFill>
                  <a:schemeClr val="tx1">
                    <a:lumMod val="50000"/>
                    <a:lumOff val="50000"/>
                    <a:alpha val="100000"/>
                  </a:schemeClr>
                </a:solidFill>
                <a:latin typeface="微软雅黑"/>
                <a:ea typeface="微软雅黑"/>
              </a:rPr>
              <a:t>：课程标准是教材编写的基本依据，教材内容需要符合课程标准的要求。</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教材编写是课程标准的体现</a:t>
            </a:r>
            <a:r>
              <a:rPr lang="zh-CN" sz="1400" spc="300">
                <a:solidFill>
                  <a:schemeClr val="tx1">
                    <a:lumMod val="50000"/>
                    <a:lumOff val="50000"/>
                    <a:alpha val="100000"/>
                  </a:schemeClr>
                </a:solidFill>
                <a:latin typeface="微软雅黑"/>
                <a:ea typeface="微软雅黑"/>
              </a:rPr>
              <a:t>：教材编写是课程标准的具体体现，教材内容需要反映课程标准的理念和目标。</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课程标准与教材编写相互促进</a:t>
            </a:r>
            <a:r>
              <a:rPr lang="zh-CN" sz="1400" spc="300">
                <a:solidFill>
                  <a:schemeClr val="tx1">
                    <a:lumMod val="50000"/>
                    <a:lumOff val="50000"/>
                    <a:alpha val="100000"/>
                  </a:schemeClr>
                </a:solidFill>
                <a:latin typeface="微软雅黑"/>
                <a:ea typeface="微软雅黑"/>
              </a:rPr>
              <a:t>：课程标准与教材编写相互促进，共同推动地理教育事业的发展。</a:t>
            </a:r>
            <a:endParaRPr/>
          </a:p>
        </p:txBody>
      </p:sp>
      <p:pic>
        <p:nvPicPr>
          <p:cNvPr id="25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高中地理课程标准修订的主要内容</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课程结构优化</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调整课程模块</a:t>
                </a:r>
                <a:r>
                  <a:rPr lang="zh-CN" sz="1400">
                    <a:solidFill>
                      <a:schemeClr val="tx1">
                        <a:alpha val="100000"/>
                      </a:schemeClr>
                    </a:solidFill>
                    <a:latin typeface="Microsoft Yahei"/>
                    <a:ea typeface="Microsoft Yahei"/>
                  </a:rPr>
                  <a:t>：调整地理课程模块，提高课程的综合性和实践性。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设置选修课程</a:t>
                </a:r>
                <a:r>
                  <a:rPr lang="zh-CN" sz="1400">
                    <a:solidFill>
                      <a:schemeClr val="tx1">
                        <a:alpha val="100000"/>
                      </a:schemeClr>
                    </a:solidFill>
                    <a:latin typeface="Microsoft Yahei"/>
                    <a:ea typeface="Microsoft Yahei"/>
                  </a:rPr>
                  <a:t>：设置地理选修课程，满足学生个性化的学习需求。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加强实践环节</a:t>
                </a:r>
                <a:r>
                  <a:rPr lang="zh-CN" sz="1400">
                    <a:solidFill>
                      <a:schemeClr val="tx1">
                        <a:alpha val="100000"/>
                      </a:schemeClr>
                    </a:solidFill>
                    <a:latin typeface="Microsoft Yahei"/>
                    <a:ea typeface="Microsoft Yahei"/>
                  </a:rPr>
                  <a:t>：加强地理实践环节，培养学生的实践能力和创新精神。</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课程体系优化</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建立学科核心素养体系</a:t>
                </a:r>
                <a:r>
                  <a:rPr lang="zh-CN" sz="1400">
                    <a:solidFill>
                      <a:schemeClr val="tx1">
                        <a:alpha val="100000"/>
                      </a:schemeClr>
                    </a:solidFill>
                    <a:latin typeface="Microsoft Yahei"/>
                    <a:ea typeface="Microsoft Yahei"/>
                  </a:rPr>
                  <a:t>：建立地理学科核心素养体系，明确地理教育的培养目标。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构建课程体系框架</a:t>
                </a:r>
                <a:r>
                  <a:rPr lang="zh-CN" sz="1400">
                    <a:solidFill>
                      <a:schemeClr val="tx1">
                        <a:alpha val="100000"/>
                      </a:schemeClr>
                    </a:solidFill>
                    <a:latin typeface="Microsoft Yahei"/>
                    <a:ea typeface="Microsoft Yahei"/>
                  </a:rPr>
                  <a:t>：构建地理课程体系框架，优化课程内容，提高课程质量。</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实现课程衔接与整合</a:t>
                </a:r>
                <a:r>
                  <a:rPr lang="zh-CN" sz="1400">
                    <a:solidFill>
                      <a:schemeClr val="tx1">
                        <a:alpha val="100000"/>
                      </a:schemeClr>
                    </a:solidFill>
                    <a:latin typeface="Microsoft Yahei"/>
                    <a:ea typeface="Microsoft Yahei"/>
                  </a:rPr>
                  <a:t>：实现地理课程与其他课程的衔接与整合，提高学生的综合素质。</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课程结构与体系的优化</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pic>
        <p:nvPicPr>
          <p:cNvPr id="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 name="Group 598"/>
            <p:cNvGrpSpPr/>
            <p:nvPr/>
          </p:nvGrpSpPr>
          <p:grpSpPr>
            <a:xfrm>
              <a:off x="763829" y="1414808"/>
              <a:ext cx="6972294" cy="2337649"/>
              <a:chOff x="763829" y="1414808"/>
              <a:chExt cx="6972294" cy="2337649"/>
            </a:xfrm>
          </p:grpSpPr>
          <p:sp>
            <p:nvSpPr>
              <p:cNvPr id="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课程内容更新</a:t>
                </a:r>
                <a:endParaRPr/>
              </a:p>
            </p:txBody>
          </p:sp>
          <p:sp>
            <p:nvSpPr>
              <p:cNvPr id="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更新基础知识</a:t>
                </a:r>
                <a:r>
                  <a:rPr lang="zh-CN" sz="1400">
                    <a:solidFill>
                      <a:schemeClr val="tx1">
                        <a:alpha val="100000"/>
                      </a:schemeClr>
                    </a:solidFill>
                    <a:latin typeface="Microsoft Yahei"/>
                    <a:ea typeface="Microsoft Yahei"/>
                  </a:rPr>
                  <a:t>：更新地理基础知识，反映地理学科的最新研究成果。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增加实践内容</a:t>
                </a:r>
                <a:r>
                  <a:rPr lang="zh-CN" sz="1400">
                    <a:solidFill>
                      <a:schemeClr val="tx1">
                        <a:alpha val="100000"/>
                      </a:schemeClr>
                    </a:solidFill>
                    <a:latin typeface="Microsoft Yahei"/>
                    <a:ea typeface="Microsoft Yahei"/>
                  </a:rPr>
                  <a:t>：增加地理实践内容，培养学生的实践能力和创新精神。</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关注热点问题</a:t>
                </a:r>
                <a:r>
                  <a:rPr lang="zh-CN" sz="1400">
                    <a:solidFill>
                      <a:schemeClr val="tx1">
                        <a:alpha val="100000"/>
                      </a:schemeClr>
                    </a:solidFill>
                    <a:latin typeface="Microsoft Yahei"/>
                    <a:ea typeface="Microsoft Yahei"/>
                  </a:rPr>
                  <a:t>：关注地理热点问题，提高学生的地理素养和时代意识。</a:t>
                </a:r>
                <a:endParaRPr/>
              </a:p>
            </p:txBody>
          </p:sp>
          <p:sp>
            <p:nvSpPr>
              <p:cNvPr id="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7" name="Group 591"/>
            <p:cNvGrpSpPr/>
            <p:nvPr/>
          </p:nvGrpSpPr>
          <p:grpSpPr>
            <a:xfrm>
              <a:off x="689593" y="3949139"/>
              <a:ext cx="7078256" cy="2128975"/>
              <a:chOff x="689593" y="3949139"/>
              <a:chExt cx="7078256" cy="2128975"/>
            </a:xfrm>
          </p:grpSpPr>
          <p:sp>
            <p:nvSpPr>
              <p:cNvPr id="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课程要求更新</a:t>
                </a:r>
                <a:endParaRPr/>
              </a:p>
            </p:txBody>
          </p:sp>
          <p:sp>
            <p:nvSpPr>
              <p:cNvPr id="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提高能力要求</a:t>
                </a:r>
                <a:r>
                  <a:rPr lang="zh-CN" sz="1400">
                    <a:solidFill>
                      <a:schemeClr val="tx1">
                        <a:alpha val="100000"/>
                      </a:schemeClr>
                    </a:solidFill>
                    <a:latin typeface="Microsoft Yahei"/>
                    <a:ea typeface="Microsoft Yahei"/>
                  </a:rPr>
                  <a:t>：提高地理能力要求，培养学生的创新能力和实践能力。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强调过程评价</a:t>
                </a:r>
                <a:r>
                  <a:rPr lang="zh-CN" sz="1400">
                    <a:solidFill>
                      <a:schemeClr val="tx1">
                        <a:alpha val="100000"/>
                      </a:schemeClr>
                    </a:solidFill>
                    <a:latin typeface="Microsoft Yahei"/>
                    <a:ea typeface="Microsoft Yahei"/>
                  </a:rPr>
                  <a:t>：强调地理过程评价，提高评价的科学性和有效性。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关注学生发展</a:t>
                </a:r>
                <a:r>
                  <a:rPr lang="zh-CN" sz="1400">
                    <a:solidFill>
                      <a:schemeClr val="tx1">
                        <a:alpha val="100000"/>
                      </a:schemeClr>
                    </a:solidFill>
                    <a:latin typeface="Microsoft Yahei"/>
                    <a:ea typeface="Microsoft Yahei"/>
                  </a:rPr>
                  <a:t>：关注学生发展，培养学生的地理素养和综合素质。</a:t>
                </a:r>
                <a:endParaRPr/>
              </a:p>
            </p:txBody>
          </p:sp>
          <p:sp>
            <p:nvSpPr>
              <p:cNvPr id="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课程内容与要求的更新</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5" name="" descr="{&quot;isTemplate&quot;:true,&quot;type&quot;:3}"/>
        <p:cNvGrpSpPr/>
        <p:nvPr/>
      </p:nvGrpSpPr>
      <p:grpSpPr>
        <a:xfrm>
          <a:off x="0" y="0"/>
          <a:ext cx="0" cy="0"/>
        </a:xfrm>
      </p:grpSpPr>
      <p:grpSp>
        <p:nvGrpSpPr>
          <p:cNvPr id="4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47" name="Group 628"/>
            <p:cNvGrpSpPr/>
            <p:nvPr/>
          </p:nvGrpSpPr>
          <p:grpSpPr>
            <a:xfrm>
              <a:off x="1197254" y="3971227"/>
              <a:ext cx="11008530" cy="2106887"/>
              <a:chOff x="1197254" y="3971227"/>
              <a:chExt cx="11008530" cy="2106887"/>
            </a:xfrm>
          </p:grpSpPr>
          <p:sp>
            <p:nvSpPr>
              <p:cNvPr id="4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教学方法改革</a:t>
                </a:r>
                <a:endParaRPr/>
              </a:p>
            </p:txBody>
          </p:sp>
          <p:sp>
            <p:nvSpPr>
              <p:cNvPr id="5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采用启发式教学</a:t>
                </a:r>
                <a:r>
                  <a:rPr lang="zh-CN" sz="1400">
                    <a:solidFill>
                      <a:schemeClr val="tx1">
                        <a:alpha val="100000"/>
                      </a:schemeClr>
                    </a:solidFill>
                    <a:latin typeface="Microsoft Yahei"/>
                    <a:ea typeface="Microsoft Yahei"/>
                  </a:rPr>
                  <a:t>：采用启发式教学方法，激发学生的学习兴趣和积极性。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运用现代教育技术</a:t>
                </a:r>
                <a:r>
                  <a:rPr lang="zh-CN" sz="1400">
                    <a:solidFill>
                      <a:schemeClr val="tx1">
                        <a:alpha val="100000"/>
                      </a:schemeClr>
                    </a:solidFill>
                    <a:latin typeface="Microsoft Yahei"/>
                    <a:ea typeface="Microsoft Yahei"/>
                  </a:rPr>
                  <a:t>：运用现代教育技术，提高教学效果和学生学习能力。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实施案例教学</a:t>
                </a:r>
                <a:r>
                  <a:rPr lang="zh-CN" sz="1400">
                    <a:solidFill>
                      <a:schemeClr val="tx1">
                        <a:alpha val="100000"/>
                      </a:schemeClr>
                    </a:solidFill>
                    <a:latin typeface="Microsoft Yahei"/>
                    <a:ea typeface="Microsoft Yahei"/>
                  </a:rPr>
                  <a:t>：实施案例教学方法，培养学生的实践能力和创新精神。</a:t>
                </a:r>
                <a:endParaRPr/>
              </a:p>
            </p:txBody>
          </p:sp>
        </p:grpSp>
        <p:grpSp>
          <p:nvGrpSpPr>
            <p:cNvPr id="54" name="Group 635"/>
            <p:cNvGrpSpPr/>
            <p:nvPr/>
          </p:nvGrpSpPr>
          <p:grpSpPr>
            <a:xfrm>
              <a:off x="3499345" y="1423099"/>
              <a:ext cx="11008530" cy="2005901"/>
              <a:chOff x="3499345" y="1423099"/>
              <a:chExt cx="11008530" cy="2005901"/>
            </a:xfrm>
          </p:grpSpPr>
          <p:sp>
            <p:nvSpPr>
              <p:cNvPr id="5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评价方式改革</a:t>
                </a:r>
                <a:endParaRPr/>
              </a:p>
            </p:txBody>
          </p:sp>
          <p:sp>
            <p:nvSpPr>
              <p:cNvPr id="5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实施多元化评价</a:t>
                </a:r>
                <a:r>
                  <a:rPr lang="zh-CN" sz="1400">
                    <a:solidFill>
                      <a:schemeClr val="tx1">
                        <a:alpha val="100000"/>
                      </a:schemeClr>
                    </a:solidFill>
                    <a:latin typeface="Microsoft Yahei"/>
                    <a:ea typeface="Microsoft Yahei"/>
                  </a:rPr>
                  <a:t>：实施多元化评价，包括学生自评、同伴评价、教师评价等，提高评价的科学性和有效性。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注重过程评价</a:t>
                </a:r>
                <a:r>
                  <a:rPr lang="zh-CN" sz="1400">
                    <a:solidFill>
                      <a:schemeClr val="tx1">
                        <a:alpha val="100000"/>
                      </a:schemeClr>
                    </a:solidFill>
                    <a:latin typeface="Microsoft Yahei"/>
                    <a:ea typeface="Microsoft Yahei"/>
                  </a:rPr>
                  <a:t>：注重地理过程评价，关注学生在学习过程中的表现和发展。</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建立评价反馈机制</a:t>
                </a:r>
                <a:r>
                  <a:rPr lang="zh-CN" sz="1400">
                    <a:solidFill>
                      <a:schemeClr val="tx1">
                        <a:alpha val="100000"/>
                      </a:schemeClr>
                    </a:solidFill>
                    <a:latin typeface="Microsoft Yahei"/>
                    <a:ea typeface="Microsoft Yahei"/>
                  </a:rPr>
                  <a:t>：建立评价反馈机制，及时调整教学方法和策略，提高教学效果。</a:t>
                </a:r>
                <a:endParaRPr/>
              </a:p>
            </p:txBody>
          </p:sp>
          <p:sp>
            <p:nvSpPr>
              <p:cNvPr id="5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教学方法与评价方式的改革</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https://d.book118.com/648073044121006037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高中地理课程标准修订背景及要点解读(2019年9月)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2024-09-17T18:19:12.576</cp:lastPrinted>
  <dcterms:created xsi:type="dcterms:W3CDTF">2024-09-17T10:19:12Z</dcterms:created>
  <dcterms:modified xsi:type="dcterms:W3CDTF">2024-09-17T10:19:14Z</dcterms:modified>
</cp:coreProperties>
</file>