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5B02F64-B9FE-4D89-8F39-D36DBB36FB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64B52F-DDE8-47DE-878A-CED0349ABE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A8F8F92-69B1-49A5-BB03-3E5293C7CC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75C0AA6-7AD8-4BDB-8D5D-0E4755CF7C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DEAD19-3631-4140-BD0F-F6A863F1149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C8A16A0-64D4-4208-90E7-2F19C687E90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19CD0F0-9038-4BE7-91EA-E3C3CC881C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01F093-92B9-49EE-ACAF-1E669E51E3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3413908-21CC-4D74-ADD1-63155A17DF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A5C331-683A-4A95-9ECA-1B72D8BE2F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5705F9-C3FA-454C-9E7B-7B5DF6B506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bg>
      <p:bgPr>
        <a:gradFill flip="none" rotWithShape="1">
          <a:gsLst>
            <a:gs pos="0">
              <a:schemeClr val="bg2">
                <a:lumMod val="90000"/>
                <a:lumOff val="10000"/>
                <a:alpha val="100000"/>
              </a:schemeClr>
            </a:gs>
            <a:gs pos="78000">
              <a:schemeClr val="bg1">
                <a:alpha val="100000"/>
              </a:schemeClr>
            </a:gs>
          </a:gsLst>
          <a:path path="circle">
            <a:fillToRect l="50000" t="50000" r="50000" b="50000"/>
          </a:path>
        </a:gradFill>
        <a:effectLst/>
      </p:bgPr>
    </p:bg>
    <p:spTree>
      <p:nvGrpSpPr>
        <p:cNvPr id="1" name=""/>
        <p:cNvGrpSpPr/>
        <p:nvPr/>
      </p:nvGrpSpPr>
      <p:grpSpPr>
        <a:xfrm>
          <a:off x="0" y="0"/>
          <a:ext cx="0" cy="0"/>
        </a:xfrm>
      </p:grpSpPr>
      <p:sp>
        <p:nvSpPr>
          <p:cNvPr id="2" name="椭圆 5"/>
          <p:cNvSpPr>
            <a:spLocks noChangeAspect="1"/>
          </p:cNvSpPr>
          <p:nvPr userDrawn="1"/>
        </p:nvSpPr>
        <p:spPr>
          <a:xfrm rot="10800000">
            <a:off x="3836115" y="729000"/>
            <a:ext cx="5400000" cy="5400000"/>
          </a:xfrm>
          <a:prstGeom prst="ellipse">
            <a:avLst/>
          </a:prstGeom>
          <a:gradFill flip="none" rotWithShape="1">
            <a:gsLst>
              <a:gs pos="0">
                <a:schemeClr val="accent6">
                  <a:alpha val="100000"/>
                </a:schemeClr>
              </a:gs>
              <a:gs pos="23000">
                <a:schemeClr val="accent6">
                  <a:lumMod val="50000"/>
                  <a:alpha val="0"/>
                </a:schemeClr>
              </a:gs>
              <a:gs pos="63000">
                <a:schemeClr val="bg1">
                  <a:alpha val="100000"/>
                </a:schemeClr>
              </a:gs>
              <a:gs pos="97000">
                <a:schemeClr val="accent6">
                  <a:alpha val="100000"/>
                </a:schemeClr>
              </a:gs>
            </a:gsLst>
            <a:path path="circle">
              <a:fillToRect l="100000" t="100000"/>
            </a:path>
            <a:tileRect r="-100000" b="-100000"/>
          </a:gradFill>
          <a:ln>
            <a:noFill/>
          </a:ln>
          <a:effectLst>
            <a:glow>
              <a:schemeClr val="accent1">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3" name="椭圆 3"/>
          <p:cNvSpPr>
            <a:spLocks noChangeAspect="1"/>
          </p:cNvSpPr>
          <p:nvPr userDrawn="1"/>
        </p:nvSpPr>
        <p:spPr>
          <a:xfrm>
            <a:off x="669939" y="729000"/>
            <a:ext cx="5400000" cy="5400000"/>
          </a:xfrm>
          <a:prstGeom prst="ellipse">
            <a:avLst/>
          </a:pr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userDrawn="1">
            <p:ph type="ctrTitle" idx="2147483647" hasCustomPrompt="1"/>
          </p:nvPr>
        </p:nvSpPr>
        <p:spPr>
          <a:xfrm>
            <a:off x="7043681" y="4341644"/>
            <a:ext cx="4608954" cy="1006429"/>
          </a:xfrm>
        </p:spPr>
        <p:txBody>
          <a:bodyPr wrap="none" anchor="t">
            <a:spAutoFit/>
          </a:bodyPr>
          <a:lstStyle>
            <a:lvl1pPr lvl="0" algn="r" defTabSz="914400">
              <a:lnSpc>
                <a:spcPct val="90000"/>
              </a:lnSpc>
              <a:spcBef>
                <a:spcPct val="0"/>
              </a:spcBef>
              <a:buNone/>
              <a:defRPr lang="zh-CN" sz="6600" b="0" i="0" spc="300">
                <a:solidFill>
                  <a:schemeClr val="tx1">
                    <a:alpha val="100000"/>
                  </a:schemeClr>
                </a:solidFill>
                <a:latin typeface="Microsoft YaHei Light"/>
                <a:ea typeface="Microsoft YaHei Light"/>
              </a:defRPr>
            </a:lvl1pPr>
          </a:lstStyle>
          <a:p>
            <a:r>
              <a:rPr lang="zh-CN"/>
              <a:t>主标题样式</a:t>
            </a:r>
            <a:endParaRPr sz="6600" b="0" i="0" spc="300">
              <a:solidFill>
                <a:schemeClr val="bg1">
                  <a:alpha val="100000"/>
                </a:schemeClr>
              </a:solidFill>
              <a:latin typeface="Microsoft YaHei Light"/>
              <a:ea typeface="Microsoft YaHei Light"/>
            </a:endParaRPr>
          </a:p>
        </p:txBody>
      </p:sp>
      <p:sp>
        <p:nvSpPr>
          <p:cNvPr id="5" name="副标题 2"/>
          <p:cNvSpPr>
            <a:spLocks noGrp="1"/>
          </p:cNvSpPr>
          <p:nvPr userDrawn="1">
            <p:ph type="subTitle" idx="1" hasCustomPrompt="1"/>
          </p:nvPr>
        </p:nvSpPr>
        <p:spPr>
          <a:xfrm>
            <a:off x="9044229" y="5591814"/>
            <a:ext cx="2608406" cy="341632"/>
          </a:xfrm>
        </p:spPr>
        <p:txBody>
          <a:bodyPr vert="horz" wrap="none" lIns="91440" tIns="45720" rIns="91440" bIns="45720" rtlCol="0">
            <a:spAutoFit/>
          </a:bodyPr>
          <a:lstStyle>
            <a:lvl1pPr marL="0" lvl="0" indent="0" algn="r" defTabSz="914400">
              <a:lnSpc>
                <a:spcPct val="90000"/>
              </a:lnSpc>
              <a:buFont typeface="Arial" pitchFamily="34" charset="0"/>
              <a:buNone/>
              <a:defRPr lang="zh-CN" sz="1800" b="0" i="0" spc="300">
                <a:solidFill>
                  <a:schemeClr val="bg1">
                    <a:lumMod val="50000"/>
                    <a:lumOff val="50000"/>
                    <a:alpha val="100000"/>
                  </a:schemeClr>
                </a:solidFill>
                <a:latin typeface="Microsoft YaHei Light"/>
                <a:ea typeface="Microsoft YaHei Light"/>
              </a:defRPr>
            </a:lvl1pPr>
          </a:lstStyle>
          <a:p>
            <a:r>
              <a:rPr lang="zh-CN"/>
              <a:t>点击编辑副标题样式</a:t>
            </a:r>
            <a:endParaRPr lang="zh-CN" sz="1800" b="0" i="0" spc="300">
              <a:solidFill>
                <a:schemeClr val="tx1">
                  <a:lumMod val="50000"/>
                  <a:lumOff val="50000"/>
                  <a:alpha val="100000"/>
                </a:schemeClr>
              </a:solidFill>
              <a:latin typeface="Microsoft YaHei Light"/>
              <a:ea typeface="Microsoft YaHei Light"/>
            </a:endParaRPr>
          </a:p>
        </p:txBody>
      </p:sp>
      <p:sp>
        <p:nvSpPr>
          <p:cNvPr id="6" name="文本占位符 17"/>
          <p:cNvSpPr>
            <a:spLocks noGrp="1"/>
          </p:cNvSpPr>
          <p:nvPr userDrawn="1">
            <p:ph type="body" sz="quarter" idx="10" hasCustomPrompt="1"/>
          </p:nvPr>
        </p:nvSpPr>
        <p:spPr>
          <a:xfrm>
            <a:off x="8454324" y="3587947"/>
            <a:ext cx="3198311" cy="701731"/>
          </a:xfrm>
        </p:spPr>
        <p:txBody>
          <a:bodyPr wrap="none" anchor="b">
            <a:spAutoFit/>
          </a:bodyPr>
          <a:lstStyle>
            <a:lvl1pPr marL="0" lvl="0" indent="0" algn="r" defTabSz="914400">
              <a:lnSpc>
                <a:spcPct val="90000"/>
              </a:lnSpc>
              <a:spcBef>
                <a:spcPts val="1000"/>
              </a:spcBef>
              <a:buFont typeface="Arial" pitchFamily="34" charset="0"/>
              <a:buNone/>
              <a:defRPr lang="zh-CN" sz="4400" b="0" i="0" spc="300">
                <a:solidFill>
                  <a:schemeClr val="tx1">
                    <a:alpha val="100000"/>
                  </a:schemeClr>
                </a:solidFill>
                <a:latin typeface="Microsoft YaHei Light"/>
                <a:ea typeface="Microsoft YaHei Light"/>
              </a:defRPr>
            </a:lvl1pPr>
          </a:lstStyle>
          <a:p>
            <a:r>
              <a:rPr lang="zh-CN"/>
              <a:t>主标题样式</a:t>
            </a:r>
            <a:endParaRPr sz="4400" b="0" i="0" spc="300">
              <a:solidFill>
                <a:schemeClr val="bg1">
                  <a:alpha val="100000"/>
                </a:schemeClr>
              </a:solidFill>
              <a:latin typeface="Microsoft YaHei Light"/>
              <a:ea typeface="Microsoft YaHei Light"/>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bg>
      <p:bgPr>
        <a:gradFill rotWithShape="1">
          <a:gsLst>
            <a:gs pos="0">
              <a:schemeClr val="bg2">
                <a:lumMod val="90000"/>
                <a:lumOff val="10000"/>
                <a:alpha val="100000"/>
              </a:schemeClr>
            </a:gs>
            <a:gs pos="33000">
              <a:schemeClr val="bg1">
                <a:alpha val="100000"/>
              </a:schemeClr>
            </a:gs>
          </a:gsLst>
          <a:lin ang="16200000" scaled="1"/>
        </a:gradFill>
        <a:effectLst/>
      </p:bgPr>
    </p:bg>
    <p:spTree>
      <p:nvGrpSpPr>
        <p:cNvPr id="7" name=""/>
        <p:cNvGrpSpPr/>
        <p:nvPr/>
      </p:nvGrpSpPr>
      <p:grpSpPr>
        <a:xfrm>
          <a:off x="0" y="0"/>
          <a:ext cx="0" cy="0"/>
        </a:xfrm>
      </p:grpSpPr>
      <p:sp>
        <p:nvSpPr>
          <p:cNvPr id="8" name="任意形状 7"/>
          <p:cNvSpPr>
            <a:spLocks noChangeAspect="1"/>
          </p:cNvSpPr>
          <p:nvPr userDrawn="1"/>
        </p:nvSpPr>
        <p:spPr>
          <a:xfrm>
            <a:off x="701502" y="0"/>
            <a:ext cx="9909322" cy="6858000"/>
          </a:xfrm>
          <a:custGeom>
            <a:gdLst>
              <a:gd name="connsiteX0" fmla="*/ 2565736 w 9909322"/>
              <a:gd name="connsiteY0" fmla="*/ 0 h 6858000"/>
              <a:gd name="connsiteX1" fmla="*/ 7343586 w 9909322"/>
              <a:gd name="connsiteY1" fmla="*/ 0 h 6858000"/>
              <a:gd name="connsiteX2" fmla="*/ 7523833 w 9909322"/>
              <a:gd name="connsiteY2" fmla="*/ 103640 h 6858000"/>
              <a:gd name="connsiteX3" fmla="*/ 9909322 w 9909322"/>
              <a:gd name="connsiteY3" fmla="*/ 4340998 h 6858000"/>
              <a:gd name="connsiteX4" fmla="*/ 9311321 w 9909322"/>
              <a:gd name="connsiteY4" fmla="*/ 6702684 h 6858000"/>
              <a:gd name="connsiteX5" fmla="*/ 9222016 w 9909322"/>
              <a:gd name="connsiteY5" fmla="*/ 6858000 h 6858000"/>
              <a:gd name="connsiteX6" fmla="*/ 687306 w 9909322"/>
              <a:gd name="connsiteY6" fmla="*/ 6858000 h 6858000"/>
              <a:gd name="connsiteX7" fmla="*/ 598001 w 9909322"/>
              <a:gd name="connsiteY7" fmla="*/ 6702684 h 6858000"/>
              <a:gd name="connsiteX8" fmla="*/ 0 w 9909322"/>
              <a:gd name="connsiteY8" fmla="*/ 4340998 h 6858000"/>
              <a:gd name="connsiteX9" fmla="*/ 2385489 w 9909322"/>
              <a:gd name="connsiteY9" fmla="*/ 103640 h 6858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09322" h="6858000">
                <a:moveTo>
                  <a:pt x="2565736" y="0"/>
                </a:moveTo>
                <a:lnTo>
                  <a:pt x="7343586" y="0"/>
                </a:lnTo>
                <a:lnTo>
                  <a:pt x="7523833" y="103640"/>
                </a:lnTo>
                <a:cubicBezTo>
                  <a:pt x="8953990" y="972624"/>
                  <a:pt x="9909322" y="2545246"/>
                  <a:pt x="9909322" y="4340998"/>
                </a:cubicBezTo>
                <a:cubicBezTo>
                  <a:pt x="9909322" y="5196118"/>
                  <a:pt x="9692693" y="6000642"/>
                  <a:pt x="9311321" y="6702684"/>
                </a:cubicBezTo>
                <a:lnTo>
                  <a:pt x="9222016" y="6858000"/>
                </a:lnTo>
                <a:lnTo>
                  <a:pt x="687306" y="6858000"/>
                </a:lnTo>
                <a:lnTo>
                  <a:pt x="598001" y="6702684"/>
                </a:lnTo>
                <a:cubicBezTo>
                  <a:pt x="216629" y="6000642"/>
                  <a:pt x="0" y="5196118"/>
                  <a:pt x="0" y="4340998"/>
                </a:cubicBezTo>
                <a:cubicBezTo>
                  <a:pt x="0" y="2545246"/>
                  <a:pt x="955332" y="972624"/>
                  <a:pt x="2385489" y="103640"/>
                </a:cubicBezTo>
                <a:close/>
              </a:path>
            </a:pathLst>
          </a:cu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rotWithShape="1">
          <a:gsLst>
            <a:gs pos="0">
              <a:schemeClr val="bg2">
                <a:lumMod val="90000"/>
                <a:lumOff val="10000"/>
                <a:alpha val="100000"/>
              </a:schemeClr>
            </a:gs>
            <a:gs pos="33000">
              <a:schemeClr val="bg1">
                <a:alpha val="100000"/>
              </a:schemeClr>
            </a:gs>
          </a:gsLst>
          <a:lin ang="16200000" scaled="1"/>
        </a:gradFill>
        <a:effectLst/>
      </p:bgPr>
    </p:bg>
    <p:spTree>
      <p:nvGrpSpPr>
        <p:cNvPr id="12" name=""/>
        <p:cNvGrpSpPr/>
        <p:nvPr/>
      </p:nvGrpSpPr>
      <p:grpSpPr>
        <a:xfrm>
          <a:off x="0" y="0"/>
          <a:ext cx="0" cy="0"/>
        </a:xfrm>
      </p:grpSpPr>
      <p:sp>
        <p:nvSpPr>
          <p:cNvPr id="13"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4"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1"/>
          <p:cNvPicPr>
            <a:picLocks noChangeAspect="1"/>
          </p:cNvPicPr>
          <p:nvPr userDrawn="1"/>
        </p:nvPicPr>
        <p:blipFill>
          <a:blip r:embed="rId1">
            <a:alphaModFix amt="50000"/>
          </a:blip>
          <a:stretch>
            <a:fillRect/>
          </a:stretch>
        </p:blipFill>
        <p:spPr>
          <a:xfrm>
            <a:off x="0" y="-1"/>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bg>
      <p:bgPr>
        <a:gradFill flip="none" rotWithShape="1">
          <a:gsLst>
            <a:gs pos="0">
              <a:schemeClr val="bg2">
                <a:lumMod val="90000"/>
                <a:lumOff val="10000"/>
                <a:alpha val="100000"/>
              </a:schemeClr>
            </a:gs>
            <a:gs pos="78000">
              <a:schemeClr val="bg1">
                <a:alpha val="100000"/>
              </a:schemeClr>
            </a:gs>
          </a:gsLst>
          <a:path path="circle">
            <a:fillToRect l="50000" t="50000" r="50000" b="50000"/>
          </a:path>
        </a:gradFill>
        <a:effectLst/>
      </p:bgPr>
    </p:bg>
    <p:spTree>
      <p:nvGrpSpPr>
        <p:cNvPr id="17" name=""/>
        <p:cNvGrpSpPr/>
        <p:nvPr/>
      </p:nvGrpSpPr>
      <p:grpSpPr>
        <a:xfrm>
          <a:off x="0" y="0"/>
          <a:ext cx="0" cy="0"/>
        </a:xfrm>
      </p:grpSpPr>
      <p:sp>
        <p:nvSpPr>
          <p:cNvPr id="18" name="椭圆 1"/>
          <p:cNvSpPr>
            <a:spLocks noChangeAspect="1"/>
          </p:cNvSpPr>
          <p:nvPr userDrawn="1"/>
        </p:nvSpPr>
        <p:spPr>
          <a:xfrm rot="10800000">
            <a:off x="3836115" y="729000"/>
            <a:ext cx="5400000" cy="5400000"/>
          </a:xfrm>
          <a:prstGeom prst="ellipse">
            <a:avLst/>
          </a:prstGeom>
          <a:gradFill flip="none" rotWithShape="1">
            <a:gsLst>
              <a:gs pos="0">
                <a:schemeClr val="accent6">
                  <a:alpha val="100000"/>
                </a:schemeClr>
              </a:gs>
              <a:gs pos="23000">
                <a:schemeClr val="accent6">
                  <a:lumMod val="50000"/>
                  <a:alpha val="0"/>
                </a:schemeClr>
              </a:gs>
              <a:gs pos="63000">
                <a:schemeClr val="bg1">
                  <a:alpha val="100000"/>
                </a:schemeClr>
              </a:gs>
              <a:gs pos="97000">
                <a:schemeClr val="accent6">
                  <a:alpha val="100000"/>
                </a:schemeClr>
              </a:gs>
            </a:gsLst>
            <a:path path="circle">
              <a:fillToRect l="100000" t="100000"/>
            </a:path>
            <a:tileRect r="-100000" b="-100000"/>
          </a:gradFill>
          <a:ln>
            <a:noFill/>
          </a:ln>
          <a:effectLst>
            <a:glow>
              <a:schemeClr val="accent1">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9" name="椭圆 2"/>
          <p:cNvSpPr>
            <a:spLocks noChangeAspect="1"/>
          </p:cNvSpPr>
          <p:nvPr userDrawn="1"/>
        </p:nvSpPr>
        <p:spPr>
          <a:xfrm>
            <a:off x="669939" y="729000"/>
            <a:ext cx="5400000" cy="5400000"/>
          </a:xfrm>
          <a:prstGeom prst="ellipse">
            <a:avLst/>
          </a:prstGeom>
          <a:gradFill flip="none" rotWithShape="1">
            <a:gsLst>
              <a:gs pos="0">
                <a:schemeClr val="accent1">
                  <a:lumMod val="50000"/>
                  <a:alpha val="100000"/>
                </a:schemeClr>
              </a:gs>
              <a:gs pos="23000">
                <a:schemeClr val="bg2">
                  <a:alpha val="100000"/>
                </a:schemeClr>
              </a:gs>
              <a:gs pos="63000">
                <a:schemeClr val="bg1">
                  <a:alpha val="100000"/>
                </a:schemeClr>
              </a:gs>
              <a:gs pos="81000">
                <a:schemeClr val="accent1">
                  <a:alpha val="100000"/>
                </a:schemeClr>
              </a:gs>
              <a:gs pos="100000">
                <a:schemeClr val="tx1">
                  <a:alpha val="10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overrideClrMapping bg1="lt1" tx1="dk1" bg2="lt2" tx2="dk2" accent1="accent1" accent2="accent2" accent3="accent3" accent4="accent4" accent5="accent5" accent6="accent6" hlink="hlink" folHlink="folHlink"/>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8103063121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数字化消防战训指挥系统\n## 1.数字化消防战训指挥系统概述\n### 1.1数字化消防战训指挥系统的定义与意义\n### 1.2数字化消防战训指挥系统的发展历程\n### 1.3数字化消防战训指挥系统的应用领域\n## 2.数字化消防战训指挥系统构成\n### 2.1硬件设备与网络环境\n### 2.2软件平台与数据资源\n### 2.3系统集成与协同作战\n## 3.数字化消防战训指挥系统功能\n### 3.1实时监控与数据收集\n### 3.2数据分析与决策支持\n### 3.3指挥调度与协同作战\n## 4.数字化消防战训指挥系统实践案例\n### 4.1国内典型实践案例分析\n### 4.2国外典型实践案例分析\n### 4.3经验教训与未来发展趋势\n## 5.数字化消防战训指挥系统面临的挑战\n### 5.1技术与设备更新换代\n### 5.2人才培养与队伍建设\n### 5.3政策法规与标准制定\n## 6.数字化消防战训指挥系统发展建议\n### 6.1加强技术研发与创新\n### 6.2完善政策法规与标准体系\n### 6.3深化国际合作与交流\n&quot;,&quot;templateId&quot;:&quot;wcihqg1n4jgz7pwewmrddotw8w&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7309" y="4341644"/>
            <a:ext cx="11264900" cy="996950"/>
          </a:xfrm>
        </p:spPr>
        <p:txBody>
          <a:bodyPr vert="horz" wrap="square" lIns="91440" tIns="45720" rIns="91440" bIns="45720" anchor="b">
            <a:spAutoFit/>
          </a:bodyPr>
          <a:lstStyle/>
          <a:p>
            <a:pPr>
              <a:buNone/>
            </a:pPr>
            <a:r>
              <a:rPr lang="zh-CN"/>
              <a:t>数字化消防战训指挥系统</a:t>
            </a:r>
            <a:endParaRPr/>
          </a:p>
        </p:txBody>
      </p:sp>
      <p:sp>
        <p:nvSpPr>
          <p:cNvPr id="3" name="副标题 2"/>
          <p:cNvSpPr>
            <a:spLocks noGrp="1"/>
          </p:cNvSpPr>
          <p:nvPr>
            <p:ph type="subTitle" idx="1"/>
          </p:nvPr>
        </p:nvSpPr>
        <p:spPr>
          <a:xfrm>
            <a:off x="6877435" y="5591814"/>
            <a:ext cx="4775200" cy="336550"/>
          </a:xfrm>
        </p:spPr>
        <p:txBody>
          <a:bodyPr>
            <a:spAutoFit/>
          </a:bodyPr>
          <a:lstStyle/>
          <a:p>
            <a:pPr marL="0" indent="0">
              <a:buNone/>
            </a:pPr>
            <a:r>
              <a:rPr lang="en-US"/>
              <a:t> </a:t>
            </a:r>
            <a:endParaRPr lang="zh-CN"/>
          </a:p>
        </p:txBody>
      </p:sp>
      <p:cxnSp>
        <p:nvCxnSpPr>
          <p:cNvPr id="4" name="直线连接符 4"/>
          <p:cNvCxnSpPr/>
          <p:nvPr/>
        </p:nvCxnSpPr>
        <p:spPr>
          <a:xfrm>
            <a:off x="10950590" y="752149"/>
            <a:ext cx="540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占位符 20"/>
          <p:cNvSpPr txBox="1"/>
          <p:nvPr/>
        </p:nvSpPr>
        <p:spPr>
          <a:xfrm>
            <a:off x="397309" y="515266"/>
            <a:ext cx="1101071" cy="337913"/>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zh-CN" altLang="en-US" spc="0">
                <a:solidFill>
                  <a:schemeClr val="accent1"/>
                </a:solidFill>
                <a:effectLst/>
                <a:latin typeface="Microsoft YaHei Light" panose="020b0503020204020204" pitchFamily="34" charset="-122"/>
                <a:ea typeface="Microsoft YaHei Light" panose="020b0503020204020204" pitchFamily="34" charset="-122"/>
              </a:rPr>
              <a:t> </a:t>
            </a:r>
            <a:endParaRPr kumimoji="1" lang="en-US" altLang="zh-CN" spc="0">
              <a:solidFill>
                <a:schemeClr val="accent1"/>
              </a:solidFill>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 name="" descr="{&quot;isTemplate&quot;:true,&quot;type&quot;:2}"/>
        <p:cNvGrpSpPr/>
        <p:nvPr/>
      </p:nvGrpSpPr>
      <p:grpSpPr>
        <a:xfrm>
          <a:off x="0" y="0"/>
          <a:ext cx="0" cy="0"/>
        </a:xfrm>
      </p:grpSpPr>
      <p:sp>
        <p:nvSpPr>
          <p:cNvPr id="84"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数字化消防战训指挥系统概述</a:t>
            </a:r>
            <a:endParaRPr/>
          </a:p>
        </p:txBody>
      </p:sp>
      <p:sp>
        <p:nvSpPr>
          <p:cNvPr id="85"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01</a:t>
            </a:r>
            <a:endParaRPr lang="zh-CN" sz="66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7" name="" descr="{&quot;isTemplate&quot;:true,&quot;type&quot;:3}"/>
        <p:cNvGrpSpPr/>
        <p:nvPr/>
      </p:nvGrpSpPr>
      <p:grpSpPr>
        <a:xfrm>
          <a:off x="0" y="0"/>
          <a:ext cx="0" cy="0"/>
        </a:xfrm>
      </p:grpSpPr>
      <p:sp>
        <p:nvSpPr>
          <p:cNvPr id="148"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定义：数字化消防战训指挥系统是一种利用</a:t>
            </a:r>
            <a:r>
              <a:rPr lang="en-US" sz="1400" b="1" spc="300">
                <a:solidFill>
                  <a:srgbClr val="808080">
                    <a:alpha val="100000"/>
                  </a:srgbClr>
                </a:solidFill>
                <a:latin typeface="微软雅黑"/>
                <a:ea typeface="微软雅黑"/>
              </a:rPr>
              <a:t>信息技术</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通信技术</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物联网技术</a:t>
            </a:r>
            <a:r>
              <a:rPr lang="en-US" sz="1400" spc="300">
                <a:solidFill>
                  <a:srgbClr val="808080">
                    <a:alpha val="100000"/>
                  </a:srgbClr>
                </a:solidFill>
                <a:latin typeface="微软雅黑"/>
                <a:ea typeface="微软雅黑"/>
              </a:rPr>
              <a:t>，实现对火灾事故和应急救援的</a:t>
            </a:r>
            <a:r>
              <a:rPr lang="en-US" sz="1400" b="1" spc="300">
                <a:solidFill>
                  <a:srgbClr val="808080">
                    <a:alpha val="100000"/>
                  </a:srgbClr>
                </a:solidFill>
                <a:latin typeface="微软雅黑"/>
                <a:ea typeface="微软雅黑"/>
              </a:rPr>
              <a:t>实时监控</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数据分析</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指挥调度</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协同作战</a:t>
            </a:r>
            <a:r>
              <a:rPr lang="en-US" sz="1400" spc="300">
                <a:solidFill>
                  <a:srgbClr val="808080">
                    <a:alpha val="100000"/>
                  </a:srgbClr>
                </a:solidFill>
                <a:latin typeface="微软雅黑"/>
                <a:ea typeface="微软雅黑"/>
              </a:rPr>
              <a:t>的现代化消防战训指挥工具。</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信息技术：实现数据收集、处理和传输的技术手段</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通信技术：实现远程指挥、协同作战的通信手段</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物联网技术：实现设备联网、数据采集的物联网手段</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意义：数字化消防战训指挥系统对于提高</a:t>
            </a:r>
            <a:r>
              <a:rPr lang="en-US" sz="1400" b="1" spc="300">
                <a:solidFill>
                  <a:srgbClr val="808080">
                    <a:alpha val="100000"/>
                  </a:srgbClr>
                </a:solidFill>
                <a:latin typeface="微软雅黑"/>
                <a:ea typeface="微软雅黑"/>
              </a:rPr>
              <a:t>消防队伍</a:t>
            </a:r>
            <a:r>
              <a:rPr lang="en-US" sz="1400" spc="300">
                <a:solidFill>
                  <a:srgbClr val="808080">
                    <a:alpha val="100000"/>
                  </a:srgbClr>
                </a:solidFill>
                <a:latin typeface="微软雅黑"/>
                <a:ea typeface="微软雅黑"/>
              </a:rPr>
              <a:t>的战斗力、</a:t>
            </a:r>
            <a:r>
              <a:rPr lang="en-US" sz="1400" b="1" spc="300">
                <a:solidFill>
                  <a:srgbClr val="808080">
                    <a:alpha val="100000"/>
                  </a:srgbClr>
                </a:solidFill>
                <a:latin typeface="微软雅黑"/>
                <a:ea typeface="微软雅黑"/>
              </a:rPr>
              <a:t>应急反应速度</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火灾事故处置能力</a:t>
            </a:r>
            <a:r>
              <a:rPr lang="en-US" sz="1400" spc="300">
                <a:solidFill>
                  <a:srgbClr val="808080">
                    <a:alpha val="100000"/>
                  </a:srgbClr>
                </a:solidFill>
                <a:latin typeface="微软雅黑"/>
                <a:ea typeface="微软雅黑"/>
              </a:rPr>
              <a:t>具有重要意义。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提高消防队伍的战斗力：通过实时监控和数据分析，提高指挥员的决策能力，提升消防队伍的作战效能</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提高应急反应速度：实现火灾事故的快速发现、快速处置，减少火灾损失</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提高火灾事故处置能力：通过协同作战，实现多个消防队伍之间的资源共享和协同作战，提高火灾事故处置效率</a:t>
            </a:r>
            <a:endParaRPr/>
          </a:p>
        </p:txBody>
      </p:sp>
      <p:sp>
        <p:nvSpPr>
          <p:cNvPr id="149"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数字化消防战训指挥系统的定义与意义</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 name="" descr="{&quot;isTemplate&quot;:true,&quot;type&quot;:3}"/>
        <p:cNvGrpSpPr/>
        <p:nvPr/>
      </p:nvGrpSpPr>
      <p:grpSpPr>
        <a:xfrm>
          <a:off x="0" y="0"/>
          <a:ext cx="0" cy="0"/>
        </a:xfrm>
      </p:grpSpPr>
      <p:grpSp>
        <p:nvGrpSpPr>
          <p:cNvPr id="151"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52" name=""/>
            <p:cNvGrpSpPr/>
            <p:nvPr/>
          </p:nvGrpSpPr>
          <p:grpSpPr>
            <a:xfrm>
              <a:off x="685801" y="3146904"/>
              <a:ext cx="4207178" cy="3287791"/>
              <a:chOff x="685801" y="3146904"/>
              <a:chExt cx="4207178" cy="3287791"/>
            </a:xfrm>
          </p:grpSpPr>
          <p:sp>
            <p:nvSpPr>
              <p:cNvPr id="153"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初期阶段（20世纪80年代至90年代）：消防部门开始引进计算机技术，实现火灾数据的电子化和初步自动化。</a:t>
                </a:r>
                <a:endParaRPr kumimoji="1" lang="en-US" altLang="zh-CN" sz="1800" b="1">
                  <a:solidFill>
                    <a:schemeClr val="bg1"/>
                  </a:solidFill>
                  <a:latin typeface="+mj-ea"/>
                  <a:ea typeface="+mj-ea"/>
                </a:endParaRPr>
              </a:p>
            </p:txBody>
          </p:sp>
          <p:sp>
            <p:nvSpPr>
              <p:cNvPr id="154"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电子化：将火灾数据从纸质档案转换为电子文件，方便存储和查询</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初步自动化：利用计算机技术实现对火灾数据的简单处理和分析</a:t>
                </a:r>
                <a:endParaRPr/>
              </a:p>
            </p:txBody>
          </p:sp>
        </p:grpSp>
        <p:grpSp>
          <p:nvGrpSpPr>
            <p:cNvPr id="155" name=""/>
            <p:cNvGrpSpPr/>
            <p:nvPr/>
          </p:nvGrpSpPr>
          <p:grpSpPr>
            <a:xfrm>
              <a:off x="4408278" y="3146904"/>
              <a:ext cx="3798485" cy="3287791"/>
              <a:chOff x="4408278" y="3146904"/>
              <a:chExt cx="3798485" cy="3287791"/>
            </a:xfrm>
          </p:grpSpPr>
          <p:sp>
            <p:nvSpPr>
              <p:cNvPr id="156"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中期阶段（21世纪初至2010年代）：随着信息技术、通信技术和物联网技术的发展，数字化消防战训指挥系统逐步完善，实现实时监控和指挥调度功能。</a:t>
                </a:r>
                <a:endParaRPr kumimoji="1" lang="en-US" altLang="zh-CN" sz="1800" b="1">
                  <a:solidFill>
                    <a:schemeClr val="bg1"/>
                  </a:solidFill>
                  <a:latin typeface="+mj-ea"/>
                  <a:ea typeface="+mj-ea"/>
                </a:endParaRPr>
              </a:p>
            </p:txBody>
          </p:sp>
          <p:sp>
            <p:nvSpPr>
              <p:cNvPr id="157"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实时监控：通过传感器、摄像头等设备实现对火灾现场的实时监控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指挥调度：通过通信技术实现远程指挥和协同作战</a:t>
                </a:r>
                <a:endParaRPr/>
              </a:p>
            </p:txBody>
          </p:sp>
        </p:grpSp>
        <p:grpSp>
          <p:nvGrpSpPr>
            <p:cNvPr id="158" name=""/>
            <p:cNvGrpSpPr/>
            <p:nvPr/>
          </p:nvGrpSpPr>
          <p:grpSpPr>
            <a:xfrm>
              <a:off x="7707715" y="3146904"/>
              <a:ext cx="3798485" cy="3287791"/>
              <a:chOff x="7707715" y="3146904"/>
              <a:chExt cx="3798485" cy="3287791"/>
            </a:xfrm>
          </p:grpSpPr>
          <p:sp>
            <p:nvSpPr>
              <p:cNvPr id="159"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高级阶段（2010年代至今）：数字化消防战训指挥系统向智能化、大数据方向发展，提高火灾事故处置能力。</a:t>
                </a:r>
                <a:endParaRPr kumimoji="1" lang="en-US" altLang="zh-CN" sz="1800" b="1">
                  <a:solidFill>
                    <a:schemeClr val="bg1"/>
                  </a:solidFill>
                  <a:latin typeface="+mj-ea"/>
                  <a:ea typeface="+mj-ea"/>
                </a:endParaRPr>
              </a:p>
            </p:txBody>
          </p:sp>
          <p:sp>
            <p:nvSpPr>
              <p:cNvPr id="160"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智能化：利用人工智能技术实现对火灾数据的自动分析、识别和预测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大数据：通过大数据技术实现对火灾数据的深度挖掘和优化处理</a:t>
                </a:r>
                <a:endParaRPr/>
              </a:p>
            </p:txBody>
          </p:sp>
        </p:grpSp>
      </p:grpSp>
      <p:sp>
        <p:nvSpPr>
          <p:cNvPr id="161"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数字化消防战训指挥系统的发展历程</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2" name="" descr="{&quot;isTemplate&quot;:true,&quot;type&quot;:3}"/>
        <p:cNvGrpSpPr/>
        <p:nvPr/>
      </p:nvGrpSpPr>
      <p:grpSpPr>
        <a:xfrm>
          <a:off x="0" y="0"/>
          <a:ext cx="0" cy="0"/>
        </a:xfrm>
      </p:grpSpPr>
      <p:sp>
        <p:nvSpPr>
          <p:cNvPr id="163"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火灾预防：通过大数据分析，预测火灾事故发生的概率和可能发生的区域，为火灾预防提供依据。</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概率预测：通过对历史火灾数据的分析，预测火灾事故发生的概率</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区域预测：通过对火灾事故发生的区域进行分析，预测火灾可能发生的区域</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火灾扑救：实现火灾现场的</a:t>
            </a:r>
            <a:r>
              <a:rPr lang="en-US" sz="1400" b="1" spc="300">
                <a:solidFill>
                  <a:srgbClr val="808080">
                    <a:alpha val="100000"/>
                  </a:srgbClr>
                </a:solidFill>
                <a:latin typeface="微软雅黑"/>
                <a:ea typeface="微软雅黑"/>
              </a:rPr>
              <a:t>实时监控</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指挥调度</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协同作战</a:t>
            </a:r>
            <a:r>
              <a:rPr lang="en-US" sz="1400" spc="300">
                <a:solidFill>
                  <a:srgbClr val="808080">
                    <a:alpha val="100000"/>
                  </a:srgbClr>
                </a:solidFill>
                <a:latin typeface="微软雅黑"/>
                <a:ea typeface="微软雅黑"/>
              </a:rPr>
              <a:t>，提高火灾扑救能力。</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实时监控：通过传感器、摄像头等设备实现对火灾现场的实时监控</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指挥调度：通过通信技术实现远程指挥和协同作战</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协同作战：通过数字化消防战训指挥系统，实现多个消防队伍之间的资源共享和协同作战</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应急救援：实现应急救援资源的</a:t>
            </a:r>
            <a:r>
              <a:rPr lang="en-US" sz="1400" b="1" spc="300">
                <a:solidFill>
                  <a:srgbClr val="808080">
                    <a:alpha val="100000"/>
                  </a:srgbClr>
                </a:solidFill>
                <a:latin typeface="微软雅黑"/>
                <a:ea typeface="微软雅黑"/>
              </a:rPr>
              <a:t>快速调度</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优化配置</a:t>
            </a:r>
            <a:r>
              <a:rPr lang="en-US" sz="1400" spc="300">
                <a:solidFill>
                  <a:srgbClr val="808080">
                    <a:alpha val="100000"/>
                  </a:srgbClr>
                </a:solidFill>
                <a:latin typeface="微软雅黑"/>
                <a:ea typeface="微软雅黑"/>
              </a:rPr>
              <a:t>，提高应急救援能力。</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快速调度：通过数字化消防战训指挥系统，实现应急救援资源的快速调度</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优化配置：通过大数据分析，实现应急救援资源的优化配置</a:t>
            </a:r>
            <a:endParaRPr/>
          </a:p>
        </p:txBody>
      </p:sp>
      <p:sp>
        <p:nvSpPr>
          <p:cNvPr id="164"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数字化消防战训指挥系统的应用领域</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 name="" descr="{&quot;isTemplate&quot;:true,&quot;type&quot;:2}"/>
        <p:cNvGrpSpPr/>
        <p:nvPr/>
      </p:nvGrpSpPr>
      <p:grpSpPr>
        <a:xfrm>
          <a:off x="0" y="0"/>
          <a:ext cx="0" cy="0"/>
        </a:xfrm>
      </p:grpSpPr>
      <p:sp>
        <p:nvSpPr>
          <p:cNvPr id="166"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数字化消防战训指挥系统构成</a:t>
            </a:r>
            <a:endParaRPr/>
          </a:p>
        </p:txBody>
      </p:sp>
      <p:sp>
        <p:nvSpPr>
          <p:cNvPr id="167"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02</a:t>
            </a:r>
            <a:endParaRPr lang="zh-CN" sz="66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8" name="" descr="{&quot;isTemplate&quot;:true,&quot;type&quot;:3}"/>
        <p:cNvGrpSpPr/>
        <p:nvPr/>
      </p:nvGrpSpPr>
      <p:grpSpPr>
        <a:xfrm>
          <a:off x="0" y="0"/>
          <a:ext cx="0" cy="0"/>
        </a:xfrm>
      </p:grpSpPr>
      <p:grpSp>
        <p:nvGrpSpPr>
          <p:cNvPr id="169"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70" name=""/>
            <p:cNvGrpSpPr/>
            <p:nvPr/>
          </p:nvGrpSpPr>
          <p:grpSpPr>
            <a:xfrm>
              <a:off x="685800" y="3146904"/>
              <a:ext cx="5760000" cy="3225487"/>
              <a:chOff x="685800" y="3146904"/>
              <a:chExt cx="5760000" cy="3225487"/>
            </a:xfrm>
          </p:grpSpPr>
          <p:sp>
            <p:nvSpPr>
              <p:cNvPr id="17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硬件设备：包括传感器、摄像头、通信设备等，用于实现火灾现场的实时监控、数据传输和指挥调度。</a:t>
                </a:r>
                <a:endParaRPr kumimoji="1" lang="en-US" altLang="zh-CN" sz="1800" b="1">
                  <a:solidFill>
                    <a:schemeClr val="bg1"/>
                  </a:solidFill>
                  <a:latin typeface="+mj-ea"/>
                  <a:ea typeface="+mj-ea"/>
                </a:endParaRPr>
              </a:p>
            </p:txBody>
          </p:sp>
          <p:sp>
            <p:nvSpPr>
              <p:cNvPr id="17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传感器：用于检测火灾现场的温度、烟雾、有毒气体等参数</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摄像头：用于实时监控火灾现场的情况</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通信设备：用于实现远程指挥和协同作战</a:t>
                </a:r>
                <a:endParaRPr/>
              </a:p>
            </p:txBody>
          </p:sp>
        </p:grpSp>
        <p:grpSp>
          <p:nvGrpSpPr>
            <p:cNvPr id="173" name=""/>
            <p:cNvGrpSpPr/>
            <p:nvPr/>
          </p:nvGrpSpPr>
          <p:grpSpPr>
            <a:xfrm>
              <a:off x="6016236" y="3146904"/>
              <a:ext cx="5400000" cy="3225487"/>
              <a:chOff x="6016236" y="3146904"/>
              <a:chExt cx="5400000" cy="3225487"/>
            </a:xfrm>
          </p:grpSpPr>
          <p:sp>
            <p:nvSpPr>
              <p:cNvPr id="17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网络环境：包括有线网络和无线网络，为数字化消防战训指挥系统提供数据传输通道。</a:t>
                </a:r>
                <a:endParaRPr kumimoji="1" lang="en-US" altLang="zh-CN" sz="1800" b="1">
                  <a:solidFill>
                    <a:schemeClr val="bg1"/>
                  </a:solidFill>
                  <a:latin typeface="+mj-ea"/>
                  <a:ea typeface="+mj-ea"/>
                </a:endParaRPr>
              </a:p>
            </p:txBody>
          </p:sp>
          <p:sp>
            <p:nvSpPr>
              <p:cNvPr id="17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有线网络：如光纤、以太网等，具有较高的数据传输速率和稳定性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无线网络：如Wi-Fi、蓝牙等，具有较低的部署成本和灵活性</a:t>
                </a:r>
                <a:endParaRPr/>
              </a:p>
            </p:txBody>
          </p:sp>
        </p:grpSp>
      </p:grpSp>
      <p:sp>
        <p:nvSpPr>
          <p:cNvPr id="17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硬件设备与网络环境</a:t>
            </a:r>
            <a:endParaRPr lang="en-US" sz="2800" b="1">
              <a:latin typeface="微软雅黑"/>
              <a:ea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 name="" descr="{&quot;isTemplate&quot;:true,&quot;type&quot;:3}"/>
        <p:cNvGrpSpPr/>
        <p:nvPr/>
      </p:nvGrpSpPr>
      <p:grpSpPr>
        <a:xfrm>
          <a:off x="0" y="0"/>
          <a:ext cx="0" cy="0"/>
        </a:xfrm>
      </p:grpSpPr>
      <p:grpSp>
        <p:nvGrpSpPr>
          <p:cNvPr id="178"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79" name=""/>
            <p:cNvGrpSpPr/>
            <p:nvPr/>
          </p:nvGrpSpPr>
          <p:grpSpPr>
            <a:xfrm>
              <a:off x="685800" y="3146904"/>
              <a:ext cx="5760000" cy="3225487"/>
              <a:chOff x="685800" y="3146904"/>
              <a:chExt cx="5760000" cy="3225487"/>
            </a:xfrm>
          </p:grpSpPr>
          <p:sp>
            <p:nvSpPr>
              <p:cNvPr id="180"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软件平台：包括数据采集与处理、数据分析与决策、指挥调度与协同作战等功能模块，为数字化消防战训指挥系统提供核心支持。</a:t>
                </a:r>
                <a:endParaRPr kumimoji="1" lang="en-US" altLang="zh-CN" sz="1800" b="1">
                  <a:solidFill>
                    <a:schemeClr val="bg1"/>
                  </a:solidFill>
                  <a:latin typeface="+mj-ea"/>
                  <a:ea typeface="+mj-ea"/>
                </a:endParaRPr>
              </a:p>
            </p:txBody>
          </p:sp>
          <p:sp>
            <p:nvSpPr>
              <p:cNvPr id="181"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数据采集与处理：实现对火灾现场数据的实时采集和处理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数据分析与决策：实现对火灾数据的自动分析和决策支持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指挥调度与协同作战：实现远程指挥和协同作战功能</a:t>
                </a:r>
                <a:endParaRPr/>
              </a:p>
            </p:txBody>
          </p:sp>
        </p:grpSp>
        <p:grpSp>
          <p:nvGrpSpPr>
            <p:cNvPr id="182" name=""/>
            <p:cNvGrpSpPr/>
            <p:nvPr/>
          </p:nvGrpSpPr>
          <p:grpSpPr>
            <a:xfrm>
              <a:off x="6016236" y="3146904"/>
              <a:ext cx="5400000" cy="3225487"/>
              <a:chOff x="6016236" y="3146904"/>
              <a:chExt cx="5400000" cy="3225487"/>
            </a:xfrm>
          </p:grpSpPr>
          <p:sp>
            <p:nvSpPr>
              <p:cNvPr id="183"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数据资源：包括火灾数据、应急救援资源数据等，为数字化消防战训指挥系统提供数据支持。</a:t>
                </a:r>
                <a:endParaRPr kumimoji="1" lang="en-US" altLang="zh-CN" sz="1800" b="1">
                  <a:solidFill>
                    <a:schemeClr val="bg1"/>
                  </a:solidFill>
                  <a:latin typeface="+mj-ea"/>
                  <a:ea typeface="+mj-ea"/>
                </a:endParaRPr>
              </a:p>
            </p:txBody>
          </p:sp>
          <p:sp>
            <p:nvSpPr>
              <p:cNvPr id="184"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火灾数据：包括历史火灾数据、火灾预防数据等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应急救援资源数据：包括应急救援队伍、物资、设备等资源数据</a:t>
                </a:r>
                <a:endParaRPr/>
              </a:p>
            </p:txBody>
          </p:sp>
        </p:grpSp>
      </p:grpSp>
      <p:sp>
        <p:nvSpPr>
          <p:cNvPr id="185"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软件平台与数据资源</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6" name="" descr="{&quot;isTemplate&quot;:true,&quot;type&quot;:3}"/>
        <p:cNvGrpSpPr/>
        <p:nvPr/>
      </p:nvGrpSpPr>
      <p:grpSpPr>
        <a:xfrm>
          <a:off x="0" y="0"/>
          <a:ext cx="0" cy="0"/>
        </a:xfrm>
      </p:grpSpPr>
      <p:grpSp>
        <p:nvGrpSpPr>
          <p:cNvPr id="187"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88" name=""/>
            <p:cNvGrpSpPr/>
            <p:nvPr/>
          </p:nvGrpSpPr>
          <p:grpSpPr>
            <a:xfrm>
              <a:off x="685800" y="3146904"/>
              <a:ext cx="5760000" cy="3225487"/>
              <a:chOff x="685800" y="3146904"/>
              <a:chExt cx="5760000" cy="3225487"/>
            </a:xfrm>
          </p:grpSpPr>
          <p:sp>
            <p:nvSpPr>
              <p:cNvPr id="189"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系统集成：实现数字化消防战训指挥系统与其他消防系统的数据共享和功能互补。</a:t>
                </a:r>
                <a:endParaRPr kumimoji="1" lang="en-US" altLang="zh-CN" sz="1800" b="1">
                  <a:solidFill>
                    <a:schemeClr val="bg1"/>
                  </a:solidFill>
                  <a:latin typeface="+mj-ea"/>
                  <a:ea typeface="+mj-ea"/>
                </a:endParaRPr>
              </a:p>
            </p:txBody>
          </p:sp>
          <p:sp>
            <p:nvSpPr>
              <p:cNvPr id="190"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数据共享：实现数字化消防战训指挥系统与其他消防系统的数据互通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功能互补：实现数字化消防战训指挥系统与其他消防系统的功能协同</a:t>
                </a:r>
                <a:endParaRPr/>
              </a:p>
            </p:txBody>
          </p:sp>
        </p:grpSp>
        <p:grpSp>
          <p:nvGrpSpPr>
            <p:cNvPr id="191" name=""/>
            <p:cNvGrpSpPr/>
            <p:nvPr/>
          </p:nvGrpSpPr>
          <p:grpSpPr>
            <a:xfrm>
              <a:off x="6016236" y="3146904"/>
              <a:ext cx="5400000" cy="3225487"/>
              <a:chOff x="6016236" y="3146904"/>
              <a:chExt cx="5400000" cy="3225487"/>
            </a:xfrm>
          </p:grpSpPr>
          <p:sp>
            <p:nvSpPr>
              <p:cNvPr id="192"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协同作战：实现多个消防队伍之间的资源共享和协同作战，提高火灾事故处置能力。</a:t>
                </a:r>
                <a:endParaRPr kumimoji="1" lang="en-US" altLang="zh-CN" sz="1800" b="1">
                  <a:solidFill>
                    <a:schemeClr val="bg1"/>
                  </a:solidFill>
                  <a:latin typeface="+mj-ea"/>
                  <a:ea typeface="+mj-ea"/>
                </a:endParaRPr>
              </a:p>
            </p:txBody>
          </p:sp>
          <p:sp>
            <p:nvSpPr>
              <p:cNvPr id="193"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资源共享：实现多个消防队伍之间的信息共享和物资共享</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协同作战：实现多个消防队伍之间的协同作战和联合作战</a:t>
                </a:r>
                <a:endParaRPr/>
              </a:p>
            </p:txBody>
          </p:sp>
        </p:grpSp>
      </p:grpSp>
      <p:sp>
        <p:nvSpPr>
          <p:cNvPr id="194"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系统集成与协同作战</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 name="" descr="{&quot;isTemplate&quot;:true,&quot;type&quot;:2}"/>
        <p:cNvGrpSpPr/>
        <p:nvPr/>
      </p:nvGrpSpPr>
      <p:grpSpPr>
        <a:xfrm>
          <a:off x="0" y="0"/>
          <a:ext cx="0" cy="0"/>
        </a:xfrm>
      </p:grpSpPr>
      <p:sp>
        <p:nvSpPr>
          <p:cNvPr id="7" name="标题 1" descr="{&quot;isTemplate&quot;:true,&quot;type&quot;:&quot;title&quot;,&quot;canOmit&quot;:false,&quot;range&quot;:0}"/>
          <p:cNvSpPr txBox="1"/>
          <p:nvPr/>
        </p:nvSpPr>
        <p:spPr>
          <a:xfrm>
            <a:off x="692852" y="3423749"/>
            <a:ext cx="10883900" cy="698500"/>
          </a:xfrm>
          <a:prstGeom prst="rect">
            <a:avLst/>
          </a:prstGeom>
        </p:spPr>
        <p:txBody>
          <a:bodyPr vert="horz" wrap="square" lIns="91440" tIns="45720" rIns="91440" bIns="45720" rtlCol="0" anchor="b">
            <a:spAutoFit/>
          </a:bodyPr>
          <a:lstStyle>
            <a:defPPr>
              <a:defRPr lang="zh-CN"/>
            </a:defPPr>
            <a:lvl1pPr marL="0" algn="r" defTabSz="914400" rtl="0" eaLnBrk="1" latinLnBrk="0" hangingPunct="1">
              <a:lnSpc>
                <a:spcPct val="90000"/>
              </a:lnSpc>
              <a:spcBef>
                <a:spcPct val="0"/>
              </a:spcBef>
              <a:buNone/>
              <a:defRPr sz="6600" b="0" i="0" kern="1200" spc="300">
                <a:solidFill>
                  <a:schemeClr val="bg1"/>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4400">
                <a:solidFill>
                  <a:schemeClr val="tx1">
                    <a:alpha val="100000"/>
                  </a:schemeClr>
                </a:solidFill>
              </a:rPr>
              <a:t>数字化消防战训指挥系统功能</a:t>
            </a:r>
            <a:endParaRPr/>
          </a:p>
        </p:txBody>
      </p:sp>
      <p:sp>
        <p:nvSpPr>
          <p:cNvPr id="8" name="文本占位符 3"/>
          <p:cNvSpPr txBox="1"/>
          <p:nvPr/>
        </p:nvSpPr>
        <p:spPr>
          <a:xfrm>
            <a:off x="5546726" y="2298681"/>
            <a:ext cx="1098550" cy="996950"/>
          </a:xfrm>
          <a:prstGeom prst="rect">
            <a:avLst/>
          </a:prstGeom>
        </p:spPr>
        <p:txBody>
          <a:bodyPr vert="horz" wrap="none" lIns="91440" tIns="45720" rIns="91440" bIns="45720" rtlCol="0" anchor="b">
            <a:spAutoFit/>
          </a:bodyPr>
          <a:lstStyle>
            <a:defPPr>
              <a:defRPr lang="zh-CN"/>
            </a:defPPr>
            <a:lvl1pPr marL="0" indent="0" algn="r" defTabSz="914400" rtl="0" eaLnBrk="1" latinLnBrk="0" hangingPunct="1">
              <a:lnSpc>
                <a:spcPct val="90000"/>
              </a:lnSpc>
              <a:spcBef>
                <a:spcPts val="1000"/>
              </a:spcBef>
              <a:buFont typeface="Arial" pitchFamily="34" charset="0"/>
              <a:buNone/>
              <a:defRPr sz="4400" b="0" i="0" kern="1200" spc="300">
                <a:solidFill>
                  <a:schemeClr val="bg1"/>
                </a:solidFill>
                <a:latin typeface="Microsoft YaHei Light" panose="020b0503020204020204" pitchFamily="34" charset="-122"/>
                <a:ea typeface="Microsoft YaHei Light"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r>
              <a:rPr lang="en-US" sz="6600">
                <a:solidFill>
                  <a:schemeClr val="tx1">
                    <a:alpha val="100000"/>
                  </a:schemeClr>
                </a:solidFill>
              </a:rPr>
              <a:t>03</a:t>
            </a:r>
            <a:endParaRPr lang="zh-CN" sz="66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 name="" descr="{&quot;isTemplate&quot;:true,&quot;type&quot;:3}"/>
        <p:cNvGrpSpPr/>
        <p:nvPr/>
      </p:nvGrpSpPr>
      <p:grpSpPr>
        <a:xfrm>
          <a:off x="0" y="0"/>
          <a:ext cx="0" cy="0"/>
        </a:xfrm>
      </p:grpSpPr>
      <p:grpSp>
        <p:nvGrpSpPr>
          <p:cNvPr id="10"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1" name="Group 628"/>
            <p:cNvGrpSpPr/>
            <p:nvPr/>
          </p:nvGrpSpPr>
          <p:grpSpPr>
            <a:xfrm>
              <a:off x="1197254" y="3971227"/>
              <a:ext cx="11008530" cy="2106887"/>
              <a:chOff x="1197254" y="3971227"/>
              <a:chExt cx="11008530" cy="2106887"/>
            </a:xfrm>
          </p:grpSpPr>
          <p:sp>
            <p:nvSpPr>
              <p:cNvPr id="12"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5"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6"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实时监控：通过传感器、摄像头等设备实现对火灾现场的实时监控。</a:t>
                </a:r>
                <a:endParaRPr/>
              </a:p>
            </p:txBody>
          </p:sp>
          <p:sp>
            <p:nvSpPr>
              <p:cNvPr id="17"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传感器：用于检测火灾现场的温度、烟雾、有毒气体等参数</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摄像头：用于实时监控火灾现场的情况</a:t>
                </a:r>
                <a:endParaRPr/>
              </a:p>
            </p:txBody>
          </p:sp>
        </p:grpSp>
        <p:grpSp>
          <p:nvGrpSpPr>
            <p:cNvPr id="18" name="Group 635"/>
            <p:cNvGrpSpPr/>
            <p:nvPr/>
          </p:nvGrpSpPr>
          <p:grpSpPr>
            <a:xfrm>
              <a:off x="3499345" y="1423099"/>
              <a:ext cx="11008530" cy="2005901"/>
              <a:chOff x="3499345" y="1423099"/>
              <a:chExt cx="11008530" cy="2005901"/>
            </a:xfrm>
          </p:grpSpPr>
          <p:sp>
            <p:nvSpPr>
              <p:cNvPr id="19"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数据收集：实现对火灾现场数据的实时采集和处理。</a:t>
                </a:r>
                <a:endParaRPr/>
              </a:p>
            </p:txBody>
          </p:sp>
          <p:sp>
            <p:nvSpPr>
              <p:cNvPr id="20"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数据采集：通过传感器、摄像头等设备实现对火灾现场数据的采集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数据处理：对采集到的火灾数据进行预处理、整理和分类</a:t>
                </a:r>
                <a:endParaRPr/>
              </a:p>
            </p:txBody>
          </p:sp>
          <p:sp>
            <p:nvSpPr>
              <p:cNvPr id="21"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4"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实时监控与数据收集</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 name="" descr="{&quot;isTemplate&quot;:true,&quot;type&quot;:3}"/>
        <p:cNvGrpSpPr/>
        <p:nvPr/>
      </p:nvGrpSpPr>
      <p:grpSpPr>
        <a:xfrm>
          <a:off x="0" y="0"/>
          <a:ext cx="0" cy="0"/>
        </a:xfrm>
      </p:grpSpPr>
      <p:pic>
        <p:nvPicPr>
          <p:cNvPr id="27"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8"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9" name="Group 598"/>
            <p:cNvGrpSpPr/>
            <p:nvPr/>
          </p:nvGrpSpPr>
          <p:grpSpPr>
            <a:xfrm>
              <a:off x="763829" y="1414808"/>
              <a:ext cx="6972294" cy="2337649"/>
              <a:chOff x="763829" y="1414808"/>
              <a:chExt cx="6972294" cy="2337649"/>
            </a:xfrm>
          </p:grpSpPr>
          <p:sp>
            <p:nvSpPr>
              <p:cNvPr id="30"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数据分析：实现对火灾数据的自动分析和决策支持。</a:t>
                </a:r>
                <a:endParaRPr/>
              </a:p>
            </p:txBody>
          </p:sp>
          <p:sp>
            <p:nvSpPr>
              <p:cNvPr id="31"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自动分析：利用人工智能技术实现对火灾数据的自动分析和识别</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决策支持：通过对火灾数据的分析，为指挥员提供决策支持和建议</a:t>
                </a:r>
                <a:endParaRPr/>
              </a:p>
            </p:txBody>
          </p:sp>
          <p:sp>
            <p:nvSpPr>
              <p:cNvPr id="32"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5"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6" name="Group 591"/>
            <p:cNvGrpSpPr/>
            <p:nvPr/>
          </p:nvGrpSpPr>
          <p:grpSpPr>
            <a:xfrm>
              <a:off x="689593" y="3949139"/>
              <a:ext cx="7078256" cy="2128975"/>
              <a:chOff x="689593" y="3949139"/>
              <a:chExt cx="7078256" cy="2128975"/>
            </a:xfrm>
          </p:grpSpPr>
          <p:sp>
            <p:nvSpPr>
              <p:cNvPr id="37"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决策支持：实现对火灾事故的预测、预警和处置建议。</a:t>
                </a:r>
                <a:endParaRPr/>
              </a:p>
            </p:txBody>
          </p:sp>
          <p:sp>
            <p:nvSpPr>
              <p:cNvPr id="38"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预测：通过对历史火灾数据的分析，预测火灾事故发生的概率和可能发生的区域</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预警：对火灾事故发生的风险进行评估，提前发布预警信息</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处置建议：根据火灾事故的情况，为指挥员提供处置建议和方案</a:t>
                </a:r>
                <a:endParaRPr/>
              </a:p>
            </p:txBody>
          </p:sp>
          <p:sp>
            <p:nvSpPr>
              <p:cNvPr id="39"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42"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4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数据分析与决策支持</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44" name="" descr="{&quot;isTemplate&quot;:true,&quot;type&quot;:3}"/>
        <p:cNvGrpSpPr/>
        <p:nvPr/>
      </p:nvGrpSpPr>
      <p:grpSpPr>
        <a:xfrm>
          <a:off x="0" y="0"/>
          <a:ext cx="0" cy="0"/>
        </a:xfrm>
      </p:grpSpPr>
      <p:grpSp>
        <p:nvGrpSpPr>
          <p:cNvPr id="45"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46" name=""/>
            <p:cNvGrpSpPr/>
            <p:nvPr/>
          </p:nvGrpSpPr>
          <p:grpSpPr>
            <a:xfrm>
              <a:off x="685800" y="3146904"/>
              <a:ext cx="5760000" cy="3225487"/>
              <a:chOff x="685800" y="3146904"/>
              <a:chExt cx="5760000" cy="3225487"/>
            </a:xfrm>
          </p:grpSpPr>
          <p:sp>
            <p:nvSpPr>
              <p:cNvPr id="47"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指挥调度：通过通信技术实现远程指挥和协同作战。</a:t>
                </a:r>
                <a:endParaRPr kumimoji="1" lang="en-US" altLang="zh-CN" sz="1800" b="1">
                  <a:solidFill>
                    <a:schemeClr val="bg1"/>
                  </a:solidFill>
                  <a:latin typeface="+mj-ea"/>
                  <a:ea typeface="+mj-ea"/>
                </a:endParaRPr>
              </a:p>
            </p:txBody>
          </p:sp>
          <p:sp>
            <p:nvSpPr>
              <p:cNvPr id="48"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远程指挥：通过通信技术实现指挥员对火灾现场的远程指挥</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协同作战：实现多个消防队伍之间的资源共享和协同作战</a:t>
                </a:r>
                <a:endParaRPr/>
              </a:p>
            </p:txBody>
          </p:sp>
        </p:grpSp>
        <p:grpSp>
          <p:nvGrpSpPr>
            <p:cNvPr id="49" name=""/>
            <p:cNvGrpSpPr/>
            <p:nvPr/>
          </p:nvGrpSpPr>
          <p:grpSpPr>
            <a:xfrm>
              <a:off x="6016236" y="3146904"/>
              <a:ext cx="5400000" cy="3225487"/>
              <a:chOff x="6016236" y="3146904"/>
              <a:chExt cx="5400000" cy="3225487"/>
            </a:xfrm>
          </p:grpSpPr>
          <p:sp>
            <p:nvSpPr>
              <p:cNvPr id="50"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协同作战：实现多个消防队伍之间的资源共享和协同作战，提高火灾事故处置能力。</a:t>
                </a:r>
                <a:endParaRPr kumimoji="1" lang="en-US" altLang="zh-CN" sz="1800" b="1">
                  <a:solidFill>
                    <a:schemeClr val="bg1"/>
                  </a:solidFill>
                  <a:latin typeface="+mj-ea"/>
                  <a:ea typeface="+mj-ea"/>
                </a:endParaRPr>
              </a:p>
            </p:txBody>
          </p:sp>
          <p:sp>
            <p:nvSpPr>
              <p:cNvPr id="51"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资源共享：实现多个消防队伍之间的信息共享和物资共享</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协同作战：实现多个消防队伍之间的协同作战和联合作战</a:t>
                </a:r>
                <a:endParaRPr/>
              </a:p>
            </p:txBody>
          </p:sp>
        </p:grpSp>
      </p:grpSp>
      <p:sp>
        <p:nvSpPr>
          <p:cNvPr id="5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指挥调度与协同作战</a:t>
            </a:r>
            <a:endParaRPr lang="en-US" sz="2800" b="1">
              <a:latin typeface="微软雅黑"/>
              <a:ea typeface="微软雅黑"/>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https://d.book118.com/648103063121006041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simple_minimalist_dark">
      <a:dk1>
        <a:srgbClr val="FFFFFF"/>
      </a:dk1>
      <a:lt1>
        <a:srgbClr val="000000"/>
      </a:lt1>
      <a:dk2>
        <a:srgbClr val="F5F4F5"/>
      </a:dk2>
      <a:lt2>
        <a:srgbClr val="24282D"/>
      </a:lt2>
      <a:accent1>
        <a:srgbClr val="C1C5CB"/>
      </a:accent1>
      <a:accent2>
        <a:srgbClr val="A1A5AA"/>
      </a:accent2>
      <a:accent3>
        <a:srgbClr val="828589"/>
      </a:accent3>
      <a:accent4>
        <a:srgbClr val="C4BEBC"/>
      </a:accent4>
      <a:accent5>
        <a:srgbClr val="7A7B79"/>
      </a:accent5>
      <a:accent6>
        <a:srgbClr val="5C5553"/>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数字化消防战训指挥系统</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2024-09-20T16:09:58.699</cp:lastPrinted>
  <dcterms:created xsi:type="dcterms:W3CDTF">2024-09-20T08:09:58Z</dcterms:created>
  <dcterms:modified xsi:type="dcterms:W3CDTF">2024-09-20T08:10:00Z</dcterms:modified>
</cp:coreProperties>
</file>