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8FC1B63-3248-4CA0-82EC-318F874166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690A93C-F0F9-4E77-911B-3E0CEB7400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6D8B6B-7606-4FAC-A6ED-F9C9A3F4143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C305CA5-80AB-4887-B96E-DEE3CCA6460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CA5DE8F-2A01-4BCD-A97D-A0323870D1F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F1F7D5C-5CF2-4EDC-AC7F-B6D538F47D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6A87B75-86BD-409E-AA57-895DEED046C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36F442-5411-498D-9E28-BE02F792E8E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955DF26-BE4C-46B6-9FCD-149070E3C6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149268D-09FB-486C-AD02-818D7FC1A1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B17EF8-4950-4336-8BB7-6737A13E10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48112071064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rgbClr val="2EA7E0"/>
        </a:solidFill>
        <a:effectLst/>
      </p:bgPr>
    </p:bg>
    <p:spTree>
      <p:nvGrpSpPr>
        <p:cNvPr id="1" name=""/>
        <p:cNvGrpSpPr/>
        <p:nvPr/>
      </p:nvGrpSpPr>
      <p:grpSpPr>
        <a:xfrm>
          <a:off x="0" y="0"/>
          <a:ext cx="0" cy="0"/>
        </a:xfrm>
      </p:grpSpPr>
      <p:sp>
        <p:nvSpPr>
          <p:cNvPr id="4" name="Rectangle 3">
            <a:extLst>
              <a:ext uri="{FF2B5EF4-FFF2-40B4-BE49-F238E27FC236}">
                <a16:creationId xmlns:a16="http://schemas.microsoft.com/office/drawing/2014/main" id="{FC0F5D52-EADA-A8A3-E833-7CF75C08816A}"/>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9" name="Group 8">
            <a:extLst>
              <a:ext uri="{FF2B5EF4-FFF2-40B4-BE49-F238E27FC236}">
                <a16:creationId xmlns:a16="http://schemas.microsoft.com/office/drawing/2014/main" id="{702FE019-7B0E-0A21-759B-5EEE9C735AAC}"/>
              </a:ext>
            </a:extLst>
          </p:cNvPr>
          <p:cNvGrpSpPr/>
          <p:nvPr/>
        </p:nvGrpSpPr>
        <p:grpSpPr>
          <a:xfrm>
            <a:off x="516719" y="2676433"/>
            <a:ext cx="2942245" cy="435525"/>
            <a:chOff x="5717435" y="5325094"/>
            <a:chExt cx="2942245" cy="435525"/>
          </a:xfrm>
        </p:grpSpPr>
        <p:grpSp>
          <p:nvGrpSpPr>
            <p:cNvPr id="23" name="组合 33">
              <a:extLst>
                <a:ext uri="{FF2B5EF4-FFF2-40B4-BE49-F238E27FC236}">
                  <a16:creationId xmlns:a16="http://schemas.microsoft.com/office/drawing/2014/main" id="{6DDD178B-A893-E5BF-C35A-A7B04E7B17E9}"/>
                </a:ext>
              </a:extLst>
            </p:cNvPr>
            <p:cNvGrpSpPr/>
            <p:nvPr/>
          </p:nvGrpSpPr>
          <p:grpSpPr>
            <a:xfrm>
              <a:off x="6978378" y="5330831"/>
              <a:ext cx="429793" cy="429788"/>
              <a:chOff x="5196486" y="5946187"/>
              <a:chExt cx="305647" cy="305644"/>
            </a:xfrm>
          </p:grpSpPr>
          <p:grpSp>
            <p:nvGrpSpPr>
              <p:cNvPr id="45" name="组合 34">
                <a:extLst>
                  <a:ext uri="{FF2B5EF4-FFF2-40B4-BE49-F238E27FC236}">
                    <a16:creationId xmlns:a16="http://schemas.microsoft.com/office/drawing/2014/main" id="{90B9E14D-1C8E-A41A-051B-747558569ED5}"/>
                  </a:ext>
                </a:extLst>
              </p:cNvPr>
              <p:cNvGrpSpPr/>
              <p:nvPr/>
            </p:nvGrpSpPr>
            <p:grpSpPr>
              <a:xfrm>
                <a:off x="5196486" y="5946187"/>
                <a:ext cx="305647" cy="305644"/>
                <a:chOff x="1517330" y="1125257"/>
                <a:chExt cx="2204282" cy="2204282"/>
              </a:xfrm>
            </p:grpSpPr>
            <p:sp>
              <p:nvSpPr>
                <p:cNvPr id="47" name="椭圆 36">
                  <a:extLst>
                    <a:ext uri="{FF2B5EF4-FFF2-40B4-BE49-F238E27FC236}">
                      <a16:creationId xmlns:a16="http://schemas.microsoft.com/office/drawing/2014/main" id="{F0694811-ACB4-962E-7486-C121EE3BE386}"/>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8" name="椭圆 37">
                  <a:extLst>
                    <a:ext uri="{FF2B5EF4-FFF2-40B4-BE49-F238E27FC236}">
                      <a16:creationId xmlns:a16="http://schemas.microsoft.com/office/drawing/2014/main" id="{A9C67A62-3485-DB98-F38F-6841376830F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6" name="Freeform 44">
                <a:extLst>
                  <a:ext uri="{FF2B5EF4-FFF2-40B4-BE49-F238E27FC236}">
                    <a16:creationId xmlns:a16="http://schemas.microsoft.com/office/drawing/2014/main" id="{F5398C53-AAC5-188E-45EE-7BD7A4D46F7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4" name="组合 38">
              <a:extLst>
                <a:ext uri="{FF2B5EF4-FFF2-40B4-BE49-F238E27FC236}">
                  <a16:creationId xmlns:a16="http://schemas.microsoft.com/office/drawing/2014/main" id="{557336BC-6C9E-5361-7EB7-5A083CE6DD4D}"/>
                </a:ext>
              </a:extLst>
            </p:cNvPr>
            <p:cNvGrpSpPr/>
            <p:nvPr/>
          </p:nvGrpSpPr>
          <p:grpSpPr>
            <a:xfrm>
              <a:off x="7600465" y="5330831"/>
              <a:ext cx="429793" cy="429788"/>
              <a:chOff x="5638883" y="5946187"/>
              <a:chExt cx="305647" cy="305644"/>
            </a:xfrm>
          </p:grpSpPr>
          <p:grpSp>
            <p:nvGrpSpPr>
              <p:cNvPr id="40" name="组合 39">
                <a:extLst>
                  <a:ext uri="{FF2B5EF4-FFF2-40B4-BE49-F238E27FC236}">
                    <a16:creationId xmlns:a16="http://schemas.microsoft.com/office/drawing/2014/main" id="{56462033-2683-2E84-51DE-4B07DC7C1FA8}"/>
                  </a:ext>
                </a:extLst>
              </p:cNvPr>
              <p:cNvGrpSpPr/>
              <p:nvPr/>
            </p:nvGrpSpPr>
            <p:grpSpPr>
              <a:xfrm>
                <a:off x="5638883" y="5946187"/>
                <a:ext cx="305647" cy="305644"/>
                <a:chOff x="1517330" y="1125257"/>
                <a:chExt cx="2204282" cy="2204282"/>
              </a:xfrm>
            </p:grpSpPr>
            <p:sp>
              <p:nvSpPr>
                <p:cNvPr id="42" name="椭圆 41">
                  <a:extLst>
                    <a:ext uri="{FF2B5EF4-FFF2-40B4-BE49-F238E27FC236}">
                      <a16:creationId xmlns:a16="http://schemas.microsoft.com/office/drawing/2014/main" id="{77D616BE-5DD7-0357-776E-64B8348A591F}"/>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44" name="椭圆 42">
                  <a:extLst>
                    <a:ext uri="{FF2B5EF4-FFF2-40B4-BE49-F238E27FC236}">
                      <a16:creationId xmlns:a16="http://schemas.microsoft.com/office/drawing/2014/main" id="{9333A942-5E0E-25CB-CFF3-FC3A894E660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41" name="Freeform 6">
                <a:extLst>
                  <a:ext uri="{FF2B5EF4-FFF2-40B4-BE49-F238E27FC236}">
                    <a16:creationId xmlns:a16="http://schemas.microsoft.com/office/drawing/2014/main" id="{022DB4D6-98D6-CB2F-435B-BC91D46BEEF1}"/>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5" name="组合 43">
              <a:extLst>
                <a:ext uri="{FF2B5EF4-FFF2-40B4-BE49-F238E27FC236}">
                  <a16:creationId xmlns:a16="http://schemas.microsoft.com/office/drawing/2014/main" id="{2546CF2A-9281-828C-7FDB-D1932546764E}"/>
                </a:ext>
              </a:extLst>
            </p:cNvPr>
            <p:cNvGrpSpPr/>
            <p:nvPr/>
          </p:nvGrpSpPr>
          <p:grpSpPr>
            <a:xfrm>
              <a:off x="5717435" y="5330831"/>
              <a:ext cx="429793" cy="429788"/>
              <a:chOff x="4299766" y="5946187"/>
              <a:chExt cx="305647" cy="305644"/>
            </a:xfrm>
          </p:grpSpPr>
          <p:grpSp>
            <p:nvGrpSpPr>
              <p:cNvPr id="36" name="组合 44">
                <a:extLst>
                  <a:ext uri="{FF2B5EF4-FFF2-40B4-BE49-F238E27FC236}">
                    <a16:creationId xmlns:a16="http://schemas.microsoft.com/office/drawing/2014/main" id="{9E0F60B8-3F09-6E04-09BE-5092850466DD}"/>
                  </a:ext>
                </a:extLst>
              </p:cNvPr>
              <p:cNvGrpSpPr/>
              <p:nvPr/>
            </p:nvGrpSpPr>
            <p:grpSpPr>
              <a:xfrm>
                <a:off x="4299766" y="5946187"/>
                <a:ext cx="305647" cy="305644"/>
                <a:chOff x="1517330" y="1125257"/>
                <a:chExt cx="2204282" cy="2204282"/>
              </a:xfrm>
            </p:grpSpPr>
            <p:sp>
              <p:nvSpPr>
                <p:cNvPr id="38" name="椭圆 46">
                  <a:extLst>
                    <a:ext uri="{FF2B5EF4-FFF2-40B4-BE49-F238E27FC236}">
                      <a16:creationId xmlns:a16="http://schemas.microsoft.com/office/drawing/2014/main" id="{FC6ACB78-C111-9127-4F93-C84D4F863A3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9" name="椭圆 47">
                  <a:extLst>
                    <a:ext uri="{FF2B5EF4-FFF2-40B4-BE49-F238E27FC236}">
                      <a16:creationId xmlns:a16="http://schemas.microsoft.com/office/drawing/2014/main" id="{0969F678-C671-92CD-7F3B-C6082A301F6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7" name="Freeform 45">
                <a:extLst>
                  <a:ext uri="{FF2B5EF4-FFF2-40B4-BE49-F238E27FC236}">
                    <a16:creationId xmlns:a16="http://schemas.microsoft.com/office/drawing/2014/main" id="{C3BCB57A-3FA4-C49F-46E1-C1384A497088}"/>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6" name="组合 48">
              <a:extLst>
                <a:ext uri="{FF2B5EF4-FFF2-40B4-BE49-F238E27FC236}">
                  <a16:creationId xmlns:a16="http://schemas.microsoft.com/office/drawing/2014/main" id="{5E6AA565-3331-B5DC-CA8E-1645A8A9B2C3}"/>
                </a:ext>
              </a:extLst>
            </p:cNvPr>
            <p:cNvGrpSpPr/>
            <p:nvPr/>
          </p:nvGrpSpPr>
          <p:grpSpPr>
            <a:xfrm>
              <a:off x="6337028" y="5330831"/>
              <a:ext cx="429793" cy="429788"/>
              <a:chOff x="4740390" y="5946187"/>
              <a:chExt cx="305647" cy="305644"/>
            </a:xfrm>
          </p:grpSpPr>
          <p:grpSp>
            <p:nvGrpSpPr>
              <p:cNvPr id="32" name="组合 49">
                <a:extLst>
                  <a:ext uri="{FF2B5EF4-FFF2-40B4-BE49-F238E27FC236}">
                    <a16:creationId xmlns:a16="http://schemas.microsoft.com/office/drawing/2014/main" id="{A306EE8C-668C-4422-CD9E-6884F2260078}"/>
                  </a:ext>
                </a:extLst>
              </p:cNvPr>
              <p:cNvGrpSpPr/>
              <p:nvPr/>
            </p:nvGrpSpPr>
            <p:grpSpPr>
              <a:xfrm>
                <a:off x="4740390" y="5946187"/>
                <a:ext cx="305647" cy="305644"/>
                <a:chOff x="1517330" y="1125257"/>
                <a:chExt cx="2204282" cy="2204282"/>
              </a:xfrm>
            </p:grpSpPr>
            <p:sp>
              <p:nvSpPr>
                <p:cNvPr id="34" name="椭圆 51">
                  <a:extLst>
                    <a:ext uri="{FF2B5EF4-FFF2-40B4-BE49-F238E27FC236}">
                      <a16:creationId xmlns:a16="http://schemas.microsoft.com/office/drawing/2014/main" id="{10EE7CAC-8457-E0F5-CB55-7D07824738B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5" name="椭圆 52">
                  <a:extLst>
                    <a:ext uri="{FF2B5EF4-FFF2-40B4-BE49-F238E27FC236}">
                      <a16:creationId xmlns:a16="http://schemas.microsoft.com/office/drawing/2014/main" id="{D85487F0-185F-B726-860A-12EE08B0D2F5}"/>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3" name="Freeform 39">
                <a:extLst>
                  <a:ext uri="{FF2B5EF4-FFF2-40B4-BE49-F238E27FC236}">
                    <a16:creationId xmlns:a16="http://schemas.microsoft.com/office/drawing/2014/main" id="{AE0CBD90-74C6-A38A-63B4-E55E854AAADA}"/>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7" name="组合 54">
              <a:extLst>
                <a:ext uri="{FF2B5EF4-FFF2-40B4-BE49-F238E27FC236}">
                  <a16:creationId xmlns:a16="http://schemas.microsoft.com/office/drawing/2014/main" id="{C9A9A786-0BD1-87A3-9045-D943855A5A4C}"/>
                </a:ext>
              </a:extLst>
            </p:cNvPr>
            <p:cNvGrpSpPr/>
            <p:nvPr/>
          </p:nvGrpSpPr>
          <p:grpSpPr>
            <a:xfrm>
              <a:off x="8229887" y="5325094"/>
              <a:ext cx="429793" cy="429788"/>
              <a:chOff x="5854675" y="3359758"/>
              <a:chExt cx="305647" cy="305644"/>
            </a:xfrm>
          </p:grpSpPr>
          <p:grpSp>
            <p:nvGrpSpPr>
              <p:cNvPr id="28" name="组合 55">
                <a:extLst>
                  <a:ext uri="{FF2B5EF4-FFF2-40B4-BE49-F238E27FC236}">
                    <a16:creationId xmlns:a16="http://schemas.microsoft.com/office/drawing/2014/main" id="{2498D637-AAC7-CE28-7A7B-F45FD14042E8}"/>
                  </a:ext>
                </a:extLst>
              </p:cNvPr>
              <p:cNvGrpSpPr/>
              <p:nvPr/>
            </p:nvGrpSpPr>
            <p:grpSpPr>
              <a:xfrm>
                <a:off x="5854675" y="3359758"/>
                <a:ext cx="305647" cy="305644"/>
                <a:chOff x="1517330" y="1125257"/>
                <a:chExt cx="2204282" cy="2204282"/>
              </a:xfrm>
            </p:grpSpPr>
            <p:sp>
              <p:nvSpPr>
                <p:cNvPr id="30" name="椭圆 57">
                  <a:extLst>
                    <a:ext uri="{FF2B5EF4-FFF2-40B4-BE49-F238E27FC236}">
                      <a16:creationId xmlns:a16="http://schemas.microsoft.com/office/drawing/2014/main" id="{6E770C76-E727-7AB1-CB40-A24B031E341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1" name="椭圆 59">
                  <a:extLst>
                    <a:ext uri="{FF2B5EF4-FFF2-40B4-BE49-F238E27FC236}">
                      <a16:creationId xmlns:a16="http://schemas.microsoft.com/office/drawing/2014/main" id="{273D3294-D7A4-5517-D4D2-4CB35CA2CB5A}"/>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9" name="KSO_Shape">
                <a:extLst>
                  <a:ext uri="{FF2B5EF4-FFF2-40B4-BE49-F238E27FC236}">
                    <a16:creationId xmlns:a16="http://schemas.microsoft.com/office/drawing/2014/main" id="{DC8FBDFB-BF08-5A19-D649-FA8E4D33A380}"/>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2" name="Freeform 5">
            <a:extLst>
              <a:ext uri="{FF2B5EF4-FFF2-40B4-BE49-F238E27FC236}">
                <a16:creationId xmlns:a16="http://schemas.microsoft.com/office/drawing/2014/main" id="{0EE73B87-B400-7942-5AE2-3B6B484E3286}"/>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A5A8E864-2104-00C5-B4F5-1300FE4DC73D}"/>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F06EA732-8607-5EF3-EB6D-DFEC2727C05D}"/>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8">
            <a:extLst>
              <a:ext uri="{FF2B5EF4-FFF2-40B4-BE49-F238E27FC236}">
                <a16:creationId xmlns:a16="http://schemas.microsoft.com/office/drawing/2014/main" id="{42A6E363-E53C-92DE-B495-DC89EF6E3E0B}"/>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 name="Freeform 9">
            <a:extLst>
              <a:ext uri="{FF2B5EF4-FFF2-40B4-BE49-F238E27FC236}">
                <a16:creationId xmlns:a16="http://schemas.microsoft.com/office/drawing/2014/main" id="{051878A0-A795-C401-6D7B-0065C5426F95}"/>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Freeform 10">
            <a:extLst>
              <a:ext uri="{FF2B5EF4-FFF2-40B4-BE49-F238E27FC236}">
                <a16:creationId xmlns:a16="http://schemas.microsoft.com/office/drawing/2014/main" id="{BDBDAFB5-DAB4-FBA6-A2DF-C7B84CE1654A}"/>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2" name="Freeform 11">
            <a:extLst>
              <a:ext uri="{FF2B5EF4-FFF2-40B4-BE49-F238E27FC236}">
                <a16:creationId xmlns:a16="http://schemas.microsoft.com/office/drawing/2014/main" id="{33C4E00F-D1EF-A523-BF55-A81C2E6C99E8}"/>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2">
            <a:extLst>
              <a:ext uri="{FF2B5EF4-FFF2-40B4-BE49-F238E27FC236}">
                <a16:creationId xmlns:a16="http://schemas.microsoft.com/office/drawing/2014/main" id="{67B51005-9EE8-BB33-5FE4-A6F3978DD59C}"/>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3">
            <a:extLst>
              <a:ext uri="{FF2B5EF4-FFF2-40B4-BE49-F238E27FC236}">
                <a16:creationId xmlns:a16="http://schemas.microsoft.com/office/drawing/2014/main" id="{CB5820F7-99E6-9111-6972-1EC405ED4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4">
            <a:extLst>
              <a:ext uri="{FF2B5EF4-FFF2-40B4-BE49-F238E27FC236}">
                <a16:creationId xmlns:a16="http://schemas.microsoft.com/office/drawing/2014/main" id="{EC33FD27-B87F-8479-222B-23CAEF66674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15">
            <a:extLst>
              <a:ext uri="{FF2B5EF4-FFF2-40B4-BE49-F238E27FC236}">
                <a16:creationId xmlns:a16="http://schemas.microsoft.com/office/drawing/2014/main" id="{F20A9339-D861-3119-8F04-C256C7CCF430}"/>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6">
            <a:extLst>
              <a:ext uri="{FF2B5EF4-FFF2-40B4-BE49-F238E27FC236}">
                <a16:creationId xmlns:a16="http://schemas.microsoft.com/office/drawing/2014/main" id="{C7D8FAB7-FB20-51AD-9937-0A51D72983D2}"/>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34637" y="3581377"/>
            <a:ext cx="6872599"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矿业数据分析与决策支持</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32" name="平行四边形 44">
            <a:extLst>
              <a:ext uri="{FF2B5EF4-FFF2-40B4-BE49-F238E27FC236}">
                <a16:creationId xmlns:a16="http://schemas.microsoft.com/office/drawing/2014/main" id="{5A876D26-365D-B458-056F-C23FCBBE2D11}"/>
              </a:ext>
            </a:extLst>
          </p:cNvPr>
          <p:cNvSpPr/>
          <p:nvPr/>
        </p:nvSpPr>
        <p:spPr>
          <a:xfrm>
            <a:off x="11281511" y="131384"/>
            <a:ext cx="788569" cy="798988"/>
          </a:xfrm>
          <a:prstGeom prst="parallelogram">
            <a:avLst>
              <a:gd name="adj" fmla="val 35242"/>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4409919" y="3108814"/>
            <a:ext cx="685659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rgbClr val="0073AB"/>
                </a:solidFill>
                <a:effectLst/>
                <a:uLnTx/>
                <a:uFillTx/>
                <a:latin typeface="微软雅黑" pitchFamily="34" charset="-122"/>
                <a:ea typeface="微软雅黑" pitchFamily="34" charset="-122"/>
                <a:cs typeface="+mn-cs"/>
              </a:rPr>
              <a:t> 矿业数据分析概述
 数据采集与处理
 数据挖掘与分析技术
 矿产资源评估与预测
 矿业生产优化策略
 决策支持系统介绍
 决策模型与算法
 案例分析与实践</a:t>
            </a:r>
          </a:p>
        </p:txBody>
      </p:sp>
      <p:grpSp>
        <p:nvGrpSpPr>
          <p:cNvPr id="34" name="组合 66">
            <a:extLst>
              <a:ext uri="{FF2B5EF4-FFF2-40B4-BE49-F238E27FC236}">
                <a16:creationId xmlns:a16="http://schemas.microsoft.com/office/drawing/2014/main" id="{5AC41A00-070B-2AB8-8F01-3ABB90507CC2}"/>
              </a:ext>
            </a:extLst>
          </p:cNvPr>
          <p:cNvGrpSpPr/>
          <p:nvPr/>
        </p:nvGrpSpPr>
        <p:grpSpPr>
          <a:xfrm>
            <a:off x="1092830" y="30480"/>
            <a:ext cx="1446026" cy="1341044"/>
            <a:chOff x="3050912" y="3438396"/>
            <a:chExt cx="130991" cy="121481"/>
          </a:xfrm>
          <a:solidFill>
            <a:srgbClr val="FFFFFF">
              <a:lumMod val="85000"/>
              <a:alpha val="39000"/>
            </a:srgbClr>
          </a:solidFill>
        </p:grpSpPr>
        <p:sp>
          <p:nvSpPr>
            <p:cNvPr id="35" name="Freeform 324">
              <a:extLst>
                <a:ext uri="{FF2B5EF4-FFF2-40B4-BE49-F238E27FC236}">
                  <a16:creationId xmlns:a16="http://schemas.microsoft.com/office/drawing/2014/main" id="{D283F702-4BB7-F597-F573-CC74FCB0DB24}"/>
                </a:ext>
              </a:extLst>
            </p:cNvPr>
            <p:cNvSpPr/>
            <p:nvPr/>
          </p:nvSpPr>
          <p:spPr bwMode="auto">
            <a:xfrm>
              <a:off x="3050912" y="3438396"/>
              <a:ext cx="53588" cy="121481"/>
            </a:xfrm>
            <a:custGeom>
              <a:gdLst>
                <a:gd name="T0" fmla="*/ 0 w 118"/>
                <a:gd name="T1" fmla="*/ 147 h 265"/>
                <a:gd name="T2" fmla="*/ 0 w 118"/>
                <a:gd name="T3" fmla="*/ 150 h 265"/>
                <a:gd name="T4" fmla="*/ 0 w 118"/>
                <a:gd name="T5" fmla="*/ 248 h 265"/>
                <a:gd name="T6" fmla="*/ 17 w 118"/>
                <a:gd name="T7" fmla="*/ 265 h 265"/>
                <a:gd name="T8" fmla="*/ 101 w 118"/>
                <a:gd name="T9" fmla="*/ 265 h 265"/>
                <a:gd name="T10" fmla="*/ 118 w 118"/>
                <a:gd name="T11" fmla="*/ 248 h 265"/>
                <a:gd name="T12" fmla="*/ 118 w 118"/>
                <a:gd name="T13" fmla="*/ 150 h 265"/>
                <a:gd name="T14" fmla="*/ 101 w 118"/>
                <a:gd name="T15" fmla="*/ 133 h 265"/>
                <a:gd name="T16" fmla="*/ 70 w 118"/>
                <a:gd name="T17" fmla="*/ 133 h 265"/>
                <a:gd name="T18" fmla="*/ 71 w 118"/>
                <a:gd name="T19" fmla="*/ 133 h 265"/>
                <a:gd name="T20" fmla="*/ 118 w 118"/>
                <a:gd name="T21" fmla="*/ 59 h 265"/>
                <a:gd name="T22" fmla="*/ 118 w 118"/>
                <a:gd name="T23" fmla="*/ 0 h 265"/>
                <a:gd name="T24" fmla="*/ 0 w 118"/>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8" h="265">
                  <a:moveTo>
                    <a:pt x="0" y="147"/>
                  </a:moveTo>
                  <a:cubicBezTo>
                    <a:pt x="0" y="148"/>
                    <a:pt x="0" y="149"/>
                    <a:pt x="0" y="150"/>
                  </a:cubicBezTo>
                  <a:cubicBezTo>
                    <a:pt x="0" y="248"/>
                    <a:pt x="0" y="248"/>
                    <a:pt x="0" y="248"/>
                  </a:cubicBezTo>
                  <a:cubicBezTo>
                    <a:pt x="0" y="257"/>
                    <a:pt x="7" y="265"/>
                    <a:pt x="17" y="265"/>
                  </a:cubicBezTo>
                  <a:cubicBezTo>
                    <a:pt x="101" y="265"/>
                    <a:pt x="101" y="265"/>
                    <a:pt x="101" y="265"/>
                  </a:cubicBezTo>
                  <a:cubicBezTo>
                    <a:pt x="111" y="265"/>
                    <a:pt x="118" y="257"/>
                    <a:pt x="118" y="248"/>
                  </a:cubicBezTo>
                  <a:cubicBezTo>
                    <a:pt x="118" y="150"/>
                    <a:pt x="118" y="150"/>
                    <a:pt x="118" y="150"/>
                  </a:cubicBezTo>
                  <a:cubicBezTo>
                    <a:pt x="118" y="141"/>
                    <a:pt x="111" y="133"/>
                    <a:pt x="101" y="133"/>
                  </a:cubicBezTo>
                  <a:cubicBezTo>
                    <a:pt x="70" y="133"/>
                    <a:pt x="70" y="133"/>
                    <a:pt x="70" y="133"/>
                  </a:cubicBezTo>
                  <a:cubicBezTo>
                    <a:pt x="71" y="133"/>
                    <a:pt x="71" y="133"/>
                    <a:pt x="71" y="133"/>
                  </a:cubicBezTo>
                  <a:cubicBezTo>
                    <a:pt x="71" y="83"/>
                    <a:pt x="84" y="59"/>
                    <a:pt x="118" y="59"/>
                  </a:cubicBezTo>
                  <a:cubicBezTo>
                    <a:pt x="118" y="0"/>
                    <a:pt x="118" y="0"/>
                    <a:pt x="118" y="0"/>
                  </a:cubicBezTo>
                  <a:cubicBezTo>
                    <a:pt x="17" y="6"/>
                    <a:pt x="1" y="73"/>
                    <a:pt x="0"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sp>
          <p:nvSpPr>
            <p:cNvPr id="36" name="Freeform 325">
              <a:extLst>
                <a:ext uri="{FF2B5EF4-FFF2-40B4-BE49-F238E27FC236}">
                  <a16:creationId xmlns:a16="http://schemas.microsoft.com/office/drawing/2014/main" id="{C19B6F3D-8E90-EDE7-C1C1-64824A8124AD}"/>
                </a:ext>
              </a:extLst>
            </p:cNvPr>
            <p:cNvSpPr/>
            <p:nvPr/>
          </p:nvSpPr>
          <p:spPr bwMode="auto">
            <a:xfrm>
              <a:off x="3127125" y="3438396"/>
              <a:ext cx="54778" cy="121481"/>
            </a:xfrm>
            <a:custGeom>
              <a:gdLst>
                <a:gd name="T0" fmla="*/ 1 w 119"/>
                <a:gd name="T1" fmla="*/ 147 h 265"/>
                <a:gd name="T2" fmla="*/ 0 w 119"/>
                <a:gd name="T3" fmla="*/ 150 h 265"/>
                <a:gd name="T4" fmla="*/ 0 w 119"/>
                <a:gd name="T5" fmla="*/ 248 h 265"/>
                <a:gd name="T6" fmla="*/ 17 w 119"/>
                <a:gd name="T7" fmla="*/ 265 h 265"/>
                <a:gd name="T8" fmla="*/ 102 w 119"/>
                <a:gd name="T9" fmla="*/ 265 h 265"/>
                <a:gd name="T10" fmla="*/ 119 w 119"/>
                <a:gd name="T11" fmla="*/ 248 h 265"/>
                <a:gd name="T12" fmla="*/ 119 w 119"/>
                <a:gd name="T13" fmla="*/ 150 h 265"/>
                <a:gd name="T14" fmla="*/ 102 w 119"/>
                <a:gd name="T15" fmla="*/ 133 h 265"/>
                <a:gd name="T16" fmla="*/ 71 w 119"/>
                <a:gd name="T17" fmla="*/ 133 h 265"/>
                <a:gd name="T18" fmla="*/ 72 w 119"/>
                <a:gd name="T19" fmla="*/ 133 h 265"/>
                <a:gd name="T20" fmla="*/ 119 w 119"/>
                <a:gd name="T21" fmla="*/ 59 h 265"/>
                <a:gd name="T22" fmla="*/ 119 w 119"/>
                <a:gd name="T23" fmla="*/ 0 h 265"/>
                <a:gd name="T24" fmla="*/ 1 w 119"/>
                <a:gd name="T25" fmla="*/ 147 h 26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119" h="265">
                  <a:moveTo>
                    <a:pt x="1" y="147"/>
                  </a:moveTo>
                  <a:cubicBezTo>
                    <a:pt x="1" y="148"/>
                    <a:pt x="0" y="149"/>
                    <a:pt x="0" y="150"/>
                  </a:cubicBezTo>
                  <a:cubicBezTo>
                    <a:pt x="0" y="248"/>
                    <a:pt x="0" y="248"/>
                    <a:pt x="0" y="248"/>
                  </a:cubicBezTo>
                  <a:cubicBezTo>
                    <a:pt x="0" y="257"/>
                    <a:pt x="8" y="265"/>
                    <a:pt x="17" y="265"/>
                  </a:cubicBezTo>
                  <a:cubicBezTo>
                    <a:pt x="102" y="265"/>
                    <a:pt x="102" y="265"/>
                    <a:pt x="102" y="265"/>
                  </a:cubicBezTo>
                  <a:cubicBezTo>
                    <a:pt x="111" y="265"/>
                    <a:pt x="119" y="257"/>
                    <a:pt x="119" y="248"/>
                  </a:cubicBezTo>
                  <a:cubicBezTo>
                    <a:pt x="119" y="150"/>
                    <a:pt x="119" y="150"/>
                    <a:pt x="119" y="150"/>
                  </a:cubicBezTo>
                  <a:cubicBezTo>
                    <a:pt x="119" y="141"/>
                    <a:pt x="111" y="133"/>
                    <a:pt x="102" y="133"/>
                  </a:cubicBezTo>
                  <a:cubicBezTo>
                    <a:pt x="71" y="133"/>
                    <a:pt x="71" y="133"/>
                    <a:pt x="71" y="133"/>
                  </a:cubicBezTo>
                  <a:cubicBezTo>
                    <a:pt x="72" y="133"/>
                    <a:pt x="72" y="133"/>
                    <a:pt x="72" y="133"/>
                  </a:cubicBezTo>
                  <a:cubicBezTo>
                    <a:pt x="72" y="83"/>
                    <a:pt x="85" y="59"/>
                    <a:pt x="119" y="59"/>
                  </a:cubicBezTo>
                  <a:cubicBezTo>
                    <a:pt x="119" y="0"/>
                    <a:pt x="119" y="0"/>
                    <a:pt x="119" y="0"/>
                  </a:cubicBezTo>
                  <a:cubicBezTo>
                    <a:pt x="18" y="6"/>
                    <a:pt x="1" y="73"/>
                    <a:pt x="1" y="14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1" i="0" u="none" strike="noStrike" kern="0" cap="none" spc="0" normalizeH="0" baseline="0" noProof="0">
                <a:ln>
                  <a:noFill/>
                </a:ln>
                <a:solidFill>
                  <a:prstClr val="black"/>
                </a:solidFill>
                <a:effectLst/>
                <a:uLnTx/>
                <a:uFillTx/>
              </a:endParaRPr>
            </a:p>
          </p:txBody>
        </p:sp>
      </p:grpSp>
      <p:grpSp>
        <p:nvGrpSpPr>
          <p:cNvPr id="37" name="Group 36">
            <a:extLst>
              <a:ext uri="{FF2B5EF4-FFF2-40B4-BE49-F238E27FC236}">
                <a16:creationId xmlns:a16="http://schemas.microsoft.com/office/drawing/2014/main" id="{BDADE819-9B79-CFCD-E938-0B5022AD404A}"/>
              </a:ext>
            </a:extLst>
          </p:cNvPr>
          <p:cNvGrpSpPr/>
          <p:nvPr/>
        </p:nvGrpSpPr>
        <p:grpSpPr>
          <a:xfrm>
            <a:off x="192629" y="6644639"/>
            <a:ext cx="11877451" cy="81977"/>
            <a:chOff x="446534" y="453643"/>
            <a:chExt cx="11298933" cy="98554"/>
          </a:xfrm>
        </p:grpSpPr>
        <p:sp>
          <p:nvSpPr>
            <p:cNvPr id="38" name="矩形 8">
              <a:extLst>
                <a:ext uri="{FF2B5EF4-FFF2-40B4-BE49-F238E27FC236}">
                  <a16:creationId xmlns:a16="http://schemas.microsoft.com/office/drawing/2014/main" id="{76018FD8-7AB4-FD28-8004-C32E7EC045D1}"/>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长方形 9">
              <a:extLst>
                <a:ext uri="{FF2B5EF4-FFF2-40B4-BE49-F238E27FC236}">
                  <a16:creationId xmlns:a16="http://schemas.microsoft.com/office/drawing/2014/main" id="{1C4857FA-8793-B516-E33A-2FA0C8D03C53}"/>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矩形 10">
              <a:extLst>
                <a:ext uri="{FF2B5EF4-FFF2-40B4-BE49-F238E27FC236}">
                  <a16:creationId xmlns:a16="http://schemas.microsoft.com/office/drawing/2014/main" id="{F8D0137A-49E1-3396-A516-B2B77E9B3B49}"/>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41" name="Group 40">
            <a:extLst>
              <a:ext uri="{FF2B5EF4-FFF2-40B4-BE49-F238E27FC236}">
                <a16:creationId xmlns:a16="http://schemas.microsoft.com/office/drawing/2014/main" id="{CF6E2DCF-71D3-8B1B-BE57-CE77902D68DA}"/>
              </a:ext>
            </a:extLst>
          </p:cNvPr>
          <p:cNvGrpSpPr/>
          <p:nvPr/>
        </p:nvGrpSpPr>
        <p:grpSpPr>
          <a:xfrm>
            <a:off x="1" y="-12700"/>
            <a:ext cx="3875351" cy="5921376"/>
            <a:chOff x="0" y="-12700"/>
            <a:chExt cx="6589713" cy="5921376"/>
          </a:xfrm>
        </p:grpSpPr>
        <p:sp>
          <p:nvSpPr>
            <p:cNvPr id="45" name="Freeform 5">
              <a:extLst>
                <a:ext uri="{FF2B5EF4-FFF2-40B4-BE49-F238E27FC236}">
                  <a16:creationId xmlns:a16="http://schemas.microsoft.com/office/drawing/2014/main" id="{8A458B2D-46D9-DEF9-B07B-4B731D8FE3F2}"/>
                </a:ext>
              </a:extLst>
            </p:cNvPr>
            <p:cNvSpPr/>
            <p:nvPr/>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6">
              <a:extLst>
                <a:ext uri="{FF2B5EF4-FFF2-40B4-BE49-F238E27FC236}">
                  <a16:creationId xmlns:a16="http://schemas.microsoft.com/office/drawing/2014/main" id="{4FFC78F0-E00D-7236-5BFE-04B6652AE4A8}"/>
                </a:ext>
              </a:extLst>
            </p:cNvPr>
            <p:cNvSpPr/>
            <p:nvPr/>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7">
              <a:extLst>
                <a:ext uri="{FF2B5EF4-FFF2-40B4-BE49-F238E27FC236}">
                  <a16:creationId xmlns:a16="http://schemas.microsoft.com/office/drawing/2014/main" id="{DB9C6194-195D-8114-8A25-7D4A82D932E7}"/>
                </a:ext>
              </a:extLst>
            </p:cNvPr>
            <p:cNvSpPr/>
            <p:nvPr/>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8">
              <a:extLst>
                <a:ext uri="{FF2B5EF4-FFF2-40B4-BE49-F238E27FC236}">
                  <a16:creationId xmlns:a16="http://schemas.microsoft.com/office/drawing/2014/main" id="{5A212C80-CE8C-4245-F99D-1442DD740CD9}"/>
                </a:ext>
              </a:extLst>
            </p:cNvPr>
            <p:cNvSpPr/>
            <p:nvPr/>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9" name="文本框 81">
              <a:extLst>
                <a:ext uri="{FF2B5EF4-FFF2-40B4-BE49-F238E27FC236}">
                  <a16:creationId xmlns:a16="http://schemas.microsoft.com/office/drawing/2014/main" id="{09908662-4D7E-81B7-13CD-D648474016F0}"/>
                </a:ext>
              </a:extLst>
            </p:cNvPr>
            <p:cNvSpPr txBox="1"/>
            <p:nvPr/>
          </p:nvSpPr>
          <p:spPr>
            <a:xfrm>
              <a:off x="2228760" y="3051897"/>
              <a:ext cx="2541661"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rPr>
                <a:t>目录</a:t>
              </a:r>
            </a:p>
          </p:txBody>
        </p:sp>
      </p:gr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0" presetClass="entr" presetSubtype="0" dur="500" fill="hold" nodeType="withEffect">
                                  <p:stCondLst>
                                    <p:cond delay="400"/>
                                  </p:stCondLst>
                                  <p:childTnLst>
                                    <p:set>
                                      <p:cBhvr>
                                        <p:cTn id="6" dur="1" fill="hold">
                                          <p:stCondLst>
                                            <p:cond delay="0"/>
                                          </p:stCondLst>
                                        </p:cTn>
                                        <p:tgtEl>
                                          <p:spTgt spid="34"/>
                                        </p:tgtEl>
                                        <p:attrNameLst>
                                          <p:attrName>style.visibility</p:attrName>
                                        </p:attrNameLst>
                                      </p:cBhvr>
                                      <p:to>
                                        <p:strVal val="visible"/>
                                      </p:to>
                                    </p:set>
                                    <p:animEffect transition="in" filter="fade">
                                      <p:cBhvr>
                                        <p:cTn id="7" dur="500"/>
                                        <p:tgtEl>
                                          <p:spTgt spid="3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矿业数据分析概述</a:t>
            </a:r>
          </a:p>
        </p:txBody>
      </p:sp>
      <p:sp>
        <p:nvSpPr>
          <p:cNvPr id="3" name="Subtitle 2"/>
          <p:cNvSpPr>
            <a:spLocks noGrp="1"/>
          </p:cNvSpPr>
          <p:nvPr>
            <p:ph type="subTitle" idx="1"/>
          </p:nvPr>
        </p:nvSpPr>
        <p:spPr/>
        <p:txBody>
          <a:bodyPr/>
          <a:lstStyle/>
          <a:p>
            <a:r>
              <a:t>矿业数据分析与决策支持</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矿业数据分析概述</a:t>
            </a:r>
          </a:p>
        </p:txBody>
      </p:sp>
      <p:sp>
        <p:nvSpPr>
          <p:cNvPr id="3" name="Text Placeholder 2"/>
          <p:cNvSpPr>
            <a:spLocks noGrp="1"/>
          </p:cNvSpPr>
          <p:nvPr>
            <p:ph type="body" idx="1"/>
          </p:nvPr>
        </p:nvSpPr>
        <p:spPr/>
        <p:txBody>
          <a:bodyPr/>
          <a:lstStyle/>
          <a:p>
            <a:r>
              <a:t>矿业数据分析的意义</a:t>
            </a:r>
          </a:p>
        </p:txBody>
      </p:sp>
      <p:sp>
        <p:nvSpPr>
          <p:cNvPr id="4" name="Content Placeholder 3"/>
          <p:cNvSpPr>
            <a:spLocks noGrp="1"/>
          </p:cNvSpPr>
          <p:nvPr>
            <p:ph sz="half" idx="2"/>
          </p:nvPr>
        </p:nvSpPr>
        <p:spPr/>
        <p:txBody>
          <a:bodyPr/>
          <a:lstStyle/>
          <a:p>
            <a:r>
              <a:t>1.提高矿业生产效率：通过分析矿山数据，可以了解矿山生产情况，找出生产瓶颈，优化生产流程，从而提高生产效率。</a:t>
            </a:r>
          </a:p>
          <a:p>
            <a:r>
              <a:t>2.降低矿业生产成本：通过分析矿山数据，可以掌握矿山的资源利用情况，合理规划资源开采，降低生产成本。</a:t>
            </a:r>
          </a:p>
          <a:p>
            <a:r>
              <a:t>3.提高矿业安全水平：通过分析矿山安全数据，可以及时发现安全隐患，采取有效的安全措施，提高矿山安全水平。</a:t>
            </a:r>
          </a:p>
          <a:p/>
        </p:txBody>
      </p:sp>
      <p:sp>
        <p:nvSpPr>
          <p:cNvPr id="5" name="Text Placeholder 4"/>
          <p:cNvSpPr>
            <a:spLocks noGrp="1"/>
          </p:cNvSpPr>
          <p:nvPr>
            <p:ph type="body" idx="3"/>
          </p:nvPr>
        </p:nvSpPr>
        <p:spPr/>
        <p:txBody>
          <a:bodyPr/>
          <a:lstStyle/>
          <a:p>
            <a:r>
              <a:t>矿业数据分析的方法</a:t>
            </a:r>
          </a:p>
        </p:txBody>
      </p:sp>
      <p:sp>
        <p:nvSpPr>
          <p:cNvPr id="6" name="Content Placeholder 5"/>
          <p:cNvSpPr>
            <a:spLocks noGrp="1"/>
          </p:cNvSpPr>
          <p:nvPr>
            <p:ph sz="half" idx="4"/>
          </p:nvPr>
        </p:nvSpPr>
        <p:spPr/>
        <p:txBody>
          <a:bodyPr/>
          <a:lstStyle/>
          <a:p>
            <a:r>
              <a:t>1.数据挖掘技术：利用数据挖掘技术，可以对大量矿业数据进行处理和分析，发现数据背后的规律和趋势。</a:t>
            </a:r>
          </a:p>
          <a:p>
            <a:r>
              <a:t>2.数据可视化技术：通过数据可视化技术，可以将矿业数据呈现出来，方便用户直观了解数据情况和趋势。</a:t>
            </a:r>
          </a:p>
          <a:p>
            <a:r>
              <a:t>3.人工智能技术：利用人工智能技术，可以对矿业数据进行智能分析和预测，为矿业决策提供更加准确的支持。</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矿业数据分析概述</a:t>
            </a:r>
          </a:p>
        </p:txBody>
      </p:sp>
      <p:sp>
        <p:nvSpPr>
          <p:cNvPr id="3" name="Text Placeholder 2"/>
          <p:cNvSpPr>
            <a:spLocks noGrp="1"/>
          </p:cNvSpPr>
          <p:nvPr>
            <p:ph type="body" idx="1"/>
          </p:nvPr>
        </p:nvSpPr>
        <p:spPr/>
        <p:txBody>
          <a:bodyPr/>
          <a:lstStyle/>
          <a:p>
            <a:r>
              <a:t>矿业数据分析的应用</a:t>
            </a:r>
          </a:p>
        </p:txBody>
      </p:sp>
      <p:sp>
        <p:nvSpPr>
          <p:cNvPr id="4" name="Content Placeholder 3"/>
          <p:cNvSpPr>
            <a:spLocks noGrp="1"/>
          </p:cNvSpPr>
          <p:nvPr>
            <p:ph sz="half" idx="2"/>
          </p:nvPr>
        </p:nvSpPr>
        <p:spPr/>
        <p:txBody>
          <a:bodyPr/>
          <a:lstStyle/>
          <a:p>
            <a:r>
              <a:t>1.矿产资源评估：通过分析矿产资源数据，可以评估矿山的资源储量和开采价值，为矿业投资决策提供支持。</a:t>
            </a:r>
          </a:p>
          <a:p>
            <a:r>
              <a:t>2.矿山生产优化：通过分析矿山生产数据，可以了解矿山生产情况，优化生产流程，提高生产效率。</a:t>
            </a:r>
          </a:p>
          <a:p>
            <a:r>
              <a:t>3.矿山安全监控：通过分析矿山安全数据，可以及时发现安全隐患，采取有效的安全措施，提高矿山安全水平。</a:t>
            </a:r>
          </a:p>
          <a:p/>
        </p:txBody>
      </p:sp>
      <p:sp>
        <p:nvSpPr>
          <p:cNvPr id="5" name="Text Placeholder 4"/>
          <p:cNvSpPr>
            <a:spLocks noGrp="1"/>
          </p:cNvSpPr>
          <p:nvPr>
            <p:ph type="body" idx="3"/>
          </p:nvPr>
        </p:nvSpPr>
        <p:spPr/>
        <p:txBody>
          <a:bodyPr/>
          <a:lstStyle/>
          <a:p>
            <a:r>
              <a:t>矿业数据分析的挑战</a:t>
            </a:r>
          </a:p>
        </p:txBody>
      </p:sp>
      <p:sp>
        <p:nvSpPr>
          <p:cNvPr id="6" name="Content Placeholder 5"/>
          <p:cNvSpPr>
            <a:spLocks noGrp="1"/>
          </p:cNvSpPr>
          <p:nvPr>
            <p:ph sz="half" idx="4"/>
          </p:nvPr>
        </p:nvSpPr>
        <p:spPr/>
        <p:txBody>
          <a:bodyPr/>
          <a:lstStyle/>
          <a:p>
            <a:r>
              <a:t>1.数据质量问题：矿业数据存在质量不稳定、数据缺失等问题，给数据分析带来一定的挑战。</a:t>
            </a:r>
          </a:p>
          <a:p>
            <a:r>
              <a:t>2.数据分析人才缺乏：矿业数据分析需要专业的数据分析人才，目前人才缺乏也是一大挑战。</a:t>
            </a:r>
          </a:p>
          <a:p>
            <a:r>
              <a:t>3.数据分析技术应用难度大：数据挖掘、人工智能等技术的应用需要一定的技术和经验积累，应用难度较大。</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矿业数据分析概述</a:t>
            </a:r>
          </a:p>
        </p:txBody>
      </p:sp>
      <p:sp>
        <p:nvSpPr>
          <p:cNvPr id="3" name="Text Placeholder 2"/>
          <p:cNvSpPr>
            <a:spLocks noGrp="1"/>
          </p:cNvSpPr>
          <p:nvPr>
            <p:ph type="body" idx="1"/>
          </p:nvPr>
        </p:nvSpPr>
        <p:spPr/>
        <p:txBody>
          <a:bodyPr/>
          <a:lstStyle/>
          <a:p>
            <a:r>
              <a:t>矿业数据分析的发展趋势</a:t>
            </a:r>
          </a:p>
        </p:txBody>
      </p:sp>
      <p:sp>
        <p:nvSpPr>
          <p:cNvPr id="4" name="Content Placeholder 3"/>
          <p:cNvSpPr>
            <a:spLocks noGrp="1"/>
          </p:cNvSpPr>
          <p:nvPr>
            <p:ph sz="half" idx="2"/>
          </p:nvPr>
        </p:nvSpPr>
        <p:spPr/>
        <p:txBody>
          <a:bodyPr/>
          <a:lstStyle/>
          <a:p>
            <a:r>
              <a:t>1.数据分析技术不断创新：随着技术的不断发展，矿业数据分析技术也在不断创新，未来将会更加智能化和高效化。</a:t>
            </a:r>
          </a:p>
          <a:p>
            <a:r>
              <a:t>2.数据分析应用范围不断扩大：随着数据分析技术的不断进步和应用范围的扩大，未来矿业数据分析将会在更多领域得到应用。</a:t>
            </a:r>
          </a:p>
          <a:p>
            <a:r>
              <a:t>3.数据共享和互通成为趋势：未来矿业数据的共享和互通将成为趋势，不同企业和机构之间将会加强数据交流和合作。</a:t>
            </a:r>
          </a:p>
          <a:p/>
        </p:txBody>
      </p:sp>
      <p:sp>
        <p:nvSpPr>
          <p:cNvPr id="5" name="Text Placeholder 4"/>
          <p:cNvSpPr>
            <a:spLocks noGrp="1"/>
          </p:cNvSpPr>
          <p:nvPr>
            <p:ph type="body" idx="3"/>
          </p:nvPr>
        </p:nvSpPr>
        <p:spPr/>
        <p:txBody>
          <a:bodyPr/>
          <a:lstStyle/>
          <a:p>
            <a:r>
              <a:t>矿业数据分析的决策支持</a:t>
            </a:r>
          </a:p>
        </p:txBody>
      </p:sp>
      <p:sp>
        <p:nvSpPr>
          <p:cNvPr id="6" name="Content Placeholder 5"/>
          <p:cNvSpPr>
            <a:spLocks noGrp="1"/>
          </p:cNvSpPr>
          <p:nvPr>
            <p:ph sz="half" idx="4"/>
          </p:nvPr>
        </p:nvSpPr>
        <p:spPr/>
        <p:txBody>
          <a:bodyPr/>
          <a:lstStyle/>
          <a:p>
            <a:r>
              <a:t>1.提供准确的数据分析结果：矿业数据分析可以为矿业决策提供准确的数据分析结果，帮助企业了解市场情况、制定更加合理的决策。</a:t>
            </a:r>
          </a:p>
          <a:p>
            <a:r>
              <a:t>2.预测市场发展趋势：通过分析历史数据和当前市场情况，可以预测市场发展趋势，为企业决策提供支持。</a:t>
            </a:r>
          </a:p>
          <a:p>
            <a:r>
              <a:t>3.提供智能化的决策建议：利用人工智能等技术，可以提供智能化的决策建议，帮助企业更加科学地进行决策。</a:t>
            </a:r>
          </a:p>
          <a:p>
            <a:r>
              <a:t>以上内容仅供参考具体内容可以根据您的需求进行调整优化。</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数据采集与处理</a:t>
            </a:r>
          </a:p>
        </p:txBody>
      </p:sp>
      <p:sp>
        <p:nvSpPr>
          <p:cNvPr id="3" name="Subtitle 2"/>
          <p:cNvSpPr>
            <a:spLocks noGrp="1"/>
          </p:cNvSpPr>
          <p:nvPr>
            <p:ph type="subTitle" idx="1"/>
          </p:nvPr>
        </p:nvSpPr>
        <p:spPr/>
        <p:txBody>
          <a:bodyPr/>
          <a:lstStyle/>
          <a:p>
            <a:r>
              <a:t>矿业数据分析与决策支持</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数据采集与处理</a:t>
            </a:r>
          </a:p>
        </p:txBody>
      </p:sp>
      <p:sp>
        <p:nvSpPr>
          <p:cNvPr id="3" name="Text Placeholder 2"/>
          <p:cNvSpPr>
            <a:spLocks noGrp="1"/>
          </p:cNvSpPr>
          <p:nvPr>
            <p:ph type="body" idx="1"/>
          </p:nvPr>
        </p:nvSpPr>
        <p:spPr/>
        <p:txBody>
          <a:bodyPr/>
          <a:lstStyle/>
          <a:p>
            <a:r>
              <a:t>数据采集技术</a:t>
            </a:r>
          </a:p>
        </p:txBody>
      </p:sp>
      <p:sp>
        <p:nvSpPr>
          <p:cNvPr id="4" name="Content Placeholder 3"/>
          <p:cNvSpPr>
            <a:spLocks noGrp="1"/>
          </p:cNvSpPr>
          <p:nvPr>
            <p:ph sz="half" idx="2"/>
          </p:nvPr>
        </p:nvSpPr>
        <p:spPr/>
        <p:txBody>
          <a:bodyPr/>
          <a:lstStyle/>
          <a:p>
            <a:r>
              <a:t>1.数据采集的准确性和可靠性对后续的数据分析和决策支持至关重要。</a:t>
            </a:r>
          </a:p>
          <a:p>
            <a:r>
              <a:t>2.现代化的数据采集技术包括传感器监测、卫星遥感、激光雷达扫描等。</a:t>
            </a:r>
          </a:p>
          <a:p>
            <a:r>
              <a:t>3.随着技术的不断发展，自动化和实时化的数据采集将成为主流。</a:t>
            </a:r>
          </a:p>
          <a:p/>
        </p:txBody>
      </p:sp>
      <p:sp>
        <p:nvSpPr>
          <p:cNvPr id="5" name="Text Placeholder 4"/>
          <p:cNvSpPr>
            <a:spLocks noGrp="1"/>
          </p:cNvSpPr>
          <p:nvPr>
            <p:ph type="body" idx="3"/>
          </p:nvPr>
        </p:nvSpPr>
        <p:spPr/>
        <p:txBody>
          <a:bodyPr/>
          <a:lstStyle/>
          <a:p>
            <a:r>
              <a:t>数据清洗与整理</a:t>
            </a:r>
          </a:p>
        </p:txBody>
      </p:sp>
      <p:sp>
        <p:nvSpPr>
          <p:cNvPr id="6" name="Content Placeholder 5"/>
          <p:cNvSpPr>
            <a:spLocks noGrp="1"/>
          </p:cNvSpPr>
          <p:nvPr>
            <p:ph sz="half" idx="4"/>
          </p:nvPr>
        </p:nvSpPr>
        <p:spPr/>
        <p:txBody>
          <a:bodyPr/>
          <a:lstStyle/>
          <a:p>
            <a:r>
              <a:t>1.原始数据往往存在异常值、缺失值和错误，需要进行数据清洗和整理。</a:t>
            </a:r>
          </a:p>
          <a:p>
            <a:r>
              <a:t>2.数据清洗和整理的方法包括数据筛选、数据转换和数据插补等。</a:t>
            </a:r>
          </a:p>
          <a:p>
            <a:r>
              <a:t>3.有效的数据清洗和整理能够提高数据质量，保证分析的准确性。</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数据采集与处理</a:t>
            </a:r>
          </a:p>
        </p:txBody>
      </p:sp>
      <p:sp>
        <p:nvSpPr>
          <p:cNvPr id="3" name="Text Placeholder 2"/>
          <p:cNvSpPr>
            <a:spLocks noGrp="1"/>
          </p:cNvSpPr>
          <p:nvPr>
            <p:ph type="body" idx="1"/>
          </p:nvPr>
        </p:nvSpPr>
        <p:spPr/>
        <p:txBody>
          <a:bodyPr/>
          <a:lstStyle/>
          <a:p>
            <a:r>
              <a:t>数据存储与管理</a:t>
            </a:r>
          </a:p>
        </p:txBody>
      </p:sp>
      <p:sp>
        <p:nvSpPr>
          <p:cNvPr id="4" name="Content Placeholder 3"/>
          <p:cNvSpPr>
            <a:spLocks noGrp="1"/>
          </p:cNvSpPr>
          <p:nvPr>
            <p:ph sz="half" idx="2"/>
          </p:nvPr>
        </p:nvSpPr>
        <p:spPr/>
        <p:txBody>
          <a:bodyPr/>
          <a:lstStyle/>
          <a:p>
            <a:r>
              <a:t>1.考虑到数据量的庞大和复杂性，合适的数据存储和管理方式至关重要。</a:t>
            </a:r>
          </a:p>
          <a:p>
            <a:r>
              <a:t>2.数据存储方式主要包括关系型数据库和非关系型数据库。</a:t>
            </a:r>
          </a:p>
          <a:p>
            <a:r>
              <a:t>3.数据管理需要考虑到数据的安全性、可靠性和可扩展性。</a:t>
            </a:r>
          </a:p>
          <a:p/>
        </p:txBody>
      </p:sp>
      <p:sp>
        <p:nvSpPr>
          <p:cNvPr id="5" name="Text Placeholder 4"/>
          <p:cNvSpPr>
            <a:spLocks noGrp="1"/>
          </p:cNvSpPr>
          <p:nvPr>
            <p:ph type="body" idx="3"/>
          </p:nvPr>
        </p:nvSpPr>
        <p:spPr/>
        <p:txBody>
          <a:bodyPr/>
          <a:lstStyle/>
          <a:p>
            <a:r>
              <a:t>数据处理与分析技术</a:t>
            </a:r>
          </a:p>
        </p:txBody>
      </p:sp>
      <p:sp>
        <p:nvSpPr>
          <p:cNvPr id="6" name="Content Placeholder 5"/>
          <p:cNvSpPr>
            <a:spLocks noGrp="1"/>
          </p:cNvSpPr>
          <p:nvPr>
            <p:ph sz="half" idx="4"/>
          </p:nvPr>
        </p:nvSpPr>
        <p:spPr/>
        <p:txBody>
          <a:bodyPr/>
          <a:lstStyle/>
          <a:p>
            <a:r>
              <a:t>1.数据处理和分析技术包括数据挖掘、机器学习、深度学习等。</a:t>
            </a:r>
          </a:p>
          <a:p>
            <a:r>
              <a:t>2.这些技术能够帮助我们从海量数据中提取有价值的信息和知识。</a:t>
            </a:r>
          </a:p>
          <a:p>
            <a:r>
              <a:t>3.结合具体业务场景，选择合适的数据处理和分析技术是关键。</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数据采集与处理</a:t>
            </a:r>
          </a:p>
        </p:txBody>
      </p:sp>
      <p:sp>
        <p:nvSpPr>
          <p:cNvPr id="3" name="Text Placeholder 2"/>
          <p:cNvSpPr>
            <a:spLocks noGrp="1"/>
          </p:cNvSpPr>
          <p:nvPr>
            <p:ph type="body" idx="1"/>
          </p:nvPr>
        </p:nvSpPr>
        <p:spPr/>
        <p:txBody>
          <a:bodyPr/>
          <a:lstStyle/>
          <a:p>
            <a:r>
              <a:t>数据可视化技术</a:t>
            </a:r>
          </a:p>
        </p:txBody>
      </p:sp>
      <p:sp>
        <p:nvSpPr>
          <p:cNvPr id="4" name="Content Placeholder 3"/>
          <p:cNvSpPr>
            <a:spLocks noGrp="1"/>
          </p:cNvSpPr>
          <p:nvPr>
            <p:ph sz="half" idx="2"/>
          </p:nvPr>
        </p:nvSpPr>
        <p:spPr/>
        <p:txBody>
          <a:bodyPr/>
          <a:lstStyle/>
          <a:p>
            <a:r>
              <a:t>1.数据可视化技术能够帮助我们更好地理解和解释数据。</a:t>
            </a:r>
          </a:p>
          <a:p>
            <a:r>
              <a:t>2.数据可视化方式包括图表、图像、动画等。</a:t>
            </a:r>
          </a:p>
          <a:p>
            <a:r>
              <a:t>3.优秀的数据可视化设计需要考虑到用户的感知和认知能力。</a:t>
            </a:r>
          </a:p>
          <a:p/>
        </p:txBody>
      </p:sp>
      <p:sp>
        <p:nvSpPr>
          <p:cNvPr id="5" name="Text Placeholder 4"/>
          <p:cNvSpPr>
            <a:spLocks noGrp="1"/>
          </p:cNvSpPr>
          <p:nvPr>
            <p:ph type="body" idx="3"/>
          </p:nvPr>
        </p:nvSpPr>
        <p:spPr/>
        <p:txBody>
          <a:bodyPr/>
          <a:lstStyle/>
          <a:p>
            <a:r>
              <a:t>数据共享与隐私保护</a:t>
            </a:r>
          </a:p>
        </p:txBody>
      </p:sp>
      <p:sp>
        <p:nvSpPr>
          <p:cNvPr id="6" name="Content Placeholder 5"/>
          <p:cNvSpPr>
            <a:spLocks noGrp="1"/>
          </p:cNvSpPr>
          <p:nvPr>
            <p:ph sz="half" idx="4"/>
          </p:nvPr>
        </p:nvSpPr>
        <p:spPr/>
        <p:txBody>
          <a:bodyPr/>
          <a:lstStyle/>
          <a:p>
            <a:r>
              <a:t>1.数据共享能够促进数据的充分利用和价值挖掘，但需要考虑隐私保护问题。</a:t>
            </a:r>
          </a:p>
          <a:p>
            <a:r>
              <a:t>2.数据脱敏、数据加密、数据权限管理等技术是常用的隐私保护手段。</a:t>
            </a:r>
          </a:p>
          <a:p>
            <a:r>
              <a:t>3.在数据共享和隐私保护之间需要找到平衡点，确保既能充分利用数据，又能保护个人隐私。</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数据挖掘与分析技术</a:t>
            </a:r>
          </a:p>
        </p:txBody>
      </p:sp>
      <p:sp>
        <p:nvSpPr>
          <p:cNvPr id="3" name="Subtitle 2"/>
          <p:cNvSpPr>
            <a:spLocks noGrp="1"/>
          </p:cNvSpPr>
          <p:nvPr>
            <p:ph type="subTitle" idx="1"/>
          </p:nvPr>
        </p:nvSpPr>
        <p:spPr/>
        <p:txBody>
          <a:bodyPr/>
          <a:lstStyle/>
          <a:p>
            <a:r>
              <a:t>矿业数据分析与决策支持</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数据挖掘与分析技术</a:t>
            </a:r>
          </a:p>
        </p:txBody>
      </p:sp>
      <p:sp>
        <p:nvSpPr>
          <p:cNvPr id="3" name="Text Placeholder 2"/>
          <p:cNvSpPr>
            <a:spLocks noGrp="1"/>
          </p:cNvSpPr>
          <p:nvPr>
            <p:ph type="body" idx="1"/>
          </p:nvPr>
        </p:nvSpPr>
        <p:spPr/>
        <p:txBody>
          <a:bodyPr/>
          <a:lstStyle/>
          <a:p>
            <a:r>
              <a:t>数据挖掘的基本概念与技术</a:t>
            </a:r>
          </a:p>
        </p:txBody>
      </p:sp>
      <p:sp>
        <p:nvSpPr>
          <p:cNvPr id="4" name="Content Placeholder 3"/>
          <p:cNvSpPr>
            <a:spLocks noGrp="1"/>
          </p:cNvSpPr>
          <p:nvPr>
            <p:ph sz="half" idx="2"/>
          </p:nvPr>
        </p:nvSpPr>
        <p:spPr/>
        <p:txBody>
          <a:bodyPr/>
          <a:lstStyle/>
          <a:p>
            <a:r>
              <a:t>1.数据挖掘的定义和流程：数据挖掘是通过特定算法对大量数据进行处理和分析，以发现数据中的模式、趋势或关联性的过程。其流程主要包括数据清洗、数据集成、数据选择、数据变换、数据挖掘和结果解释。</a:t>
            </a:r>
          </a:p>
          <a:p>
            <a:r>
              <a:t>2.数据挖掘的主要技术：包括聚类分析、关联规则挖掘、分类与预测、时间序列分析等。</a:t>
            </a:r>
          </a:p>
          <a:p>
            <a:r>
              <a:t>3.数据挖掘的应用领域：数据挖掘广泛应用于各个领域，如商务智能、医疗健康、金融分析等。</a:t>
            </a:r>
          </a:p>
          <a:p/>
        </p:txBody>
      </p:sp>
      <p:sp>
        <p:nvSpPr>
          <p:cNvPr id="5" name="Text Placeholder 4"/>
          <p:cNvSpPr>
            <a:spLocks noGrp="1"/>
          </p:cNvSpPr>
          <p:nvPr>
            <p:ph type="body" idx="3"/>
          </p:nvPr>
        </p:nvSpPr>
        <p:spPr/>
        <p:txBody>
          <a:bodyPr/>
          <a:lstStyle/>
          <a:p>
            <a:r>
              <a:t>数据挖掘前的数据预处理</a:t>
            </a:r>
          </a:p>
        </p:txBody>
      </p:sp>
      <p:sp>
        <p:nvSpPr>
          <p:cNvPr id="6" name="Content Placeholder 5"/>
          <p:cNvSpPr>
            <a:spLocks noGrp="1"/>
          </p:cNvSpPr>
          <p:nvPr>
            <p:ph sz="half" idx="4"/>
          </p:nvPr>
        </p:nvSpPr>
        <p:spPr/>
        <p:txBody>
          <a:bodyPr/>
          <a:lstStyle/>
          <a:p>
            <a:r>
              <a:t>1.数据清洗：为了消除数据中的噪声和异常值，需要进行数据清洗，提高数据质量。</a:t>
            </a:r>
          </a:p>
          <a:p>
            <a:r>
              <a:t>2.数据集成与转换：将来自不同来源的数据进行集成，并进行必要的转换，以便后续的数据挖掘工作。</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数据挖掘与分析技术</a:t>
            </a:r>
          </a:p>
        </p:txBody>
      </p:sp>
      <p:sp>
        <p:nvSpPr>
          <p:cNvPr id="3" name="Text Placeholder 2"/>
          <p:cNvSpPr>
            <a:spLocks noGrp="1"/>
          </p:cNvSpPr>
          <p:nvPr>
            <p:ph type="body" idx="1"/>
          </p:nvPr>
        </p:nvSpPr>
        <p:spPr/>
        <p:txBody>
          <a:bodyPr/>
          <a:lstStyle/>
          <a:p>
            <a:r>
              <a:t>聚类分析</a:t>
            </a:r>
          </a:p>
        </p:txBody>
      </p:sp>
      <p:sp>
        <p:nvSpPr>
          <p:cNvPr id="4" name="Content Placeholder 3"/>
          <p:cNvSpPr>
            <a:spLocks noGrp="1"/>
          </p:cNvSpPr>
          <p:nvPr>
            <p:ph sz="half" idx="2"/>
          </p:nvPr>
        </p:nvSpPr>
        <p:spPr/>
        <p:txBody>
          <a:bodyPr/>
          <a:lstStyle/>
          <a:p>
            <a:r>
              <a:t>1.聚类分析的定义：聚类分析是将数据对象按照相似度分组的过程，使得同一组内的数据对象尽可能相似，而不同组的数据对象尽可能不同。</a:t>
            </a:r>
          </a:p>
          <a:p>
            <a:r>
              <a:t>2.主要的聚类算法：K-means聚类、层次聚类、DBSCAN等。</a:t>
            </a:r>
          </a:p>
          <a:p/>
        </p:txBody>
      </p:sp>
      <p:sp>
        <p:nvSpPr>
          <p:cNvPr id="5" name="Text Placeholder 4"/>
          <p:cNvSpPr>
            <a:spLocks noGrp="1"/>
          </p:cNvSpPr>
          <p:nvPr>
            <p:ph type="body" idx="3"/>
          </p:nvPr>
        </p:nvSpPr>
        <p:spPr/>
        <p:txBody>
          <a:bodyPr/>
          <a:lstStyle/>
          <a:p>
            <a:r>
              <a:t>关联规则挖掘</a:t>
            </a:r>
          </a:p>
        </p:txBody>
      </p:sp>
      <p:sp>
        <p:nvSpPr>
          <p:cNvPr id="6" name="Content Placeholder 5"/>
          <p:cNvSpPr>
            <a:spLocks noGrp="1"/>
          </p:cNvSpPr>
          <p:nvPr>
            <p:ph sz="half" idx="4"/>
          </p:nvPr>
        </p:nvSpPr>
        <p:spPr/>
        <p:txBody>
          <a:bodyPr/>
          <a:lstStyle/>
          <a:p>
            <a:r>
              <a:t>1.关联规则的定义：关联规则是描述数据项之间某种有趣关系的规则。</a:t>
            </a:r>
          </a:p>
          <a:p>
            <a:r>
              <a:t>2.关联规则的挖掘算法：Apriori算法、FP-growth算法等。</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数据挖掘与分析技术</a:t>
            </a:r>
          </a:p>
        </p:txBody>
      </p:sp>
      <p:sp>
        <p:nvSpPr>
          <p:cNvPr id="3" name="Text Placeholder 2"/>
          <p:cNvSpPr>
            <a:spLocks noGrp="1"/>
          </p:cNvSpPr>
          <p:nvPr>
            <p:ph type="body" idx="1"/>
          </p:nvPr>
        </p:nvSpPr>
        <p:spPr/>
        <p:txBody>
          <a:bodyPr/>
          <a:lstStyle/>
          <a:p>
            <a:r>
              <a:t>分类与预测</a:t>
            </a:r>
          </a:p>
        </p:txBody>
      </p:sp>
      <p:sp>
        <p:nvSpPr>
          <p:cNvPr id="4" name="Content Placeholder 3"/>
          <p:cNvSpPr>
            <a:spLocks noGrp="1"/>
          </p:cNvSpPr>
          <p:nvPr>
            <p:ph sz="half" idx="2"/>
          </p:nvPr>
        </p:nvSpPr>
        <p:spPr/>
        <p:txBody>
          <a:bodyPr/>
          <a:lstStyle/>
          <a:p>
            <a:r>
              <a:t>1.分类与预测的定义：分类是将数据对象分到某个预定的类别，而预测是对数据对象的某个属性进行预测。</a:t>
            </a:r>
          </a:p>
          <a:p>
            <a:r>
              <a:t>2.常用的分类与预测算法：决策树、支持向量机、神经网络等。</a:t>
            </a:r>
          </a:p>
          <a:p/>
        </p:txBody>
      </p:sp>
      <p:sp>
        <p:nvSpPr>
          <p:cNvPr id="5" name="Text Placeholder 4"/>
          <p:cNvSpPr>
            <a:spLocks noGrp="1"/>
          </p:cNvSpPr>
          <p:nvPr>
            <p:ph type="body" idx="3"/>
          </p:nvPr>
        </p:nvSpPr>
        <p:spPr/>
        <p:txBody>
          <a:bodyPr/>
          <a:lstStyle/>
          <a:p>
            <a:r>
              <a:t>数据挖掘技术的发展趋势</a:t>
            </a:r>
          </a:p>
        </p:txBody>
      </p:sp>
      <p:sp>
        <p:nvSpPr>
          <p:cNvPr id="6" name="Content Placeholder 5"/>
          <p:cNvSpPr>
            <a:spLocks noGrp="1"/>
          </p:cNvSpPr>
          <p:nvPr>
            <p:ph sz="half" idx="4"/>
          </p:nvPr>
        </p:nvSpPr>
        <p:spPr/>
        <p:txBody>
          <a:bodyPr/>
          <a:lstStyle/>
          <a:p>
            <a:r>
              <a:t>1.数据挖掘与大数据：随着大数据的发展，数据挖掘技术将在更大规模的数据集上得到应用。</a:t>
            </a:r>
          </a:p>
          <a:p>
            <a:r>
              <a:t>2.数据挖掘与深度学习：深度学习为数据挖掘提供了新的工具和方法，将在图像、语音、自然语言处理等领域得到广泛应用。</a:t>
            </a:r>
          </a:p>
          <a:p>
            <a:r>
              <a:t>3.数据挖掘的隐私保护与安全性：随着数据挖掘应用的深入，如何在保护隐私和确保安全的前提下进行有效的数据挖掘成为一个重要的问题。</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矿产资源评估与预测</a:t>
            </a:r>
          </a:p>
        </p:txBody>
      </p:sp>
      <p:sp>
        <p:nvSpPr>
          <p:cNvPr id="3" name="Subtitle 2"/>
          <p:cNvSpPr>
            <a:spLocks noGrp="1"/>
          </p:cNvSpPr>
          <p:nvPr>
            <p:ph type="subTitle" idx="1"/>
          </p:nvPr>
        </p:nvSpPr>
        <p:spPr/>
        <p:txBody>
          <a:bodyPr/>
          <a:lstStyle/>
          <a:p>
            <a:r>
              <a:t>矿业数据分析与决策支持</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矿产资源评估与预测</a:t>
            </a:r>
          </a:p>
        </p:txBody>
      </p:sp>
      <p:sp>
        <p:nvSpPr>
          <p:cNvPr id="3" name="Text Placeholder 2"/>
          <p:cNvSpPr>
            <a:spLocks noGrp="1"/>
          </p:cNvSpPr>
          <p:nvPr>
            <p:ph type="body" idx="1"/>
          </p:nvPr>
        </p:nvSpPr>
        <p:spPr/>
        <p:txBody>
          <a:bodyPr/>
          <a:lstStyle/>
          <a:p>
            <a:r>
              <a:t>矿产资源评估与预测概述</a:t>
            </a:r>
          </a:p>
        </p:txBody>
      </p:sp>
      <p:sp>
        <p:nvSpPr>
          <p:cNvPr id="4" name="Content Placeholder 3"/>
          <p:cNvSpPr>
            <a:spLocks noGrp="1"/>
          </p:cNvSpPr>
          <p:nvPr>
            <p:ph sz="half" idx="2"/>
          </p:nvPr>
        </p:nvSpPr>
        <p:spPr/>
        <p:txBody>
          <a:bodyPr/>
          <a:lstStyle/>
          <a:p>
            <a:r>
              <a:t>1.矿产资源评估与预测的意义：矿产资源是经济社会发展的物质基础，评估与预测对于矿产资源的合理开发利用、国家经济安全及可持续发展具有重要意义。</a:t>
            </a:r>
          </a:p>
          <a:p>
            <a:r>
              <a:t>2.评估与预测的发展历程：从传统的地质学方法到现代的数据驱动模型，矿产资源评估与预测的技术方法不断演进，逐渐走向精准化和智能化。</a:t>
            </a:r>
          </a:p>
          <a:p/>
        </p:txBody>
      </p:sp>
      <p:sp>
        <p:nvSpPr>
          <p:cNvPr id="5" name="Text Placeholder 4"/>
          <p:cNvSpPr>
            <a:spLocks noGrp="1"/>
          </p:cNvSpPr>
          <p:nvPr>
            <p:ph type="body" idx="3"/>
          </p:nvPr>
        </p:nvSpPr>
        <p:spPr/>
        <p:txBody>
          <a:bodyPr/>
          <a:lstStyle/>
          <a:p>
            <a:r>
              <a:t>矿产资源储量评估</a:t>
            </a:r>
          </a:p>
        </p:txBody>
      </p:sp>
      <p:sp>
        <p:nvSpPr>
          <p:cNvPr id="6" name="Content Placeholder 5"/>
          <p:cNvSpPr>
            <a:spLocks noGrp="1"/>
          </p:cNvSpPr>
          <p:nvPr>
            <p:ph sz="half" idx="4"/>
          </p:nvPr>
        </p:nvSpPr>
        <p:spPr/>
        <p:txBody>
          <a:bodyPr/>
          <a:lstStyle/>
          <a:p>
            <a:r>
              <a:t>1.储量评估方法：包括地质学方法、地球物理方法、地球化学方法以及矿产资源评价模型等。</a:t>
            </a:r>
          </a:p>
          <a:p>
            <a:r>
              <a:t>2.储量评估精度：受数据质量、模型选择和参数设置等多种因素影响，需要综合考虑各种因素以提高评估精度。</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https://d.book118.com/648112071064006026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98</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矿业数据分析概述</vt:lpstr>
      <vt:lpstr> 矿业数据分析概述</vt:lpstr>
      <vt:lpstr> 矿业数据分析概述</vt:lpstr>
      <vt:lpstr> 矿业数据分析概述</vt:lpstr>
      <vt:lpstr> 数据采集与处理</vt:lpstr>
      <vt:lpstr> 数据采集与处理</vt:lpstr>
      <vt:lpstr> 数据采集与处理</vt:lpstr>
      <vt:lpstr> 数据采集与处理</vt:lpstr>
      <vt:lpstr> 数据挖掘与分析技术</vt:lpstr>
      <vt:lpstr> 数据挖掘与分析技术</vt:lpstr>
      <vt:lpstr> 数据挖掘与分析技术</vt:lpstr>
      <vt:lpstr> 数据挖掘与分析技术</vt:lpstr>
      <vt:lpstr> 矿产资源评估与预测</vt:lpstr>
      <vt:lpstr> 矿产资源评估与预测</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2024-09-03T20:01:33.546</cp:lastPrinted>
  <dcterms:created xsi:type="dcterms:W3CDTF">2024-09-03T12:01:33Z</dcterms:created>
  <dcterms:modified xsi:type="dcterms:W3CDTF">2024-09-03T12:01:35Z</dcterms:modified>
</cp:coreProperties>
</file>