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9218" name=""/>
          <p:cNvSpPr/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fld id="{3D48A244-1EC4-4742-B7ED-97A88334C37B}" type="header">
              <a:rPr sz="1200"/>
              <a:t>*</a:t>
            </a:fld>
            <a:endParaRPr sz="1200"/>
          </a:p>
        </p:txBody>
      </p:sp>
      <p:sp>
        <p:nvSpPr>
          <p:cNvPr id="9219" name=""/>
          <p:cNvSpPr/>
          <p:nvPr>
            <p:ph type="dt" idx="1"/>
          </p:nvPr>
        </p:nvSpPr>
        <p:spPr>
          <a:xfrm>
            <a:off x="3884612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C639FBF4-90DE-4939-A99C-1C15E2DDD855}" type="datetime1">
              <a:rPr sz="1200"/>
              <a:t>*</a:t>
            </a:fld>
            <a:endParaRPr sz="1200"/>
          </a:p>
        </p:txBody>
      </p:sp>
      <p:sp>
        <p:nvSpPr>
          <p:cNvPr id="9220" name="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prstClr val="black"/>
            </a:solidFill>
            <a:miter lim="800000"/>
          </a:ln>
        </p:spPr>
      </p:sp>
      <p:sp>
        <p:nvSpPr>
          <p:cNvPr id="9221" name=""/>
          <p:cNvSpPr/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9222" name=""/>
          <p:cNvSpPr/>
          <p:nvPr>
            <p:ph type="ftr" sz="quarter" idx="4"/>
          </p:nvPr>
        </p:nvSpPr>
        <p:spPr>
          <a:xfrm>
            <a:off x="0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fld id="{FC6B6D80-3195-4E78-A5FA-DB2EB109CD71}" type="footer">
              <a:rPr sz="1200"/>
              <a:t>*</a:t>
            </a:fld>
            <a:endParaRPr sz="1200"/>
          </a:p>
        </p:txBody>
      </p:sp>
      <p:sp>
        <p:nvSpPr>
          <p:cNvPr id="9223" name=""/>
          <p:cNvSpPr/>
          <p:nvPr>
            <p:ph type="sldNum" sz="quarter" idx="5"/>
          </p:nvPr>
        </p:nvSpPr>
        <p:spPr>
          <a:xfrm>
            <a:off x="3884612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4F73DDAE-0B74-4A63-827F-212F23238AA2}" type="slidenum">
              <a:rPr sz="1200"/>
              <a:t>*</a:t>
            </a:fld>
            <a:endParaRPr sz="12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9459" name="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23555" name="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关于生物进化还有很多不解之谜，等待我们去研究。</a:t>
            </a:r>
          </a:p>
          <a:p>
            <a:pPr lvl="0"/>
            <a:r>
              <a:t>你知道恐龙灭绝的可能原因吗？</a:t>
            </a:r>
          </a:p>
          <a:p>
            <a:pPr lvl="0"/>
            <a:r>
              <a:t> </a:t>
            </a:r>
          </a:p>
          <a:p>
            <a:pPr lvl="0"/>
            <a:r>
              <a:t>阅读P126，找出生物进化理论发展的几个学说的主要思想，及其核心。生物的进化是复杂的，还有很多问题不能用今天的理论所解释，还有待研究。生物进化理论还在不断向前发展。</a:t>
            </a:r>
          </a:p>
          <a:p>
            <a:pPr lvl="0"/>
            <a:r>
              <a:t> </a:t>
            </a: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45438-693F-41FC-81F2-12A7B6D5C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11265-5BF3-4AC6-80F6-4638EC6C9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9FFEB-9E7B-4537-9CF2-3AE1BCF72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7F0DB-3F76-4B5B-B493-034210F18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83A66E-C9CA-41F6-B439-1E4DD234E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9CB728-6291-4A07-97FF-86C66D950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CBE395-8EEA-4F6E-82CC-E8933845C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D1599-19BC-4CC7-B017-FAFEF2E19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C3232-1DBE-4394-9CC2-B8DE975EC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5A1B9-8CD8-4172-84E9-3BC03DB0C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FE935-583F-422C-AFDC-7C5724393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4E3E2EC-03E8-4618-8753-00AEBF787821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7C86D7F-2D35-4AA5-AB74-8048D824B9B4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fld id="{7BDCD621-9ED6-47E2-A44D-6762C4FD9FDC}" type="footer">
              <a:rPr sz="1400"/>
              <a:t/>
            </a:fld>
            <a:endParaRPr sz="14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9F12B9EA-74A2-411A-A103-9FDA462BFACC}" type="footer">
              <a:rPr sz="1400"/>
              <a:t/>
            </a:fld>
            <a:endParaRPr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8A1D94C7-4514-4041-ACD9-84F1171211D1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gi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3.jpeg" /><Relationship Id="rId11" Type="http://schemas.openxmlformats.org/officeDocument/2006/relationships/image" Target="../media/image14.jpeg" /><Relationship Id="rId12" Type="http://schemas.openxmlformats.org/officeDocument/2006/relationships/hyperlink" Target="http://netclass.csu.edu.cn/Vclass/NCourse/hep036/IMAGE3/fauna2.jpg" TargetMode="External" /><Relationship Id="rId13" Type="http://schemas.openxmlformats.org/officeDocument/2006/relationships/image" Target="../media/image15.jpeg" /><Relationship Id="rId14" Type="http://schemas.openxmlformats.org/officeDocument/2006/relationships/image" Target="../media/image16.jpeg" /><Relationship Id="rId15" Type="http://schemas.openxmlformats.org/officeDocument/2006/relationships/hyperlink" Target="http://netclass.csu.edu.cn/Vclass/NCourse/hep036/IMAGE3/bug.jpg" TargetMode="External" /><Relationship Id="rId16" Type="http://schemas.openxmlformats.org/officeDocument/2006/relationships/image" Target="../media/image17.jpeg" /><Relationship Id="rId17" Type="http://schemas.openxmlformats.org/officeDocument/2006/relationships/hyperlink" Target="http://netclass.csu.edu.cn/Vclass/NCourse/hep036/IMAGE3/Echinodermata.jpg" TargetMode="External" /><Relationship Id="rId18" Type="http://schemas.openxmlformats.org/officeDocument/2006/relationships/image" Target="../media/image18.jpeg" /><Relationship Id="rId19" Type="http://schemas.openxmlformats.org/officeDocument/2006/relationships/hyperlink" Target="http://tech.qq.com/a/20051024/000126.htm" TargetMode="External" /><Relationship Id="rId2" Type="http://schemas.openxmlformats.org/officeDocument/2006/relationships/hyperlink" Target="http://netclass.csu.edu.cn/Vclass/NCourse/hep036/IMAGE3/twist.jpg" TargetMode="External" /><Relationship Id="rId3" Type="http://schemas.openxmlformats.org/officeDocument/2006/relationships/hyperlink" Target="http://netclass.csu.edu.cn/Vclass/NCourse/hep036/IMAGE3/trilobite.jpg" TargetMode="External" /><Relationship Id="rId4" Type="http://schemas.openxmlformats.org/officeDocument/2006/relationships/hyperlink" Target="http://netclass.csu.edu.cn/Vclass/NCourse/hep036/IMAGE3/nautilus.jpg" TargetMode="External" /><Relationship Id="rId5" Type="http://schemas.openxmlformats.org/officeDocument/2006/relationships/hyperlink" Target="http://netclass.csu.edu.cn/Vclass/NCourse/hep036/IMAGE3/Vermes.jpg" TargetMode="External" /><Relationship Id="rId6" Type="http://schemas.openxmlformats.org/officeDocument/2006/relationships/hyperlink" Target="http://netclass.csu.edu.cn/Vclass/NCourse/hep036/IMAGE3/fauna1.jpg" TargetMode="External" /><Relationship Id="rId7" Type="http://schemas.openxmlformats.org/officeDocument/2006/relationships/hyperlink" Target="http://netclass.csu.edu.cn/Vclass/NCourse/hep036/IMAGE3/spinous.jpg" TargetMode="External" /><Relationship Id="rId8" Type="http://schemas.openxmlformats.org/officeDocument/2006/relationships/hyperlink" Target="http://netclass.csu.edu.cn/Vclass/NCourse/hep036/IMAGE3/seaflower.jpg" TargetMode="External" /><Relationship Id="rId9" Type="http://schemas.openxmlformats.org/officeDocument/2006/relationships/hyperlink" Target="http://netclass.csu.edu.cn/Vclass/NCourse/hep036/IMAGE3/tusk.jpg" TargetMode="Ex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3.jpeg" /><Relationship Id="rId2" Type="http://schemas.openxmlformats.org/officeDocument/2006/relationships/image" Target="../media/image19.jpeg" /><Relationship Id="rId3" Type="http://schemas.openxmlformats.org/officeDocument/2006/relationships/hyperlink" Target="http://netclass.csu.edu.cn/Vclass/NCourse/hep036/IMAGE3/crossoptery.jpg" TargetMode="External" /><Relationship Id="rId4" Type="http://schemas.openxmlformats.org/officeDocument/2006/relationships/image" Target="../media/image20.jpeg" /><Relationship Id="rId5" Type="http://schemas.openxmlformats.org/officeDocument/2006/relationships/hyperlink" Target="http://netclass.csu.edu.cn/Vclass/NCourse/hep036/IMAGE3/calamite.jpg" TargetMode="External" /><Relationship Id="rId6" Type="http://schemas.openxmlformats.org/officeDocument/2006/relationships/image" Target="../media/image21.jpeg" /><Relationship Id="rId7" Type="http://schemas.openxmlformats.org/officeDocument/2006/relationships/hyperlink" Target="http://netclass.csu.edu.cn/Vclass/NCourse/hep036/IMAGE3/Psilophyton.jpg" TargetMode="External" /><Relationship Id="rId8" Type="http://schemas.openxmlformats.org/officeDocument/2006/relationships/image" Target="../media/image22.jpeg" /><Relationship Id="rId9" Type="http://schemas.openxmlformats.org/officeDocument/2006/relationships/hyperlink" Target="http://tech.nen.com.cn/73471587466084352/20030209/17224.jpg" TargetMode="Ex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1704111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"/>
          <p:cNvSpPr/>
          <p:nvPr/>
        </p:nvSpPr>
        <p:spPr>
          <a:xfrm>
            <a:off x="468312" y="2060575"/>
            <a:ext cx="8362950" cy="1728788"/>
          </a:xfrm>
          <a:solidFill>
            <a:srgbClr val="FF9900"/>
          </a:solidFill>
          <a:ln w="63500">
            <a:solidFill>
              <a:srgbClr val="FF0000"/>
            </a:solidFill>
            <a:miter lim="800000"/>
          </a:ln>
          <a:effectLst>
            <a:outerShdw dist="35921" dir="2700000" algn="ctr">
              <a:srgbClr val="990000"/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algn="ctr"/>
            <a:r>
              <a:rPr sz="4800" kern="10">
                <a:ln w="63500">
                  <a:solidFill>
                    <a:srgbClr val="FF0000"/>
                  </a:solidFill>
                </a:ln>
                <a:solidFill>
                  <a:srgbClr val="FF9900"/>
                </a:solidFill>
                <a:effectLst>
                  <a:outerShdw dist="35921" dir="2700000" algn="ctr">
                    <a:srgbClr val="990000"/>
                  </a:outerShdw>
                </a:effectLst>
                <a:latin typeface="宋体" charset="-122"/>
              </a:rPr>
              <a:t>现代生物进化理论的主要内容（三） </a:t>
            </a:r>
          </a:p>
        </p:txBody>
      </p:sp>
      <p:sp>
        <p:nvSpPr>
          <p:cNvPr id="307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07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20A5744-8141-4F77-8714-F3715F2CC7F5}" type="footer">
              <a:rPr sz="1400"/>
              <a:t/>
            </a:fld>
            <a:endParaRPr sz="1400"/>
          </a:p>
        </p:txBody>
      </p:sp>
      <p:sp>
        <p:nvSpPr>
          <p:cNvPr id="3077" name="TextBox 307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现代生产物进化理论的主要内容三共25页，您现在浏览的是第1页!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200">
        <p:dissolve/>
      </p:transition>
    </mc:Choice>
    <mc:Fallback>
      <p:transition>
        <p:dissolv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0" name=""/>
          <p:cNvSpPr/>
          <p:nvPr/>
        </p:nvSpPr>
        <p:spPr>
          <a:xfrm>
            <a:off x="0" y="333375"/>
            <a:ext cx="8589962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 b="1">
                <a:solidFill>
                  <a:srgbClr val="0000FF"/>
                </a:solidFill>
                <a:ea typeface="黑体" pitchFamily="2" charset="-122"/>
              </a:rPr>
              <a:t>五、共同进化与生物多样性的形成</a:t>
            </a:r>
            <a:endParaRPr sz="4400" b="1">
              <a:solidFill>
                <a:srgbClr val="0000FF"/>
              </a:solidFill>
              <a:ea typeface="黑体" pitchFamily="2" charset="-122"/>
            </a:endParaRPr>
          </a:p>
        </p:txBody>
      </p:sp>
      <p:sp>
        <p:nvSpPr>
          <p:cNvPr id="4101" name=""/>
          <p:cNvSpPr/>
          <p:nvPr/>
        </p:nvSpPr>
        <p:spPr>
          <a:xfrm>
            <a:off x="0" y="1700212"/>
            <a:ext cx="3497262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000" b="1">
                <a:latin typeface="黑体" pitchFamily="2" charset="-122"/>
                <a:ea typeface="黑体" pitchFamily="2" charset="-122"/>
              </a:rPr>
              <a:t>1、共同进化：</a:t>
            </a:r>
            <a:endParaRPr sz="40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102" name=""/>
          <p:cNvSpPr/>
          <p:nvPr/>
        </p:nvSpPr>
        <p:spPr>
          <a:xfrm>
            <a:off x="900112" y="3068638"/>
            <a:ext cx="6711950" cy="1739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200" b="1">
                <a:ea typeface="黑体" pitchFamily="2" charset="-122"/>
              </a:rPr>
              <a:t>     </a:t>
            </a:r>
            <a:r>
              <a:rPr sz="3600" b="1">
                <a:ea typeface="黑体" pitchFamily="2" charset="-122"/>
              </a:rPr>
              <a:t>不同物种之间、生物与无机环</a:t>
            </a:r>
            <a:endParaRPr sz="3600" b="1">
              <a:ea typeface="黑体" pitchFamily="2" charset="-122"/>
            </a:endParaRPr>
          </a:p>
          <a:p>
            <a:pPr lvl="0"/>
            <a:r>
              <a:rPr sz="3600" b="1">
                <a:ea typeface="黑体" pitchFamily="2" charset="-122"/>
              </a:rPr>
              <a:t>境之间在相互影响中不断进化和</a:t>
            </a:r>
            <a:endParaRPr sz="3600" b="1">
              <a:ea typeface="黑体" pitchFamily="2" charset="-122"/>
            </a:endParaRPr>
          </a:p>
          <a:p>
            <a:pPr lvl="0"/>
            <a:r>
              <a:rPr sz="3600" b="1">
                <a:ea typeface="黑体" pitchFamily="2" charset="-122"/>
              </a:rPr>
              <a:t>发展，这就是共同进化。</a:t>
            </a:r>
            <a:endParaRPr sz="3600" b="1">
              <a:ea typeface="黑体" pitchFamily="2" charset="-122"/>
            </a:endParaRPr>
          </a:p>
        </p:txBody>
      </p:sp>
      <p:sp>
        <p:nvSpPr>
          <p:cNvPr id="4103" name="">
            <a:hlinkClick action="ppaction://hlinkshowjump?jump=nextslide" tooltip="下一张"/>
          </p:cNvPr>
          <p:cNvSpPr/>
          <p:nvPr/>
        </p:nvSpPr>
        <p:spPr>
          <a:xfrm>
            <a:off x="8316912" y="6092825"/>
            <a:ext cx="827088" cy="765175"/>
          </a:xfrm>
          <a:prstGeom prst="actionButtonForwardNex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4104" name=""/>
          <p:cNvSpPr/>
          <p:nvPr/>
        </p:nvSpPr>
        <p:spPr>
          <a:xfrm>
            <a:off x="0" y="6092825"/>
            <a:ext cx="755650" cy="765175"/>
          </a:xfrm>
          <a:prstGeom prst="actionButtonForwardNex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410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10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067D8B2-7A4A-47B8-A3F7-146FAE3C8DCC}" type="footer">
              <a:rPr sz="1400"/>
              <a:t/>
            </a:fld>
            <a:endParaRPr sz="1400"/>
          </a:p>
        </p:txBody>
      </p:sp>
      <p:sp>
        <p:nvSpPr>
          <p:cNvPr id="4107" name="TextBox 410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现代生产物进化理论的主要内容三共25页，您现在浏览的是第2页!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/>
      <p:bldP spid="410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403350" y="3656012"/>
            <a:ext cx="6227762" cy="32019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5125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331912" y="549275"/>
            <a:ext cx="6227762" cy="295116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126" name=""/>
          <p:cNvSpPr/>
          <p:nvPr/>
        </p:nvSpPr>
        <p:spPr>
          <a:xfrm>
            <a:off x="250825" y="0"/>
            <a:ext cx="20193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600" b="1">
                <a:solidFill>
                  <a:srgbClr val="0000FF"/>
                </a:solidFill>
                <a:ea typeface="黑体" pitchFamily="2" charset="-122"/>
              </a:rPr>
              <a:t>材料一：</a:t>
            </a:r>
            <a:endParaRPr sz="3600" b="1">
              <a:solidFill>
                <a:srgbClr val="0000FF"/>
              </a:solidFill>
              <a:ea typeface="黑体" pitchFamily="2" charset="-122"/>
            </a:endParaRPr>
          </a:p>
        </p:txBody>
      </p:sp>
      <p:sp>
        <p:nvSpPr>
          <p:cNvPr id="512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12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62FC10E-DF5D-4DEC-BD99-B195F12A856B}" type="footer">
              <a:rPr sz="1400"/>
              <a:t/>
            </a:fld>
            <a:endParaRPr sz="1400"/>
          </a:p>
        </p:txBody>
      </p:sp>
      <p:sp>
        <p:nvSpPr>
          <p:cNvPr id="5129" name="TextBox 512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现代生产物进化理论的主要内容三共25页，您现在浏览的是第3页!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"/>
          <p:cNvSpPr/>
          <p:nvPr/>
        </p:nvSpPr>
        <p:spPr>
          <a:xfrm>
            <a:off x="395288" y="188912"/>
            <a:ext cx="8388350" cy="64770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600" b="1">
                <a:solidFill>
                  <a:srgbClr val="FF3300"/>
                </a:solidFill>
                <a:ea typeface="黑体" pitchFamily="2" charset="-122"/>
              </a:rPr>
              <a:t>捕食者的存在是否对被捕食者有害无益？</a:t>
            </a:r>
            <a:endParaRPr sz="3600" b="1">
              <a:solidFill>
                <a:srgbClr val="FF3300"/>
              </a:solidFill>
              <a:ea typeface="黑体" pitchFamily="2" charset="-122"/>
            </a:endParaRPr>
          </a:p>
        </p:txBody>
      </p:sp>
      <p:sp>
        <p:nvSpPr>
          <p:cNvPr id="7171" name=""/>
          <p:cNvSpPr/>
          <p:nvPr/>
        </p:nvSpPr>
        <p:spPr>
          <a:xfrm>
            <a:off x="468312" y="1125538"/>
            <a:ext cx="8351838" cy="1739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ea typeface="黑体" pitchFamily="2" charset="-122"/>
              </a:rPr>
              <a:t>捕食者所捕食的大多是被捕食者中年老、病弱或年幼的个体，客观上起到</a:t>
            </a:r>
            <a:r>
              <a:rPr sz="3600" b="1">
                <a:solidFill>
                  <a:srgbClr val="FF0000"/>
                </a:solidFill>
                <a:ea typeface="黑体" pitchFamily="2" charset="-122"/>
              </a:rPr>
              <a:t>促进种群发展</a:t>
            </a:r>
            <a:r>
              <a:rPr sz="3600" b="1">
                <a:ea typeface="黑体" pitchFamily="2" charset="-122"/>
              </a:rPr>
              <a:t>的作用。</a:t>
            </a:r>
            <a:endParaRPr sz="3600" b="1">
              <a:ea typeface="黑体" pitchFamily="2" charset="-122"/>
            </a:endParaRPr>
          </a:p>
        </p:txBody>
      </p:sp>
      <p:sp>
        <p:nvSpPr>
          <p:cNvPr id="7172" name=""/>
          <p:cNvSpPr/>
          <p:nvPr/>
        </p:nvSpPr>
        <p:spPr>
          <a:xfrm>
            <a:off x="395288" y="3068638"/>
            <a:ext cx="8748712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FF0000"/>
                </a:solidFill>
                <a:ea typeface="黑体" pitchFamily="2" charset="-122"/>
              </a:rPr>
              <a:t>“精明的捕食者”策略</a:t>
            </a:r>
            <a:r>
              <a:rPr sz="3600" b="1">
                <a:ea typeface="黑体" pitchFamily="2" charset="-122"/>
              </a:rPr>
              <a:t>：捕食者一般不能将所有的猎物吃掉，否则自己也无法生存。</a:t>
            </a:r>
            <a:endParaRPr sz="3600" b="1">
              <a:ea typeface="黑体" pitchFamily="2" charset="-122"/>
            </a:endParaRPr>
          </a:p>
        </p:txBody>
      </p:sp>
      <p:sp>
        <p:nvSpPr>
          <p:cNvPr id="7173" name=""/>
          <p:cNvSpPr/>
          <p:nvPr/>
        </p:nvSpPr>
        <p:spPr>
          <a:xfrm>
            <a:off x="0" y="4292600"/>
            <a:ext cx="9144000" cy="2289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FF0000"/>
                </a:solidFill>
                <a:ea typeface="黑体" pitchFamily="2" charset="-122"/>
              </a:rPr>
              <a:t>“收割理论”</a:t>
            </a:r>
            <a:r>
              <a:rPr sz="3600" b="1">
                <a:ea typeface="黑体" pitchFamily="2" charset="-122"/>
              </a:rPr>
              <a:t>：捕食者往往捕食个体数量多的物种，这样就会避免出现一种或几种生物在生态系统中占绝对优势的局面，为其他物种的形成腾出空间有利于增加物种的多样性。</a:t>
            </a:r>
            <a:endParaRPr sz="3600" b="1">
              <a:ea typeface="黑体" pitchFamily="2" charset="-122"/>
            </a:endParaRPr>
          </a:p>
        </p:txBody>
      </p:sp>
      <p:sp>
        <p:nvSpPr>
          <p:cNvPr id="717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17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F68A583-CE14-416D-92FD-1DCAE91449A4}" type="footer">
              <a:rPr sz="1400"/>
              <a:t/>
            </a:fld>
            <a:endParaRPr sz="1400"/>
          </a:p>
        </p:txBody>
      </p:sp>
      <p:sp>
        <p:nvSpPr>
          <p:cNvPr id="7176" name="TextBox 717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现代生产物进化理论的主要内容三共25页，您现在浏览的是第4页!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3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6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  <p:bldP spid="7172" grpId="1"/>
      <p:bldP spid="7173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9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331912" y="692150"/>
            <a:ext cx="5986462" cy="518477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270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333375"/>
            <a:ext cx="8893175" cy="626427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271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27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27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5ECE59D-DC1F-4EEE-B187-9A4069904EA4}" type="footer">
              <a:rPr sz="1400"/>
              <a:t/>
            </a:fld>
            <a:endParaRPr sz="1400"/>
          </a:p>
        </p:txBody>
      </p:sp>
      <p:sp>
        <p:nvSpPr>
          <p:cNvPr id="11274" name="TextBox 1127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现代生产物进化理论的主要内容三共25页，您现在浏览的是第5页!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"/>
          <p:cNvSpPr/>
          <p:nvPr/>
        </p:nvSpPr>
        <p:spPr>
          <a:xfrm>
            <a:off x="250825" y="260350"/>
            <a:ext cx="676910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5400" b="1">
                <a:latin typeface="黑体" pitchFamily="2" charset="-122"/>
                <a:ea typeface="黑体" pitchFamily="2" charset="-122"/>
              </a:rPr>
              <a:t>2、生物多样性的形成</a:t>
            </a:r>
            <a:endParaRPr sz="54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6387" name=""/>
          <p:cNvSpPr/>
          <p:nvPr/>
        </p:nvSpPr>
        <p:spPr>
          <a:xfrm>
            <a:off x="0" y="1484312"/>
            <a:ext cx="7777162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（1）生物多样性的内容：</a:t>
            </a:r>
            <a:endParaRPr sz="4400" b="1">
              <a:solidFill>
                <a:schemeClr val="tx2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6388" name=""/>
          <p:cNvSpPr/>
          <p:nvPr/>
        </p:nvSpPr>
        <p:spPr>
          <a:xfrm>
            <a:off x="2411412" y="3716338"/>
            <a:ext cx="3673475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 b="1">
                <a:solidFill>
                  <a:srgbClr val="FF3300"/>
                </a:solidFill>
                <a:ea typeface="黑体" pitchFamily="2" charset="-122"/>
              </a:rPr>
              <a:t>物种多样性</a:t>
            </a:r>
            <a:r>
              <a:rPr sz="4000" b="1">
                <a:solidFill>
                  <a:srgbClr val="FF3300"/>
                </a:solidFill>
              </a:rPr>
              <a:t> </a:t>
            </a:r>
            <a:endParaRPr sz="4000" b="1">
              <a:solidFill>
                <a:srgbClr val="FF3300"/>
              </a:solidFill>
            </a:endParaRPr>
          </a:p>
        </p:txBody>
      </p:sp>
      <p:sp>
        <p:nvSpPr>
          <p:cNvPr id="16389" name=""/>
          <p:cNvSpPr/>
          <p:nvPr/>
        </p:nvSpPr>
        <p:spPr>
          <a:xfrm rot="10860000" flipV="1">
            <a:off x="2339975" y="2492375"/>
            <a:ext cx="3895725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 b="1">
                <a:solidFill>
                  <a:srgbClr val="FF3300"/>
                </a:solidFill>
                <a:ea typeface="黑体" pitchFamily="2" charset="-122"/>
              </a:rPr>
              <a:t>基因多样性</a:t>
            </a:r>
            <a:endParaRPr sz="4400" b="1">
              <a:solidFill>
                <a:srgbClr val="FF3300"/>
              </a:solidFill>
              <a:ea typeface="黑体" pitchFamily="2" charset="-122"/>
            </a:endParaRPr>
          </a:p>
        </p:txBody>
      </p:sp>
      <p:sp>
        <p:nvSpPr>
          <p:cNvPr id="16390" name=""/>
          <p:cNvSpPr/>
          <p:nvPr/>
        </p:nvSpPr>
        <p:spPr>
          <a:xfrm>
            <a:off x="2411412" y="4941888"/>
            <a:ext cx="3960812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 b="1">
                <a:solidFill>
                  <a:srgbClr val="FF3300"/>
                </a:solidFill>
                <a:ea typeface="黑体" pitchFamily="2" charset="-122"/>
              </a:rPr>
              <a:t>生态系多样性</a:t>
            </a:r>
            <a:endParaRPr sz="4400" b="1">
              <a:solidFill>
                <a:srgbClr val="FF3300"/>
              </a:solidFill>
              <a:ea typeface="黑体" pitchFamily="2" charset="-122"/>
            </a:endParaRPr>
          </a:p>
        </p:txBody>
      </p:sp>
      <p:sp>
        <p:nvSpPr>
          <p:cNvPr id="16391" name=""/>
          <p:cNvSpPr/>
          <p:nvPr/>
        </p:nvSpPr>
        <p:spPr>
          <a:xfrm>
            <a:off x="1763712" y="2924175"/>
            <a:ext cx="504825" cy="2520950"/>
          </a:xfrm>
          <a:prstGeom prst="leftBrace">
            <a:avLst>
              <a:gd name="adj1" fmla="val 41614"/>
              <a:gd name="adj2" fmla="val 50000"/>
            </a:avLst>
          </a:prstGeom>
          <a:noFill/>
          <a:ln w="76200">
            <a:solidFill>
              <a:srgbClr val="0000FF"/>
            </a:solidFill>
            <a:round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639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639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F0D2336-B29E-4BF2-8838-A561146BE092}" type="footer">
              <a:rPr sz="1400"/>
              <a:t/>
            </a:fld>
            <a:endParaRPr sz="1400"/>
          </a:p>
        </p:txBody>
      </p:sp>
      <p:sp>
        <p:nvSpPr>
          <p:cNvPr id="16394" name="TextBox 1639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现代生产物进化理论的主要内容三共25页，您现在浏览的是第6页!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5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8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1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/>
      <p:bldP spid="16388" grpId="1"/>
      <p:bldP spid="16389" grpId="2"/>
      <p:bldP spid="16390" grpId="3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4" name=""/>
          <p:cNvPicPr/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250825" y="476250"/>
            <a:ext cx="3713162" cy="39608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35" name=""/>
          <p:cNvSpPr/>
          <p:nvPr/>
        </p:nvSpPr>
        <p:spPr>
          <a:xfrm>
            <a:off x="1763712" y="4724400"/>
            <a:ext cx="6192838" cy="1311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solidFill>
                  <a:srgbClr val="0000CC"/>
                </a:solidFill>
                <a:latin typeface="黑体" pitchFamily="2" charset="-122"/>
                <a:ea typeface="黑体" pitchFamily="2" charset="-122"/>
              </a:rPr>
              <a:t>最早的生物化石－－古细菌</a:t>
            </a:r>
            <a:endParaRPr sz="3200" b="1">
              <a:solidFill>
                <a:srgbClr val="0000CC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spcBef>
                <a:spcPct val="50000"/>
              </a:spcBef>
            </a:pPr>
            <a:r>
              <a:rPr sz="3200" b="1">
                <a:solidFill>
                  <a:srgbClr val="0000CC"/>
                </a:solidFill>
                <a:latin typeface="黑体" pitchFamily="2" charset="-122"/>
                <a:ea typeface="黑体" pitchFamily="2" charset="-122"/>
              </a:rPr>
              <a:t>     （距今35亿年）</a:t>
            </a:r>
            <a:endParaRPr sz="3200" b="1">
              <a:solidFill>
                <a:srgbClr val="0000CC"/>
              </a:solidFill>
              <a:latin typeface="黑体" pitchFamily="2" charset="-122"/>
              <a:ea typeface="黑体" pitchFamily="2" charset="-122"/>
            </a:endParaRPr>
          </a:p>
        </p:txBody>
      </p:sp>
      <p:pic>
        <p:nvPicPr>
          <p:cNvPr id="18436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3924300" y="476250"/>
            <a:ext cx="4968875" cy="38750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843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843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05DBD10-681B-4B95-99C2-4E5BA7B6DE11}" type="footer">
              <a:rPr sz="1400"/>
              <a:t/>
            </a:fld>
            <a:endParaRPr sz="1400"/>
          </a:p>
        </p:txBody>
      </p:sp>
      <p:sp>
        <p:nvSpPr>
          <p:cNvPr id="18439" name="TextBox 1843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现代生产物进化理论的主要内容三共25页，您现在浏览的是第7页!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3" name=""/>
          <p:cNvSpPr/>
          <p:nvPr/>
        </p:nvSpPr>
        <p:spPr>
          <a:xfrm>
            <a:off x="395288" y="333375"/>
            <a:ext cx="8748712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3、生物进化理论在发展</a:t>
            </a:r>
            <a:endParaRPr sz="4000" b="1">
              <a:solidFill>
                <a:schemeClr val="tx2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2534" name=""/>
          <p:cNvSpPr/>
          <p:nvPr/>
        </p:nvSpPr>
        <p:spPr>
          <a:xfrm>
            <a:off x="250825" y="1412875"/>
            <a:ext cx="8101012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0000CC"/>
                </a:solidFill>
                <a:ea typeface="黑体" pitchFamily="2" charset="-122"/>
              </a:rPr>
              <a:t>中性突变理论：</a:t>
            </a:r>
            <a:r>
              <a:rPr sz="3600" b="1">
                <a:solidFill>
                  <a:srgbClr val="000000"/>
                </a:solidFill>
                <a:ea typeface="黑体" pitchFamily="2" charset="-122"/>
              </a:rPr>
              <a:t>决定生物进化的方向是中性突变的逐渐积累，而不是自然选择</a:t>
            </a:r>
            <a:endParaRPr sz="3600" b="1">
              <a:solidFill>
                <a:srgbClr val="000000"/>
              </a:solidFill>
              <a:ea typeface="黑体" pitchFamily="2" charset="-122"/>
            </a:endParaRPr>
          </a:p>
        </p:txBody>
      </p:sp>
      <p:sp>
        <p:nvSpPr>
          <p:cNvPr id="22535" name=""/>
          <p:cNvSpPr/>
          <p:nvPr/>
        </p:nvSpPr>
        <p:spPr>
          <a:xfrm>
            <a:off x="323850" y="3357562"/>
            <a:ext cx="8101012" cy="1739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0000CC"/>
                </a:solidFill>
                <a:ea typeface="黑体" pitchFamily="2" charset="-122"/>
              </a:rPr>
              <a:t>间断平衡学说：</a:t>
            </a:r>
            <a:r>
              <a:rPr sz="3600" b="1">
                <a:solidFill>
                  <a:srgbClr val="000000"/>
                </a:solidFill>
                <a:ea typeface="黑体" pitchFamily="2" charset="-122"/>
              </a:rPr>
              <a:t>物种形成并不都是渐变的结果，而是种群长期稳定与迅速形成新种交替出现的过程</a:t>
            </a:r>
            <a:endParaRPr sz="3600" b="1">
              <a:solidFill>
                <a:srgbClr val="000000"/>
              </a:solidFill>
              <a:ea typeface="黑体" pitchFamily="2" charset="-122"/>
            </a:endParaRPr>
          </a:p>
        </p:txBody>
      </p:sp>
      <p:sp>
        <p:nvSpPr>
          <p:cNvPr id="2253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253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369D90E0-9E79-4ABB-A80A-9FC2362BD670}" type="footer">
              <a:rPr sz="1400"/>
              <a:t/>
            </a:fld>
            <a:endParaRPr sz="1400"/>
          </a:p>
        </p:txBody>
      </p:sp>
      <p:sp>
        <p:nvSpPr>
          <p:cNvPr id="22538" name="TextBox 2253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现代生产物进化理论的主要内容三共25页，您现在浏览的是第8页!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7" dur="5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2" dur="500"/>
                                        <p:tgtEl>
                                          <p:spTgt spid="22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4" grpId="0"/>
      <p:bldP spid="22535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"/>
          <p:cNvSpPr/>
          <p:nvPr/>
        </p:nvSpPr>
        <p:spPr>
          <a:xfrm>
            <a:off x="684212" y="908050"/>
            <a:ext cx="7920038" cy="3990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200" b="1">
                <a:latin typeface="黑体" pitchFamily="2" charset="-122"/>
                <a:ea typeface="黑体" pitchFamily="2" charset="-122"/>
              </a:rPr>
              <a:t>3、下列叙述中不正确的是（  ）（多选）</a:t>
            </a:r>
            <a:endParaRPr sz="32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3200" b="1">
                <a:latin typeface="黑体" pitchFamily="2" charset="-122"/>
                <a:ea typeface="黑体" pitchFamily="2" charset="-122"/>
              </a:rPr>
              <a:t>Ａ、一个物种的形成或灭绝，会影响到其他若干物种的进化</a:t>
            </a:r>
            <a:endParaRPr sz="32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3200" b="1">
                <a:latin typeface="黑体" pitchFamily="2" charset="-122"/>
                <a:ea typeface="黑体" pitchFamily="2" charset="-122"/>
              </a:rPr>
              <a:t>B、物种之间的共同进化都是通过物种之间的生存斗争实现的</a:t>
            </a:r>
            <a:endParaRPr sz="32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3200" b="1">
                <a:latin typeface="黑体" pitchFamily="2" charset="-122"/>
                <a:ea typeface="黑体" pitchFamily="2" charset="-122"/>
              </a:rPr>
              <a:t>C、生物多样性的形成过程，也就是新物种不断形成的过程</a:t>
            </a:r>
            <a:endParaRPr sz="3200" b="1"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3200" b="1">
                <a:latin typeface="黑体" pitchFamily="2" charset="-122"/>
                <a:ea typeface="黑体" pitchFamily="2" charset="-122"/>
              </a:rPr>
              <a:t>D、捕食者的存在有利于增加物种的多样性</a:t>
            </a:r>
            <a:endParaRPr sz="3200" b="1">
              <a:latin typeface="黑体" pitchFamily="2" charset="-122"/>
              <a:ea typeface="黑体" pitchFamily="2" charset="-122"/>
            </a:endParaRPr>
          </a:p>
        </p:txBody>
      </p:sp>
      <p:pic>
        <p:nvPicPr>
          <p:cNvPr id="2560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611188" y="2205038"/>
            <a:ext cx="865188" cy="79851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560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539750" y="3141662"/>
            <a:ext cx="865188" cy="7985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560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560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A7A66AE-BAF0-4578-9A56-7843875C2D6F}" type="footer">
              <a:rPr sz="1400"/>
              <a:t/>
            </a:fld>
            <a:endParaRPr sz="1400"/>
          </a:p>
        </p:txBody>
      </p:sp>
      <p:sp>
        <p:nvSpPr>
          <p:cNvPr id="25607" name="TextBox 2560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现代生产物进化理论的主要内容三共25页，您现在浏览的是第9页!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5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2" dur="5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5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419600" y="3886200"/>
            <a:ext cx="4572000" cy="254952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7651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590800" y="152400"/>
            <a:ext cx="2990850" cy="26035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7652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228600" y="228600"/>
            <a:ext cx="2209800" cy="3581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7653" name=""/>
          <p:cNvSpPr/>
          <p:nvPr/>
        </p:nvSpPr>
        <p:spPr>
          <a:xfrm>
            <a:off x="2667000" y="2819400"/>
            <a:ext cx="3124200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800" b="1">
                <a:latin typeface="黑体" pitchFamily="2" charset="-122"/>
                <a:ea typeface="黑体" pitchFamily="2" charset="-122"/>
              </a:rPr>
              <a:t>13亿年前真核生物的红藻化石</a:t>
            </a:r>
            <a:r>
              <a:t> </a:t>
            </a:r>
          </a:p>
        </p:txBody>
      </p:sp>
      <p:sp>
        <p:nvSpPr>
          <p:cNvPr id="27654" name=""/>
          <p:cNvSpPr/>
          <p:nvPr/>
        </p:nvSpPr>
        <p:spPr>
          <a:xfrm>
            <a:off x="4724400" y="6338888"/>
            <a:ext cx="38100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800">
                <a:latin typeface="黑体" pitchFamily="2" charset="-122"/>
                <a:ea typeface="黑体" pitchFamily="2" charset="-122"/>
              </a:rPr>
              <a:t>34亿年前的古细胞化石</a:t>
            </a:r>
            <a:r>
              <a:t> </a:t>
            </a:r>
          </a:p>
        </p:txBody>
      </p:sp>
      <p:pic>
        <p:nvPicPr>
          <p:cNvPr id="27655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914400" y="3886200"/>
            <a:ext cx="3276600" cy="27447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7656" name=""/>
          <p:cNvSpPr/>
          <p:nvPr/>
        </p:nvSpPr>
        <p:spPr>
          <a:xfrm>
            <a:off x="0" y="4038600"/>
            <a:ext cx="1038225" cy="2819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800">
                <a:latin typeface="黑体" pitchFamily="2" charset="-122"/>
                <a:ea typeface="黑体" pitchFamily="2" charset="-122"/>
              </a:rPr>
              <a:t>前寒武纪地层中的水母化石  </a:t>
            </a:r>
            <a:endParaRPr sz="2800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7657" name=""/>
          <p:cNvSpPr/>
          <p:nvPr/>
        </p:nvSpPr>
        <p:spPr>
          <a:xfrm>
            <a:off x="5638800" y="228600"/>
            <a:ext cx="3505200" cy="31416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kumimoji="1" sz="3200" b="1">
                <a:solidFill>
                  <a:srgbClr val="CC0000"/>
                </a:solidFill>
                <a:ea typeface="黑体" pitchFamily="2" charset="-122"/>
              </a:rPr>
              <a:t>前寒武纪生物</a:t>
            </a:r>
            <a:r>
              <a:rPr kumimoji="1" sz="2800" b="1">
                <a:solidFill>
                  <a:srgbClr val="333333"/>
                </a:solidFill>
              </a:rPr>
              <a:t> </a:t>
            </a:r>
            <a:r>
              <a:rPr kumimoji="1" b="1">
                <a:solidFill>
                  <a:srgbClr val="333333"/>
                </a:solidFill>
              </a:rPr>
              <a:t> </a:t>
            </a:r>
            <a:endParaRPr kumimoji="1" b="1"/>
          </a:p>
          <a:p>
            <a:pPr lvl="0"/>
            <a:r>
              <a:rPr kumimoji="1" sz="2800" b="1">
                <a:solidFill>
                  <a:srgbClr val="333333"/>
                </a:solidFill>
              </a:rPr>
              <a:t>       </a:t>
            </a:r>
            <a:r>
              <a:rPr kumimoji="1" sz="2800" b="1">
                <a:solidFill>
                  <a:schemeClr val="accent2"/>
                </a:solidFill>
              </a:rPr>
              <a:t>寒武纪之前(前寒武纪)，地球上的生命都是非常低级的，主要是一些单细胞生物、环节动物、节肢动物等</a:t>
            </a:r>
            <a:endParaRPr kumimoji="1" sz="2800" b="1">
              <a:solidFill>
                <a:schemeClr val="accent2"/>
              </a:solidFill>
            </a:endParaRPr>
          </a:p>
        </p:txBody>
      </p:sp>
      <p:sp>
        <p:nvSpPr>
          <p:cNvPr id="2765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765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435D089-D3F2-472A-9297-EBE1D414E95D}" type="footer">
              <a:rPr sz="1400"/>
              <a:t/>
            </a:fld>
            <a:endParaRPr sz="1400"/>
          </a:p>
        </p:txBody>
      </p:sp>
      <p:sp>
        <p:nvSpPr>
          <p:cNvPr id="27660" name="TextBox 2765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现代生产物进化理论的主要内容三共25页，您现在浏览的是第10页!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9698" name=""/>
          <p:cNvGraphicFramePr>
            <a:graphicFrameLocks noGrp="1"/>
          </p:cNvGraphicFramePr>
          <p:nvPr/>
        </p:nvGraphicFramePr>
        <p:xfrm>
          <a:off x="1905000" y="1066800"/>
          <a:ext cx="1062038" cy="1560512"/>
        </p:xfrm>
        <a:graphic>
          <a:graphicData uri="http://schemas.openxmlformats.org/drawingml/2006/table">
            <a:tbl>
              <a:tblPr/>
              <a:tblGrid>
                <a:gridCol w="1062038"/>
              </a:tblGrid>
              <a:tr h="1560512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900">
                          <a:hlinkClick r:id="rId2"/>
                        </a:rPr>
                        <a:t>  </a:t>
                      </a:r>
                      <a:r>
                        <a:rPr sz="6000"/>
                        <a:t> </a:t>
                      </a:r>
                      <a:r>
                        <a:rPr sz="900"/>
                        <a:t>                  </a:t>
                      </a:r>
                      <a:endParaRPr sz="900"/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>
                      <a:noFill/>
                      <a:miter lim="800000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704" name=""/>
          <p:cNvGraphicFramePr>
            <a:graphicFrameLocks noGrp="1"/>
          </p:cNvGraphicFramePr>
          <p:nvPr/>
        </p:nvGraphicFramePr>
        <p:xfrm>
          <a:off x="2962275" y="1085850"/>
          <a:ext cx="1071562" cy="1511300"/>
        </p:xfrm>
        <a:graphic>
          <a:graphicData uri="http://schemas.openxmlformats.org/drawingml/2006/table">
            <a:tbl>
              <a:tblPr/>
              <a:tblGrid>
                <a:gridCol w="1071562"/>
              </a:tblGrid>
              <a:tr h="1511300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900">
                          <a:hlinkClick r:id="rId3"/>
                        </a:rPr>
                        <a:t>  </a:t>
                      </a:r>
                      <a:r>
                        <a:rPr sz="4600"/>
                        <a:t> </a:t>
                      </a:r>
                      <a:r>
                        <a:rPr sz="900"/>
                        <a:t>                              </a:t>
                      </a:r>
                      <a:endParaRPr sz="900"/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>
                      <a:noFill/>
                      <a:miter lim="800000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710" name=""/>
          <p:cNvGraphicFramePr>
            <a:graphicFrameLocks noGrp="1"/>
          </p:cNvGraphicFramePr>
          <p:nvPr/>
        </p:nvGraphicFramePr>
        <p:xfrm>
          <a:off x="4033838" y="1085850"/>
          <a:ext cx="1071562" cy="1511300"/>
        </p:xfrm>
        <a:graphic>
          <a:graphicData uri="http://schemas.openxmlformats.org/drawingml/2006/table">
            <a:tbl>
              <a:tblPr/>
              <a:tblGrid>
                <a:gridCol w="1071562"/>
              </a:tblGrid>
              <a:tr h="1511300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900">
                          <a:hlinkClick r:id="rId4"/>
                        </a:rPr>
                        <a:t>  </a:t>
                      </a:r>
                      <a:r>
                        <a:rPr sz="3300"/>
                        <a:t> </a:t>
                      </a:r>
                      <a:r>
                        <a:rPr sz="900"/>
                        <a:t>                              </a:t>
                      </a:r>
                      <a:endParaRPr sz="900"/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>
                      <a:noFill/>
                      <a:miter lim="800000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716" name=""/>
          <p:cNvGraphicFramePr>
            <a:graphicFrameLocks noGrp="1"/>
          </p:cNvGraphicFramePr>
          <p:nvPr/>
        </p:nvGraphicFramePr>
        <p:xfrm>
          <a:off x="5110162" y="1085850"/>
          <a:ext cx="1071562" cy="1511300"/>
        </p:xfrm>
        <a:graphic>
          <a:graphicData uri="http://schemas.openxmlformats.org/drawingml/2006/table">
            <a:tbl>
              <a:tblPr/>
              <a:tblGrid>
                <a:gridCol w="1071562"/>
              </a:tblGrid>
              <a:tr h="1511300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900">
                          <a:hlinkClick r:id="rId5"/>
                        </a:rPr>
                        <a:t>  </a:t>
                      </a:r>
                      <a:r>
                        <a:rPr sz="4100"/>
                        <a:t> </a:t>
                      </a:r>
                      <a:r>
                        <a:rPr sz="900"/>
                        <a:t>                              </a:t>
                      </a:r>
                      <a:endParaRPr sz="900"/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>
                      <a:noFill/>
                      <a:miter lim="800000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722" name=""/>
          <p:cNvGraphicFramePr>
            <a:graphicFrameLocks noGrp="1"/>
          </p:cNvGraphicFramePr>
          <p:nvPr/>
        </p:nvGraphicFramePr>
        <p:xfrm>
          <a:off x="1905000" y="2068512"/>
          <a:ext cx="1071562" cy="1525588"/>
        </p:xfrm>
        <a:graphic>
          <a:graphicData uri="http://schemas.openxmlformats.org/drawingml/2006/table">
            <a:tbl>
              <a:tblPr/>
              <a:tblGrid>
                <a:gridCol w="1071562"/>
              </a:tblGrid>
              <a:tr h="1525588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900">
                          <a:hlinkClick r:id="rId6"/>
                        </a:rPr>
                        <a:t>  </a:t>
                      </a:r>
                      <a:r>
                        <a:rPr sz="4600"/>
                        <a:t> </a:t>
                      </a:r>
                      <a:r>
                        <a:rPr sz="900"/>
                        <a:t>                              </a:t>
                      </a:r>
                      <a:endParaRPr sz="900"/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>
                      <a:noFill/>
                      <a:miter lim="800000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728" name=""/>
          <p:cNvGraphicFramePr>
            <a:graphicFrameLocks noGrp="1"/>
          </p:cNvGraphicFramePr>
          <p:nvPr/>
        </p:nvGraphicFramePr>
        <p:xfrm>
          <a:off x="4033838" y="2068512"/>
          <a:ext cx="1071562" cy="1525588"/>
        </p:xfrm>
        <a:graphic>
          <a:graphicData uri="http://schemas.openxmlformats.org/drawingml/2006/table">
            <a:tbl>
              <a:tblPr/>
              <a:tblGrid>
                <a:gridCol w="1071562"/>
              </a:tblGrid>
              <a:tr h="1525588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900">
                          <a:hlinkClick r:id="rId7"/>
                        </a:rPr>
                        <a:t>  </a:t>
                      </a:r>
                      <a:r>
                        <a:rPr sz="3800"/>
                        <a:t> </a:t>
                      </a:r>
                      <a:r>
                        <a:rPr sz="900"/>
                        <a:t>                              </a:t>
                      </a:r>
                      <a:endParaRPr sz="900"/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>
                      <a:noFill/>
                      <a:miter lim="800000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734" name=""/>
          <p:cNvGraphicFramePr>
            <a:graphicFrameLocks noGrp="1"/>
          </p:cNvGraphicFramePr>
          <p:nvPr/>
        </p:nvGraphicFramePr>
        <p:xfrm>
          <a:off x="5110162" y="2068512"/>
          <a:ext cx="1071562" cy="1525588"/>
        </p:xfrm>
        <a:graphic>
          <a:graphicData uri="http://schemas.openxmlformats.org/drawingml/2006/table">
            <a:tbl>
              <a:tblPr/>
              <a:tblGrid>
                <a:gridCol w="1071562"/>
              </a:tblGrid>
              <a:tr h="1525588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900">
                          <a:hlinkClick r:id="rId8"/>
                        </a:rPr>
                        <a:t>  </a:t>
                      </a:r>
                      <a:r>
                        <a:rPr sz="4800"/>
                        <a:t> </a:t>
                      </a:r>
                      <a:r>
                        <a:rPr sz="900"/>
                        <a:t>                              </a:t>
                      </a:r>
                      <a:endParaRPr sz="900"/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>
                      <a:noFill/>
                      <a:miter lim="800000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740" name=""/>
          <p:cNvGraphicFramePr>
            <a:graphicFrameLocks noGrp="1"/>
          </p:cNvGraphicFramePr>
          <p:nvPr/>
        </p:nvGraphicFramePr>
        <p:xfrm>
          <a:off x="4033838" y="3130550"/>
          <a:ext cx="1071562" cy="1525588"/>
        </p:xfrm>
        <a:graphic>
          <a:graphicData uri="http://schemas.openxmlformats.org/drawingml/2006/table">
            <a:tbl>
              <a:tblPr/>
              <a:tblGrid>
                <a:gridCol w="1071562"/>
              </a:tblGrid>
              <a:tr h="1525588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900">
                          <a:hlinkClick r:id="rId9"/>
                        </a:rPr>
                        <a:t>  </a:t>
                      </a:r>
                      <a:r>
                        <a:rPr sz="4700"/>
                        <a:t> </a:t>
                      </a:r>
                      <a:r>
                        <a:rPr sz="900"/>
                        <a:t>                              </a:t>
                      </a:r>
                      <a:endParaRPr sz="900"/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>
                      <a:noFill/>
                      <a:miter lim="800000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746" name=""/>
          <p:cNvGraphicFramePr>
            <a:graphicFrameLocks noGrp="1"/>
          </p:cNvGraphicFramePr>
          <p:nvPr/>
        </p:nvGraphicFramePr>
        <p:xfrm>
          <a:off x="5110162" y="3009900"/>
          <a:ext cx="2128838" cy="1790700"/>
        </p:xfrm>
        <a:graphic>
          <a:graphicData uri="http://schemas.openxmlformats.org/drawingml/2006/table">
            <a:tbl>
              <a:tblPr/>
              <a:tblGrid>
                <a:gridCol w="2128838"/>
              </a:tblGrid>
              <a:tr h="1790700">
                <a:tc>
                  <a:txBody>
                    <a:bodyPr vert="horz" wrap="square" anchor="ctr" anchorCtr="0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900"/>
                        <a:t>  </a:t>
                      </a:r>
                      <a:endParaRPr sz="900"/>
                    </a:p>
                  </a:txBody>
                  <a:tcPr anchor="ctr">
                    <a:lnL>
                      <a:noFill/>
                      <a:miter lim="800000"/>
                    </a:lnL>
                    <a:lnR>
                      <a:noFill/>
                      <a:miter lim="800000"/>
                    </a:lnR>
                    <a:lnT>
                      <a:noFill/>
                      <a:miter lim="800000"/>
                    </a:lnT>
                    <a:lnB>
                      <a:noFill/>
                      <a:miter lim="800000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29752" name="" descr="三叶虫化石">
            <a:hlinkClick r:id="rId3"/>
          </p:cNvPr>
          <p:cNvPicPr/>
          <p:nvPr/>
        </p:nvPicPr>
        <p:blipFill>
          <a:blip r:embed="rId10"/>
          <a:stretch>
            <a:fillRect/>
          </a:stretch>
        </p:blipFill>
        <p:spPr>
          <a:xfrm>
            <a:off x="3581400" y="152400"/>
            <a:ext cx="2819400" cy="21986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9753" name="" descr="澄江动物群复原图">
            <a:hlinkClick r:id="rId12"/>
          </p:cNvPr>
          <p:cNvPicPr/>
          <p:nvPr/>
        </p:nvPicPr>
        <p:blipFill>
          <a:blip r:embed="rId11"/>
          <a:stretch>
            <a:fillRect/>
          </a:stretch>
        </p:blipFill>
        <p:spPr>
          <a:xfrm>
            <a:off x="3581400" y="2514600"/>
            <a:ext cx="2743200" cy="219392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9754" name="" descr="澄江动物群复原图">
            <a:hlinkClick r:id="rId8"/>
          </p:cNvPr>
          <p:cNvPicPr/>
          <p:nvPr/>
        </p:nvPicPr>
        <p:blipFill>
          <a:blip r:embed="rId13"/>
          <a:stretch>
            <a:fillRect/>
          </a:stretch>
        </p:blipFill>
        <p:spPr>
          <a:xfrm>
            <a:off x="6477000" y="2514600"/>
            <a:ext cx="2667000" cy="21336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9755" name="" descr="抚仙湖虫">
            <a:hlinkClick r:id="rId15"/>
          </p:cNvPr>
          <p:cNvPicPr/>
          <p:nvPr/>
        </p:nvPicPr>
        <p:blipFill>
          <a:blip r:embed="rId14"/>
          <a:stretch>
            <a:fillRect/>
          </a:stretch>
        </p:blipFill>
        <p:spPr>
          <a:xfrm>
            <a:off x="304800" y="152400"/>
            <a:ext cx="2895600" cy="21717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9756" name="" descr="志留纪棘皮动物">
            <a:hlinkClick r:id="rId17"/>
          </p:cNvPr>
          <p:cNvPicPr/>
          <p:nvPr/>
        </p:nvPicPr>
        <p:blipFill>
          <a:blip r:embed="rId16"/>
          <a:stretch>
            <a:fillRect/>
          </a:stretch>
        </p:blipFill>
        <p:spPr>
          <a:xfrm>
            <a:off x="6781800" y="304800"/>
            <a:ext cx="2057400" cy="19065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29757" name="">
            <a:hlinkClick r:id="rId19"/>
          </p:cNvPr>
          <p:cNvPicPr/>
          <p:nvPr/>
        </p:nvPicPr>
        <p:blipFill>
          <a:blip r:embed="rId18"/>
          <a:stretch>
            <a:fillRect/>
          </a:stretch>
        </p:blipFill>
        <p:spPr>
          <a:xfrm>
            <a:off x="304800" y="2362200"/>
            <a:ext cx="2895600" cy="2286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9758" name=""/>
          <p:cNvSpPr/>
          <p:nvPr/>
        </p:nvSpPr>
        <p:spPr>
          <a:xfrm>
            <a:off x="228600" y="4630738"/>
            <a:ext cx="8915400" cy="2227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kumimoji="1" sz="2800" b="1">
                <a:solidFill>
                  <a:srgbClr val="333333"/>
                </a:solidFill>
              </a:rPr>
              <a:t>　</a:t>
            </a:r>
            <a:r>
              <a:rPr kumimoji="1" sz="2800" b="1">
                <a:solidFill>
                  <a:srgbClr val="CC0000"/>
                </a:solidFill>
                <a:ea typeface="黑体" pitchFamily="2" charset="-122"/>
              </a:rPr>
              <a:t>早古生代生物</a:t>
            </a:r>
            <a:r>
              <a:rPr kumimoji="1" sz="2800" b="1">
                <a:solidFill>
                  <a:srgbClr val="333333"/>
                </a:solidFill>
              </a:rPr>
              <a:t> </a:t>
            </a:r>
            <a:r>
              <a:rPr kumimoji="1" sz="2800" b="1">
                <a:solidFill>
                  <a:srgbClr val="FF3300"/>
                </a:solidFill>
              </a:rPr>
              <a:t>（寒武纪）</a:t>
            </a:r>
            <a:endParaRPr kumimoji="1" sz="2800" b="1">
              <a:solidFill>
                <a:srgbClr val="FF3300"/>
              </a:solidFill>
            </a:endParaRPr>
          </a:p>
          <a:p>
            <a:pPr lvl="0"/>
            <a:r>
              <a:rPr kumimoji="1" sz="2800" b="1">
                <a:solidFill>
                  <a:srgbClr val="333333"/>
                </a:solidFill>
              </a:rPr>
              <a:t>进入早古生代，一些大型的古生物相继出现，如三叶虫、鹦鹉螺等。出现了生命演化史上的次繁荣景象。在中国云南澄江发现的寒武纪古生物是最有代表性的寒武纪生物群.</a:t>
            </a:r>
            <a:endParaRPr kumimoji="1" sz="2800" b="1">
              <a:solidFill>
                <a:srgbClr val="333333"/>
              </a:solidFill>
            </a:endParaRPr>
          </a:p>
        </p:txBody>
      </p:sp>
      <p:sp>
        <p:nvSpPr>
          <p:cNvPr id="2975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976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15817D8-078C-4161-BF6E-55F8F066051F}" type="footer">
              <a:rPr sz="1400"/>
              <a:t/>
            </a:fld>
            <a:endParaRPr sz="1400"/>
          </a:p>
        </p:txBody>
      </p:sp>
      <p:sp>
        <p:nvSpPr>
          <p:cNvPr id="29761" name="TextBox 2976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现代生产物进化理论的主要内容三共25页，您现在浏览的是第11页!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"/>
          <p:cNvSpPr/>
          <p:nvPr/>
        </p:nvSpPr>
        <p:spPr>
          <a:xfrm>
            <a:off x="152400" y="0"/>
            <a:ext cx="8839200" cy="2349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kumimoji="1" sz="3600" b="1">
                <a:solidFill>
                  <a:srgbClr val="CC0000"/>
                </a:solidFill>
              </a:rPr>
              <a:t>　</a:t>
            </a:r>
            <a:r>
              <a:rPr kumimoji="1" sz="3600" b="1">
                <a:solidFill>
                  <a:srgbClr val="CC0000"/>
                </a:solidFill>
                <a:ea typeface="黑体" pitchFamily="2" charset="-122"/>
              </a:rPr>
              <a:t>晚古生代生物</a:t>
            </a:r>
            <a:r>
              <a:rPr kumimoji="1" b="1">
                <a:solidFill>
                  <a:srgbClr val="333333"/>
                </a:solidFill>
              </a:rPr>
              <a:t>　 </a:t>
            </a:r>
            <a:endParaRPr kumimoji="1" b="1"/>
          </a:p>
          <a:p>
            <a:pPr lvl="0"/>
            <a:r>
              <a:rPr kumimoji="1" sz="2800" b="1">
                <a:solidFill>
                  <a:srgbClr val="333333"/>
                </a:solidFill>
                <a:ea typeface="黑体" pitchFamily="2" charset="-122"/>
              </a:rPr>
              <a:t>        晚古生代泥盆纪生物登陆，蕨类植物、总鳍鱼；石炭纪裸子植物，到处是绿色的世界，是煤炭形成的主要地质年代；二叠纪以生物大量灭绝为特征，可能是由于环境的变迁。</a:t>
            </a:r>
            <a:r>
              <a:rPr kumimoji="1"/>
              <a:t> </a:t>
            </a:r>
            <a:endParaRPr kumimoji="1"/>
          </a:p>
        </p:txBody>
      </p:sp>
      <p:pic>
        <p:nvPicPr>
          <p:cNvPr id="31747" name="" descr="泥盆纪总鳍鱼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685800" y="2286000"/>
            <a:ext cx="4038600" cy="181292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1748" name="" descr="泥盆纪芦木">
            <a:hlinkClick r:id="rId5"/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5219700" y="4114800"/>
            <a:ext cx="1646238" cy="27432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1749" name="" descr="泥盆纪的裸蕨植物，还没有根、茎、叶的分化。">
            <a:hlinkClick r:id="rId7"/>
          </p:cNvPr>
          <p:cNvPicPr/>
          <p:nvPr/>
        </p:nvPicPr>
        <p:blipFill>
          <a:blip r:embed="rId6"/>
          <a:stretch>
            <a:fillRect/>
          </a:stretch>
        </p:blipFill>
        <p:spPr>
          <a:xfrm>
            <a:off x="7092950" y="4343400"/>
            <a:ext cx="1635125" cy="25146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1750" name="">
            <a:hlinkClick r:id="rId9" tooltip="新窗口打开"/>
          </p:cNvPr>
          <p:cNvPicPr/>
          <p:nvPr/>
        </p:nvPicPr>
        <p:blipFill>
          <a:blip r:embed="rId8"/>
          <a:stretch>
            <a:fillRect/>
          </a:stretch>
        </p:blipFill>
        <p:spPr>
          <a:xfrm>
            <a:off x="755650" y="4151312"/>
            <a:ext cx="4114800" cy="27066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1751" name=""/>
          <p:cNvPicPr/>
          <p:nvPr/>
        </p:nvPicPr>
        <p:blipFill>
          <a:blip r:embed="rId10"/>
          <a:stretch>
            <a:fillRect/>
          </a:stretch>
        </p:blipFill>
        <p:spPr>
          <a:xfrm>
            <a:off x="4787900" y="1989138"/>
            <a:ext cx="4032250" cy="22082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175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175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C9ABF76-7AA4-4F80-A5E7-2A192194B373}" type="footer">
              <a:rPr sz="1400"/>
              <a:t/>
            </a:fld>
            <a:endParaRPr sz="1400"/>
          </a:p>
        </p:txBody>
      </p:sp>
      <p:sp>
        <p:nvSpPr>
          <p:cNvPr id="31754" name="TextBox 3175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现代生产物进化理论的主要内容三共25页，您现在浏览的是第12页!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https://d.book118.com/648117041116006030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宋体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2024-09-07T08:18:23.351</cp:lastPrinted>
  <dcterms:created xsi:type="dcterms:W3CDTF">2024-09-07T00:18:23Z</dcterms:created>
  <dcterms:modified xsi:type="dcterms:W3CDTF">2024-09-07T00:18:24Z</dcterms:modified>
</cp:coreProperties>
</file>