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572980-74FC-493F-B459-A179D7C518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EF24CB-5F9E-4744-90DC-39B3343C700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19CAE9-2167-43EC-894B-C34E1786E2A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896B9C1-D14E-4A22-9B52-F4BA775839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0B11B9B-888B-4991-815E-FE33C234EE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6209C58-2571-48DF-9F21-47ED9C4BA4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FCD9815-7105-433C-8420-F5C75C850A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7662A7B-BE98-4053-85D0-232CD08A03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62FB01-7851-4846-AA55-64706E7A41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BDDE8D-72EC-4ECF-93AC-016D4F6ED7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4AAA74-59B3-46DE-9691-378195D973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4812302312500604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79545" y="3623969"/>
            <a:ext cx="8219058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服装网络营销策略研究方向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7462" y="5117274"/>
            <a:ext cx="1750777" cy="3120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/>
                </a:solidFill>
                <a:latin typeface="Arial"/>
                <a:ea typeface="Arial"/>
                <a:cs typeface="Arial"/>
              </a:rPr>
              <a:t>汇报人：XXX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25270" y="5572213"/>
            <a:ext cx="2181295" cy="3486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1500">
                <a:solidFill>
                  <a:srgbClr val="FFFFFF"/>
                </a:solidFill>
                <a:latin typeface="Arial"/>
                <a:ea typeface="Arial"/>
                <a:cs typeface="Arial"/>
              </a:rPr>
              <a:t>2024-01-16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3940476" cy="6858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-2490705" y="-2630165"/>
            <a:ext cx="5510422" cy="5510422"/>
          </a:xfrm>
          <a:prstGeom prst="ellipse">
            <a:avLst/>
          </a:prstGeom>
          <a:solidFill>
            <a:schemeClr val="accent3">
              <a:lumMod val="20000"/>
              <a:lumOff val="80000"/>
              <a:alpha val="5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-1370201" y="-1527676"/>
            <a:ext cx="3269415" cy="3269415"/>
          </a:xfrm>
          <a:prstGeom prst="ellipse">
            <a:avLst/>
          </a:prstGeom>
          <a:solidFill>
            <a:schemeClr val="accent1">
              <a:alpha val="67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805301" y="734568"/>
            <a:ext cx="6559296" cy="538886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服装网络营销概述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服装网络营销策略分析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服装网络营销案例分析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对我国服装企业的启示和建议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9147" y="5955792"/>
            <a:ext cx="4413504" cy="13289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450"/>
              </a:spcBef>
            </a:pPr>
            <a:r>
              <a:rPr lang="en-US" sz="5775" b="1">
                <a:solidFill>
                  <a:schemeClr val="accent3">
                    <a:lumMod val="40000"/>
                    <a:lumOff val="60000"/>
                    <a:alpha val="34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71406" y="3561558"/>
            <a:ext cx="3626990" cy="3291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</a:t>
            </a:r>
          </a:p>
          <a:p>
            <a:pPr algn="ctr">
              <a:lnSpc>
                <a:spcPct val="125000"/>
              </a:lnSpc>
            </a:pPr>
            <a:r>
              <a:rPr lang="en-US" sz="7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5625" b="25625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3057" b="23057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9171" b="9171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研究背景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互联网技术的快速发展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随着互联网技术的不断进步，网络营销逐渐成为服装行业的重要营销手段。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传统营销模式的局限性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传统营销模式如实体店销售、展会等受到地域、时间等因素的限制，而网络营销能够突破这些限制，提高营销效率和覆盖面。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消费者行为的变化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消费者越来越依赖互联网进行购物，网络购物平台成为服装消费的主要渠道之一。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6350411" y="2984088"/>
            <a:ext cx="147161" cy="176213"/>
          </a:xfrm>
          <a:custGeom>
            <a:rect l="l" t="t" r="r" b="b"/>
            <a:pathLst>
              <a:path w="56" h="67">
                <a:moveTo>
                  <a:pt x="28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34"/>
                  <a:pt x="2" y="40"/>
                  <a:pt x="7" y="46"/>
                </a:cubicBezTo>
                <a:cubicBezTo>
                  <a:pt x="11" y="52"/>
                  <a:pt x="15" y="58"/>
                  <a:pt x="16" y="65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1"/>
                  <a:pt x="26" y="50"/>
                  <a:pt x="22" y="42"/>
                </a:cubicBezTo>
                <a:cubicBezTo>
                  <a:pt x="24" y="42"/>
                  <a:pt x="26" y="41"/>
                  <a:pt x="28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3" y="42"/>
                  <a:pt x="34" y="42"/>
                </a:cubicBezTo>
                <a:cubicBezTo>
                  <a:pt x="32" y="48"/>
                  <a:pt x="31" y="55"/>
                  <a:pt x="31" y="65"/>
                </a:cubicBezTo>
                <a:cubicBezTo>
                  <a:pt x="31" y="67"/>
                  <a:pt x="31" y="67"/>
                  <a:pt x="31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58"/>
                  <a:pt x="46" y="52"/>
                  <a:pt x="50" y="46"/>
                </a:cubicBezTo>
                <a:cubicBezTo>
                  <a:pt x="54" y="41"/>
                  <a:pt x="56" y="34"/>
                  <a:pt x="56" y="28"/>
                </a:cubicBezTo>
                <a:cubicBezTo>
                  <a:pt x="56" y="13"/>
                  <a:pt x="44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184200" y="2878170"/>
            <a:ext cx="461677" cy="550831"/>
          </a:xfrm>
          <a:custGeom>
            <a:rect l="l" t="t" r="r" b="b"/>
            <a:pathLst>
              <a:path w="175" h="209">
                <a:moveTo>
                  <a:pt x="146" y="24"/>
                </a:moveTo>
                <a:cubicBezTo>
                  <a:pt x="126" y="8"/>
                  <a:pt x="100" y="0"/>
                  <a:pt x="66" y="8"/>
                </a:cubicBezTo>
                <a:cubicBezTo>
                  <a:pt x="42" y="15"/>
                  <a:pt x="21" y="33"/>
                  <a:pt x="16" y="67"/>
                </a:cubicBezTo>
                <a:cubicBezTo>
                  <a:pt x="14" y="78"/>
                  <a:pt x="16" y="84"/>
                  <a:pt x="16" y="85"/>
                </a:cubicBezTo>
                <a:cubicBezTo>
                  <a:pt x="18" y="87"/>
                  <a:pt x="20" y="91"/>
                  <a:pt x="20" y="94"/>
                </a:cubicBezTo>
                <a:cubicBezTo>
                  <a:pt x="20" y="95"/>
                  <a:pt x="19" y="96"/>
                  <a:pt x="19" y="97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3"/>
                  <a:pt x="0" y="125"/>
                  <a:pt x="1" y="127"/>
                </a:cubicBezTo>
                <a:cubicBezTo>
                  <a:pt x="4" y="132"/>
                  <a:pt x="12" y="131"/>
                  <a:pt x="14" y="132"/>
                </a:cubicBezTo>
                <a:cubicBezTo>
                  <a:pt x="16" y="133"/>
                  <a:pt x="17" y="136"/>
                  <a:pt x="16" y="139"/>
                </a:cubicBezTo>
                <a:cubicBezTo>
                  <a:pt x="15" y="141"/>
                  <a:pt x="13" y="145"/>
                  <a:pt x="15" y="146"/>
                </a:cubicBezTo>
                <a:cubicBezTo>
                  <a:pt x="17" y="147"/>
                  <a:pt x="19" y="148"/>
                  <a:pt x="19" y="148"/>
                </a:cubicBezTo>
                <a:cubicBezTo>
                  <a:pt x="19" y="148"/>
                  <a:pt x="16" y="149"/>
                  <a:pt x="16" y="151"/>
                </a:cubicBezTo>
                <a:cubicBezTo>
                  <a:pt x="15" y="153"/>
                  <a:pt x="16" y="156"/>
                  <a:pt x="19" y="157"/>
                </a:cubicBezTo>
                <a:cubicBezTo>
                  <a:pt x="19" y="157"/>
                  <a:pt x="22" y="164"/>
                  <a:pt x="21" y="171"/>
                </a:cubicBezTo>
                <a:cubicBezTo>
                  <a:pt x="20" y="177"/>
                  <a:pt x="18" y="183"/>
                  <a:pt x="23" y="187"/>
                </a:cubicBezTo>
                <a:cubicBezTo>
                  <a:pt x="28" y="191"/>
                  <a:pt x="48" y="188"/>
                  <a:pt x="60" y="184"/>
                </a:cubicBezTo>
                <a:cubicBezTo>
                  <a:pt x="60" y="184"/>
                  <a:pt x="64" y="191"/>
                  <a:pt x="68" y="209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47" y="170"/>
                  <a:pt x="145" y="163"/>
                  <a:pt x="145" y="159"/>
                </a:cubicBezTo>
                <a:cubicBezTo>
                  <a:pt x="143" y="148"/>
                  <a:pt x="160" y="128"/>
                  <a:pt x="166" y="106"/>
                </a:cubicBezTo>
                <a:cubicBezTo>
                  <a:pt x="173" y="81"/>
                  <a:pt x="175" y="48"/>
                  <a:pt x="146" y="24"/>
                </a:cubicBezTo>
                <a:close/>
                <a:moveTo>
                  <a:pt x="118" y="90"/>
                </a:moveTo>
                <a:cubicBezTo>
                  <a:pt x="112" y="98"/>
                  <a:pt x="110" y="104"/>
                  <a:pt x="110" y="110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0" y="133"/>
                  <a:pt x="107" y="136"/>
                  <a:pt x="104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95" y="138"/>
                  <a:pt x="93" y="139"/>
                  <a:pt x="91" y="139"/>
                </a:cubicBezTo>
                <a:cubicBezTo>
                  <a:pt x="89" y="139"/>
                  <a:pt x="88" y="138"/>
                  <a:pt x="87" y="136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76" y="136"/>
                  <a:pt x="73" y="133"/>
                  <a:pt x="73" y="12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4"/>
                  <a:pt x="70" y="98"/>
                  <a:pt x="65" y="90"/>
                </a:cubicBezTo>
                <a:cubicBezTo>
                  <a:pt x="59" y="83"/>
                  <a:pt x="57" y="76"/>
                  <a:pt x="57" y="68"/>
                </a:cubicBezTo>
                <a:cubicBezTo>
                  <a:pt x="57" y="49"/>
                  <a:pt x="72" y="34"/>
                  <a:pt x="91" y="34"/>
                </a:cubicBezTo>
                <a:cubicBezTo>
                  <a:pt x="110" y="34"/>
                  <a:pt x="126" y="49"/>
                  <a:pt x="126" y="68"/>
                </a:cubicBezTo>
                <a:cubicBezTo>
                  <a:pt x="126" y="76"/>
                  <a:pt x="123" y="83"/>
                  <a:pt x="118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1996032" y="4204879"/>
            <a:ext cx="440436" cy="440436"/>
          </a:xfrm>
          <a:custGeom>
            <a:rect l="l" t="t" r="r" b="b"/>
            <a:pathLst>
              <a:path w="167" h="167">
                <a:moveTo>
                  <a:pt x="161" y="71"/>
                </a:moveTo>
                <a:cubicBezTo>
                  <a:pt x="148" y="71"/>
                  <a:pt x="148" y="71"/>
                  <a:pt x="148" y="71"/>
                </a:cubicBezTo>
                <a:cubicBezTo>
                  <a:pt x="146" y="62"/>
                  <a:pt x="143" y="54"/>
                  <a:pt x="138" y="47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9" y="36"/>
                  <a:pt x="150" y="32"/>
                  <a:pt x="148" y="31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5" y="17"/>
                  <a:pt x="131" y="18"/>
                  <a:pt x="129" y="2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3" y="24"/>
                  <a:pt x="105" y="21"/>
                  <a:pt x="96" y="19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4" y="0"/>
                  <a:pt x="92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3" y="0"/>
                  <a:pt x="71" y="3"/>
                  <a:pt x="71" y="6"/>
                </a:cubicBezTo>
                <a:cubicBezTo>
                  <a:pt x="71" y="19"/>
                  <a:pt x="71" y="19"/>
                  <a:pt x="71" y="19"/>
                </a:cubicBezTo>
                <a:cubicBezTo>
                  <a:pt x="62" y="21"/>
                  <a:pt x="54" y="24"/>
                  <a:pt x="46" y="29"/>
                </a:cubicBezTo>
                <a:cubicBezTo>
                  <a:pt x="37" y="20"/>
                  <a:pt x="37" y="20"/>
                  <a:pt x="37" y="20"/>
                </a:cubicBezTo>
                <a:cubicBezTo>
                  <a:pt x="35" y="18"/>
                  <a:pt x="32" y="17"/>
                  <a:pt x="30" y="19"/>
                </a:cubicBezTo>
                <a:cubicBezTo>
                  <a:pt x="18" y="31"/>
                  <a:pt x="18" y="31"/>
                  <a:pt x="18" y="31"/>
                </a:cubicBezTo>
                <a:cubicBezTo>
                  <a:pt x="17" y="32"/>
                  <a:pt x="17" y="36"/>
                  <a:pt x="19" y="38"/>
                </a:cubicBezTo>
                <a:cubicBezTo>
                  <a:pt x="29" y="47"/>
                  <a:pt x="29" y="47"/>
                  <a:pt x="29" y="47"/>
                </a:cubicBezTo>
                <a:cubicBezTo>
                  <a:pt x="24" y="54"/>
                  <a:pt x="20" y="62"/>
                  <a:pt x="19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73"/>
                  <a:pt x="0" y="75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2" y="96"/>
                  <a:pt x="6" y="96"/>
                </a:cubicBezTo>
                <a:cubicBezTo>
                  <a:pt x="19" y="96"/>
                  <a:pt x="19" y="96"/>
                  <a:pt x="19" y="96"/>
                </a:cubicBezTo>
                <a:cubicBezTo>
                  <a:pt x="20" y="105"/>
                  <a:pt x="24" y="113"/>
                  <a:pt x="29" y="120"/>
                </a:cubicBezTo>
                <a:cubicBezTo>
                  <a:pt x="19" y="130"/>
                  <a:pt x="19" y="130"/>
                  <a:pt x="19" y="130"/>
                </a:cubicBezTo>
                <a:cubicBezTo>
                  <a:pt x="17" y="132"/>
                  <a:pt x="17" y="135"/>
                  <a:pt x="18" y="137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2" y="150"/>
                  <a:pt x="35" y="150"/>
                  <a:pt x="37" y="147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54" y="143"/>
                  <a:pt x="62" y="147"/>
                  <a:pt x="71" y="148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4"/>
                  <a:pt x="73" y="167"/>
                  <a:pt x="75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4" y="167"/>
                  <a:pt x="96" y="164"/>
                  <a:pt x="96" y="161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105" y="147"/>
                  <a:pt x="113" y="143"/>
                  <a:pt x="120" y="138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31" y="150"/>
                  <a:pt x="135" y="150"/>
                  <a:pt x="136" y="148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50" y="135"/>
                  <a:pt x="149" y="132"/>
                  <a:pt x="147" y="13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43" y="113"/>
                  <a:pt x="146" y="105"/>
                  <a:pt x="148" y="96"/>
                </a:cubicBezTo>
                <a:cubicBezTo>
                  <a:pt x="161" y="96"/>
                  <a:pt x="161" y="96"/>
                  <a:pt x="161" y="96"/>
                </a:cubicBezTo>
                <a:cubicBezTo>
                  <a:pt x="164" y="96"/>
                  <a:pt x="167" y="94"/>
                  <a:pt x="167" y="92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3"/>
                  <a:pt x="164" y="71"/>
                  <a:pt x="161" y="71"/>
                </a:cubicBezTo>
                <a:close/>
                <a:moveTo>
                  <a:pt x="83" y="114"/>
                </a:moveTo>
                <a:cubicBezTo>
                  <a:pt x="66" y="114"/>
                  <a:pt x="52" y="101"/>
                  <a:pt x="52" y="84"/>
                </a:cubicBezTo>
                <a:cubicBezTo>
                  <a:pt x="52" y="67"/>
                  <a:pt x="66" y="53"/>
                  <a:pt x="83" y="53"/>
                </a:cubicBezTo>
                <a:cubicBezTo>
                  <a:pt x="100" y="53"/>
                  <a:pt x="114" y="67"/>
                  <a:pt x="114" y="84"/>
                </a:cubicBezTo>
                <a:cubicBezTo>
                  <a:pt x="114" y="101"/>
                  <a:pt x="100" y="114"/>
                  <a:pt x="83" y="114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2341695" y="4065529"/>
            <a:ext cx="318897" cy="316706"/>
          </a:xfrm>
          <a:custGeom>
            <a:rect l="l" t="t" r="r" b="b"/>
            <a:pathLst>
              <a:path w="120" h="120">
                <a:moveTo>
                  <a:pt x="117" y="51"/>
                </a:moveTo>
                <a:cubicBezTo>
                  <a:pt x="108" y="51"/>
                  <a:pt x="108" y="51"/>
                  <a:pt x="108" y="51"/>
                </a:cubicBezTo>
                <a:cubicBezTo>
                  <a:pt x="106" y="44"/>
                  <a:pt x="104" y="38"/>
                  <a:pt x="100" y="33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9" y="25"/>
                  <a:pt x="109" y="23"/>
                  <a:pt x="108" y="22"/>
                </a:cubicBez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6" y="12"/>
                  <a:pt x="94" y="14"/>
                </a:cubicBezTo>
                <a:cubicBezTo>
                  <a:pt x="87" y="20"/>
                  <a:pt x="87" y="20"/>
                  <a:pt x="87" y="20"/>
                </a:cubicBezTo>
                <a:cubicBezTo>
                  <a:pt x="82" y="17"/>
                  <a:pt x="76" y="14"/>
                  <a:pt x="70" y="13"/>
                </a:cubicBezTo>
                <a:cubicBezTo>
                  <a:pt x="70" y="4"/>
                  <a:pt x="70" y="4"/>
                  <a:pt x="70" y="4"/>
                </a:cubicBezTo>
                <a:cubicBezTo>
                  <a:pt x="70" y="1"/>
                  <a:pt x="69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2" y="1"/>
                  <a:pt x="52" y="4"/>
                </a:cubicBezTo>
                <a:cubicBezTo>
                  <a:pt x="52" y="13"/>
                  <a:pt x="52" y="13"/>
                  <a:pt x="52" y="13"/>
                </a:cubicBezTo>
                <a:cubicBezTo>
                  <a:pt x="45" y="14"/>
                  <a:pt x="39" y="17"/>
                  <a:pt x="34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2"/>
                  <a:pt x="24" y="12"/>
                  <a:pt x="22" y="13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5"/>
                  <a:pt x="15" y="27"/>
                </a:cubicBezTo>
                <a:cubicBezTo>
                  <a:pt x="21" y="33"/>
                  <a:pt x="21" y="33"/>
                  <a:pt x="21" y="33"/>
                </a:cubicBezTo>
                <a:cubicBezTo>
                  <a:pt x="18" y="38"/>
                  <a:pt x="15" y="44"/>
                  <a:pt x="14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2" y="51"/>
                  <a:pt x="0" y="52"/>
                  <a:pt x="0" y="5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8"/>
                  <a:pt x="2" y="69"/>
                  <a:pt x="5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5" y="76"/>
                  <a:pt x="18" y="81"/>
                  <a:pt x="21" y="87"/>
                </a:cubicBezTo>
                <a:cubicBezTo>
                  <a:pt x="15" y="93"/>
                  <a:pt x="15" y="93"/>
                  <a:pt x="15" y="93"/>
                </a:cubicBezTo>
                <a:cubicBezTo>
                  <a:pt x="13" y="95"/>
                  <a:pt x="13" y="97"/>
                  <a:pt x="14" y="98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4" y="108"/>
                  <a:pt x="26" y="108"/>
                  <a:pt x="28" y="106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9" y="103"/>
                  <a:pt x="45" y="106"/>
                  <a:pt x="52" y="10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8"/>
                  <a:pt x="53" y="120"/>
                  <a:pt x="55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9" y="120"/>
                  <a:pt x="70" y="118"/>
                  <a:pt x="70" y="116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6" y="106"/>
                  <a:pt x="82" y="103"/>
                  <a:pt x="87" y="100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6" y="108"/>
                  <a:pt x="98" y="108"/>
                  <a:pt x="99" y="107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9" y="97"/>
                  <a:pt x="109" y="95"/>
                  <a:pt x="107" y="93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4" y="81"/>
                  <a:pt x="106" y="76"/>
                  <a:pt x="108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9" y="69"/>
                  <a:pt x="121" y="68"/>
                  <a:pt x="121" y="66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21" y="52"/>
                  <a:pt x="119" y="51"/>
                  <a:pt x="117" y="51"/>
                </a:cubicBezTo>
                <a:close/>
                <a:moveTo>
                  <a:pt x="61" y="82"/>
                </a:moveTo>
                <a:cubicBezTo>
                  <a:pt x="48" y="82"/>
                  <a:pt x="38" y="72"/>
                  <a:pt x="38" y="60"/>
                </a:cubicBezTo>
                <a:cubicBezTo>
                  <a:pt x="38" y="48"/>
                  <a:pt x="48" y="38"/>
                  <a:pt x="61" y="38"/>
                </a:cubicBezTo>
                <a:cubicBezTo>
                  <a:pt x="73" y="38"/>
                  <a:pt x="83" y="48"/>
                  <a:pt x="83" y="60"/>
                </a:cubicBezTo>
                <a:cubicBezTo>
                  <a:pt x="83" y="72"/>
                  <a:pt x="73" y="82"/>
                  <a:pt x="61" y="82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Freeform 10"/>
          <p:cNvSpPr/>
          <p:nvPr/>
        </p:nvSpPr>
        <p:spPr>
          <a:xfrm>
            <a:off x="5174934" y="4210981"/>
            <a:ext cx="239744" cy="269843"/>
          </a:xfrm>
          <a:custGeom>
            <a:rect l="l" t="t" r="r" b="b"/>
            <a:pathLst>
              <a:path w="91" h="102">
                <a:moveTo>
                  <a:pt x="76" y="45"/>
                </a:moveTo>
                <a:cubicBezTo>
                  <a:pt x="65" y="52"/>
                  <a:pt x="54" y="52"/>
                  <a:pt x="50" y="52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0" y="93"/>
                  <a:pt x="0" y="93"/>
                  <a:pt x="0" y="93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3"/>
                  <a:pt x="40" y="32"/>
                  <a:pt x="45" y="19"/>
                </a:cubicBezTo>
                <a:cubicBezTo>
                  <a:pt x="52" y="4"/>
                  <a:pt x="70" y="0"/>
                  <a:pt x="70" y="0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1"/>
                  <a:pt x="69" y="21"/>
                  <a:pt x="70" y="22"/>
                </a:cubicBezTo>
                <a:cubicBezTo>
                  <a:pt x="70" y="22"/>
                  <a:pt x="70" y="23"/>
                  <a:pt x="70" y="24"/>
                </a:cubicBezTo>
                <a:cubicBezTo>
                  <a:pt x="91" y="17"/>
                  <a:pt x="91" y="17"/>
                  <a:pt x="91" y="17"/>
                </a:cubicBezTo>
                <a:cubicBezTo>
                  <a:pt x="91" y="17"/>
                  <a:pt x="90" y="36"/>
                  <a:pt x="76" y="45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836987" y="4396146"/>
            <a:ext cx="461677" cy="429292"/>
          </a:xfrm>
          <a:custGeom>
            <a:rect l="l" t="t" r="r" b="b"/>
            <a:pathLst>
              <a:path w="175" h="163">
                <a:moveTo>
                  <a:pt x="77" y="0"/>
                </a:moveTo>
                <a:cubicBezTo>
                  <a:pt x="95" y="0"/>
                  <a:pt x="112" y="6"/>
                  <a:pt x="127" y="16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0" y="36"/>
                  <a:pt x="92" y="34"/>
                  <a:pt x="84" y="34"/>
                </a:cubicBezTo>
                <a:cubicBezTo>
                  <a:pt x="59" y="34"/>
                  <a:pt x="41" y="54"/>
                  <a:pt x="44" y="80"/>
                </a:cubicBezTo>
                <a:cubicBezTo>
                  <a:pt x="47" y="105"/>
                  <a:pt x="70" y="125"/>
                  <a:pt x="96" y="125"/>
                </a:cubicBezTo>
                <a:cubicBezTo>
                  <a:pt x="121" y="125"/>
                  <a:pt x="138" y="105"/>
                  <a:pt x="135" y="80"/>
                </a:cubicBezTo>
                <a:cubicBezTo>
                  <a:pt x="134" y="71"/>
                  <a:pt x="130" y="63"/>
                  <a:pt x="125" y="56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58" y="46"/>
                  <a:pt x="166" y="63"/>
                  <a:pt x="169" y="82"/>
                </a:cubicBezTo>
                <a:cubicBezTo>
                  <a:pt x="175" y="127"/>
                  <a:pt x="143" y="163"/>
                  <a:pt x="98" y="163"/>
                </a:cubicBezTo>
                <a:cubicBezTo>
                  <a:pt x="53" y="163"/>
                  <a:pt x="12" y="127"/>
                  <a:pt x="6" y="82"/>
                </a:cubicBezTo>
                <a:cubicBezTo>
                  <a:pt x="0" y="37"/>
                  <a:pt x="31" y="0"/>
                  <a:pt x="77" y="0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4976433" y="4512066"/>
            <a:ext cx="195167" cy="181737"/>
          </a:xfrm>
          <a:custGeom>
            <a:rect l="l" t="t" r="r" b="b"/>
            <a:pathLst>
              <a:path w="74" h="69">
                <a:moveTo>
                  <a:pt x="42" y="69"/>
                </a:moveTo>
                <a:cubicBezTo>
                  <a:pt x="23" y="69"/>
                  <a:pt x="5" y="54"/>
                  <a:pt x="3" y="35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4" y="2"/>
                  <a:pt x="49" y="4"/>
                </a:cubicBezTo>
                <a:cubicBezTo>
                  <a:pt x="48" y="6"/>
                  <a:pt x="48" y="9"/>
                  <a:pt x="49" y="11"/>
                </a:cubicBezTo>
                <a:cubicBezTo>
                  <a:pt x="36" y="30"/>
                  <a:pt x="36" y="30"/>
                  <a:pt x="36" y="30"/>
                </a:cubicBezTo>
                <a:cubicBezTo>
                  <a:pt x="42" y="35"/>
                  <a:pt x="42" y="35"/>
                  <a:pt x="42" y="35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0"/>
                  <a:pt x="60" y="20"/>
                  <a:pt x="60" y="20"/>
                </a:cubicBezTo>
                <a:cubicBezTo>
                  <a:pt x="62" y="20"/>
                  <a:pt x="64" y="19"/>
                  <a:pt x="66" y="18"/>
                </a:cubicBezTo>
                <a:cubicBezTo>
                  <a:pt x="69" y="23"/>
                  <a:pt x="71" y="29"/>
                  <a:pt x="72" y="35"/>
                </a:cubicBezTo>
                <a:cubicBezTo>
                  <a:pt x="74" y="54"/>
                  <a:pt x="61" y="69"/>
                  <a:pt x="42" y="69"/>
                </a:cubicBez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5084541" y="4461869"/>
            <a:ext cx="113728" cy="129349"/>
          </a:xfrm>
          <a:custGeom>
            <a:rect l="l" t="t" r="r" b="b"/>
            <a:pathLst>
              <a:path w="43" h="49">
                <a:moveTo>
                  <a:pt x="13" y="31"/>
                </a:moveTo>
                <a:cubicBezTo>
                  <a:pt x="11" y="28"/>
                  <a:pt x="12" y="25"/>
                  <a:pt x="14" y="22"/>
                </a:cubicBezTo>
                <a:cubicBezTo>
                  <a:pt x="32" y="0"/>
                  <a:pt x="32" y="0"/>
                  <a:pt x="32" y="0"/>
                </a:cubicBezTo>
                <a:cubicBezTo>
                  <a:pt x="43" y="9"/>
                  <a:pt x="43" y="9"/>
                  <a:pt x="43" y="9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4"/>
                  <a:pt x="19" y="35"/>
                  <a:pt x="17" y="34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8"/>
                  <a:pt x="0" y="48"/>
                  <a:pt x="0" y="48"/>
                </a:cubicBezTo>
                <a:lnTo>
                  <a:pt x="13" y="3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3782073" y="2655299"/>
            <a:ext cx="168233" cy="183703"/>
          </a:xfrm>
          <a:custGeom>
            <a:rect l="l" t="t" r="r" b="b"/>
            <a:pathLst>
              <a:path w="125" h="140">
                <a:moveTo>
                  <a:pt x="0" y="57"/>
                </a:moveTo>
                <a:lnTo>
                  <a:pt x="48" y="0"/>
                </a:lnTo>
                <a:lnTo>
                  <a:pt x="126" y="85"/>
                </a:lnTo>
                <a:lnTo>
                  <a:pt x="78" y="140"/>
                </a:lnTo>
                <a:lnTo>
                  <a:pt x="0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Freeform 15"/>
          <p:cNvSpPr/>
          <p:nvPr/>
        </p:nvSpPr>
        <p:spPr>
          <a:xfrm>
            <a:off x="3564454" y="2751018"/>
            <a:ext cx="296432" cy="326720"/>
          </a:xfrm>
          <a:custGeom>
            <a:rect l="l" t="t" r="r" b="b"/>
            <a:pathLst>
              <a:path w="94" h="105">
                <a:moveTo>
                  <a:pt x="70" y="0"/>
                </a:moveTo>
                <a:cubicBezTo>
                  <a:pt x="63" y="9"/>
                  <a:pt x="63" y="9"/>
                  <a:pt x="63" y="9"/>
                </a:cubicBezTo>
                <a:cubicBezTo>
                  <a:pt x="21" y="30"/>
                  <a:pt x="21" y="30"/>
                  <a:pt x="21" y="30"/>
                </a:cubicBezTo>
                <a:cubicBezTo>
                  <a:pt x="20" y="30"/>
                  <a:pt x="14" y="33"/>
                  <a:pt x="12" y="37"/>
                </a:cubicBezTo>
                <a:cubicBezTo>
                  <a:pt x="10" y="40"/>
                  <a:pt x="2" y="67"/>
                  <a:pt x="1" y="70"/>
                </a:cubicBezTo>
                <a:cubicBezTo>
                  <a:pt x="0" y="71"/>
                  <a:pt x="0" y="75"/>
                  <a:pt x="0" y="77"/>
                </a:cubicBezTo>
                <a:cubicBezTo>
                  <a:pt x="0" y="78"/>
                  <a:pt x="2" y="93"/>
                  <a:pt x="3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3" y="103"/>
                  <a:pt x="3" y="104"/>
                  <a:pt x="4" y="105"/>
                </a:cubicBezTo>
                <a:cubicBezTo>
                  <a:pt x="4" y="81"/>
                  <a:pt x="4" y="81"/>
                  <a:pt x="4" y="81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75"/>
                  <a:pt x="20" y="75"/>
                  <a:pt x="20" y="75"/>
                </a:cubicBezTo>
                <a:cubicBezTo>
                  <a:pt x="30" y="58"/>
                  <a:pt x="30" y="58"/>
                  <a:pt x="30" y="58"/>
                </a:cubicBezTo>
                <a:cubicBezTo>
                  <a:pt x="32" y="59"/>
                  <a:pt x="37" y="61"/>
                  <a:pt x="40" y="62"/>
                </a:cubicBezTo>
                <a:cubicBezTo>
                  <a:pt x="39" y="64"/>
                  <a:pt x="37" y="68"/>
                  <a:pt x="37" y="69"/>
                </a:cubicBezTo>
                <a:cubicBezTo>
                  <a:pt x="36" y="71"/>
                  <a:pt x="30" y="78"/>
                  <a:pt x="27" y="83"/>
                </a:cubicBezTo>
                <a:cubicBezTo>
                  <a:pt x="25" y="85"/>
                  <a:pt x="24" y="90"/>
                  <a:pt x="28" y="93"/>
                </a:cubicBezTo>
                <a:cubicBezTo>
                  <a:pt x="29" y="94"/>
                  <a:pt x="31" y="95"/>
                  <a:pt x="33" y="95"/>
                </a:cubicBezTo>
                <a:cubicBezTo>
                  <a:pt x="37" y="95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1"/>
                  <a:pt x="56" y="74"/>
                  <a:pt x="63" y="71"/>
                </a:cubicBezTo>
                <a:cubicBezTo>
                  <a:pt x="69" y="68"/>
                  <a:pt x="87" y="54"/>
                  <a:pt x="87" y="36"/>
                </a:cubicBezTo>
                <a:cubicBezTo>
                  <a:pt x="94" y="26"/>
                  <a:pt x="94" y="26"/>
                  <a:pt x="94" y="26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3390861" y="3012170"/>
            <a:ext cx="467288" cy="345102"/>
          </a:xfrm>
          <a:custGeom>
            <a:rect l="l" t="t" r="r" b="b"/>
            <a:pathLst>
              <a:path w="148" h="110">
                <a:moveTo>
                  <a:pt x="124" y="49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4"/>
                  <a:pt x="86" y="14"/>
                  <a:pt x="86" y="14"/>
                </a:cubicBezTo>
                <a:cubicBezTo>
                  <a:pt x="83" y="13"/>
                  <a:pt x="81" y="12"/>
                  <a:pt x="80" y="10"/>
                </a:cubicBezTo>
                <a:cubicBezTo>
                  <a:pt x="77" y="7"/>
                  <a:pt x="77" y="3"/>
                  <a:pt x="7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36"/>
                  <a:pt x="55" y="36"/>
                  <a:pt x="5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4" y="66"/>
                  <a:pt x="24" y="66"/>
                  <a:pt x="24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0" y="111"/>
                  <a:pt x="0" y="111"/>
                </a:cubicBezTo>
                <a:cubicBezTo>
                  <a:pt x="148" y="111"/>
                  <a:pt x="148" y="111"/>
                  <a:pt x="148" y="111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49"/>
                  <a:pt x="148" y="49"/>
                  <a:pt x="148" y="49"/>
                </a:cubicBezTo>
                <a:lnTo>
                  <a:pt x="124" y="4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AutoShape 36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7" name="TextBox 37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研究目的和意义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09821" y="1388973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研究目的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09821" y="1823726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探讨服装网络营销策略的有效性，分析影响消费者购买决策的因素，为服装企业制定科学合理的网络营销策略提供理论支持和实践指导。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09821" y="3814445"/>
            <a:ext cx="2987778" cy="490334"/>
          </a:xfrm>
          <a:prstGeom prst="rect">
            <a:avLst/>
          </a:prstGeom>
        </p:spPr>
        <p:txBody>
          <a:bodyPr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研究意义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09821" y="4249198"/>
            <a:ext cx="3286271" cy="1875094"/>
          </a:xfrm>
          <a:prstGeom prst="rect">
            <a:avLst/>
          </a:prstGeom>
        </p:spPr>
        <p:txBody>
          <a:bodyPr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有利于提高服装企业的市场竞争力，促进网络营销的健康发展，推动服装行业的数字化转型。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服装网络营销概述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637" r="33637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0352" r="30352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服装网络营销是指利用互联网平台，通过各种在线手段进行服装产品的推广和销售活动。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覆盖面广、信息传递快、成本低廉、个性化定制、互动性强等。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特点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TextBox 31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服装网络营销的定义和特点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5982796" y="311680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成长阶段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2796" y="3575147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进入21世纪，电子商务的兴起推动了服装网络营销的快速发展，越来越多的企业加入到这个领域。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82796" y="4769459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成熟阶段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2796" y="5227802"/>
            <a:ext cx="5783287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近年来，随着移动互联网的普及和社交媒体的兴起，服装网络营销逐渐向移动化、社交化方向发展。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起步阶段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20世纪90年代末期，随着互联网的普及，一些服装企业开始尝试通过网络进行销售。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5322" r="5322"/>
          <a:stretch>
            <a:fillRect/>
          </a:stretch>
        </p:blipFill>
        <p:spPr>
          <a:xfrm>
            <a:off x="869006" y="1293634"/>
            <a:ext cx="4563025" cy="4563025"/>
          </a:xfrm>
          <a:prstGeom prst="diamond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TextBox 29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服装网络营销的发展历程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66" b="1656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低成本、高效率、覆盖面广、个性化定制等。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竞争激烈、消费者需求多变、品牌建设难度大、物流配送等问题。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TextBox 2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服装网络营销的优势和挑战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挑战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优势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1068433" y="2499829"/>
            <a:ext cx="6024721" cy="276872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服装网络营销策略分析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8433" y="1198529"/>
            <a:ext cx="5935157" cy="82715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5775" b="1">
                <a:solidFill>
                  <a:schemeClr val="lt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品质保证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确保服装产品的品质，通过优质的材料和工艺提升消费者满意度。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产品定位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明确服装品牌在网络营销中的定位，以满足不同消费者群体的需求。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差异化产品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提供独特、有差异化的服装产品，以吸引目标消费者并满足其个性化需求。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AutoShape 32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产品策略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根据生产成本、营销成本等因素制定价格，以保证盈利。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成本导向定价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根据市场竞争对手的价格水平制定价格，以保持竞争优势。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竞争导向定价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根据消费者对产品价值的认知和期望制定价格，以提高消费者满意度。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价值导向定价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AutoShape 16"/>
          <p:cNvSpPr/>
          <p:nvPr/>
        </p:nvSpPr>
        <p:spPr>
          <a:xfrm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AutoShape 19"/>
          <p:cNvSpPr/>
          <p:nvPr/>
        </p:nvSpPr>
        <p:spPr>
          <a:xfrm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AutoShape 21"/>
          <p:cNvSpPr/>
          <p:nvPr/>
        </p:nvSpPr>
        <p:spPr>
          <a:xfrm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AutoShape 22"/>
          <p:cNvSpPr/>
          <p:nvPr/>
        </p:nvSpPr>
        <p:spPr>
          <a:xfrm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AutoShape 23"/>
          <p:cNvSpPr/>
          <p:nvPr/>
        </p:nvSpPr>
        <p:spPr>
          <a:xfrm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AutoShape 24"/>
          <p:cNvSpPr/>
          <p:nvPr/>
        </p:nvSpPr>
        <p:spPr>
          <a:xfrm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5" name="AutoShape 25"/>
          <p:cNvSpPr/>
          <p:nvPr/>
        </p:nvSpPr>
        <p:spPr>
          <a:xfrm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AutoShape 27"/>
          <p:cNvSpPr/>
          <p:nvPr/>
        </p:nvSpPr>
        <p:spPr>
          <a:xfrm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AutoShape 28"/>
          <p:cNvSpPr/>
          <p:nvPr/>
        </p:nvSpPr>
        <p:spPr>
          <a:xfrm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9" name="AutoShape 29"/>
          <p:cNvSpPr/>
          <p:nvPr/>
        </p:nvSpPr>
        <p:spPr>
          <a:xfrm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AutoShape 30"/>
          <p:cNvSpPr/>
          <p:nvPr/>
        </p:nvSpPr>
        <p:spPr>
          <a:xfrm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AutoShape 31"/>
          <p:cNvSpPr/>
          <p:nvPr/>
        </p:nvSpPr>
        <p:spPr>
          <a:xfrm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1094842" y="93878"/>
            <a:ext cx="1000125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价格策略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https://d.book118.com/648123023125006044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65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7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2024-09-25T02:43:43.509</cp:lastPrinted>
  <dcterms:created xsi:type="dcterms:W3CDTF">2024-09-24T18:43:43Z</dcterms:created>
  <dcterms:modified xsi:type="dcterms:W3CDTF">2024-09-24T18:43:45Z</dcterms:modified>
</cp:coreProperties>
</file>