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54C69-4390-4899-A449-28EEB85D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DB51A-E36C-4371-A162-A8E98410E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74439-9708-48B6-A757-C0895B0D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2F8E6-D1A5-4558-86DE-57CCDD20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C289F-DB80-4469-9330-D8DB1E68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72C12-D622-4B2A-9B2D-8B7021E5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455FA-379A-49B6-95DF-7D7718C7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88D0E-1C9D-46D6-A31C-A39788AC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DCD56-EEBC-49AA-B739-05D9C538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27A84-3C25-41C8-AB47-9240E27F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653AA-4A1D-45AB-978B-860167E6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4400">
                <a:solidFill>
                  <a:schemeClr val="tx2"/>
                </a:solidFill>
                <a:latin typeface="Arial" pitchFamily="34" charset="0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en-US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en-US" altLang="en-US" sz="280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en-US" altLang="en-US" sz="240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en-US" altLang="en-US" sz="200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507600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矩形 3" title=""/>
          <p:cNvSpPr/>
          <p:nvPr/>
        </p:nvSpPr>
        <p:spPr>
          <a:xfrm>
            <a:off x="1240177" y="2133599"/>
            <a:ext cx="6197600" cy="119888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1" i="0" u="none" strike="noStrike" kern="1200" cap="none" spc="50" normalizeH="0" baseline="0" noProof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楷体" pitchFamily="49" charset="-122"/>
                <a:ea typeface="楷体" panose="02010609060101010101" pitchFamily="49" charset="-122"/>
                <a:cs typeface="+mn-cs"/>
              </a:rPr>
              <a:t> 地震逃生演练</a:t>
            </a:r>
            <a:endParaRPr kumimoji="0" lang="zh-CN" altLang="en-US" sz="7200" b="1" i="0" u="none" strike="noStrike" kern="1200" cap="none" spc="50" normalizeH="0" baseline="0" noProof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楷体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097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 title=""/>
          <p:cNvPicPr>
            <a:picLocks noChangeAspect="1"/>
          </p:cNvPicPr>
          <p:nvPr/>
        </p:nvPicPr>
        <p:blipFill>
          <a:blip r:embed="rId2"/>
          <a:srcRect b="10001"/>
          <a:stretch>
            <a:fillRect/>
          </a:stretch>
        </p:blipFill>
        <p:spPr>
          <a:xfrm>
            <a:off x="0" y="0"/>
            <a:ext cx="5084763" cy="3352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3" name="Picture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52800"/>
            <a:ext cx="5105400" cy="3505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4" name="Picture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5400" y="2438400"/>
            <a:ext cx="4038600" cy="4419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5" name="矩形 4" title=""/>
          <p:cNvSpPr/>
          <p:nvPr/>
        </p:nvSpPr>
        <p:spPr>
          <a:xfrm>
            <a:off x="5181600" y="228600"/>
            <a:ext cx="3695242" cy="17543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>这些图是</a:t>
            </a:r>
            <a:endParaRPr kumimoji="0" lang="en-US" altLang="zh-CN" sz="54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>什么灾害？</a:t>
            </a:r>
            <a:endParaRPr kumimoji="0" lang="zh-CN" altLang="en-US" sz="54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6" name="等腰三角形 3" title=""/>
          <p:cNvSpPr/>
          <p:nvPr/>
        </p:nvSpPr>
        <p:spPr>
          <a:xfrm>
            <a:off x="381000" y="381000"/>
            <a:ext cx="7924800" cy="16764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6147" name="矩形 4" title=""/>
          <p:cNvSpPr/>
          <p:nvPr/>
        </p:nvSpPr>
        <p:spPr>
          <a:xfrm>
            <a:off x="990600" y="2057400"/>
            <a:ext cx="6705600" cy="45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6148" name="矩形 5" title=""/>
          <p:cNvSpPr/>
          <p:nvPr/>
        </p:nvSpPr>
        <p:spPr>
          <a:xfrm>
            <a:off x="2582011" y="2057400"/>
            <a:ext cx="3666389" cy="424731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70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楷体" pitchFamily="49" charset="-122"/>
                <a:ea typeface="楷体" panose="02010609060101010101" pitchFamily="49" charset="-122"/>
                <a:cs typeface="+mn-cs"/>
              </a:rPr>
              <a:t>躲</a:t>
            </a:r>
            <a:endParaRPr kumimoji="0" lang="zh-CN" altLang="en-US" sz="270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楷体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3" title=""/>
          <p:cNvSpPr/>
          <p:nvPr/>
        </p:nvSpPr>
        <p:spPr>
          <a:xfrm>
            <a:off x="453286" y="2743200"/>
            <a:ext cx="861004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50" normalizeH="0" baseline="0" noProof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楷体" pitchFamily="49" charset="-122"/>
                <a:ea typeface="楷体" panose="02010609060101010101" pitchFamily="49" charset="-122"/>
                <a:cs typeface="+mn-cs"/>
              </a:rPr>
              <a:t>我们应该怎样保护自己呢？</a:t>
            </a:r>
            <a:endParaRPr kumimoji="0" lang="zh-CN" altLang="en-US" sz="5400" b="1" i="0" u="none" strike="noStrike" kern="1200" cap="none" spc="50" normalizeH="0" baseline="0" noProof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楷体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6" title=""/>
          <p:cNvSpPr/>
          <p:nvPr/>
        </p:nvSpPr>
        <p:spPr>
          <a:xfrm>
            <a:off x="457200" y="457200"/>
            <a:ext cx="8305800" cy="6096000"/>
          </a:xfrm>
          <a:prstGeom prst="rect">
            <a:avLst/>
          </a:prstGeom>
          <a:noFill/>
          <a:ln w="241300">
            <a:solidFill>
              <a:schemeClr val="bg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8195" name="矩形 7" title=""/>
          <p:cNvSpPr/>
          <p:nvPr/>
        </p:nvSpPr>
        <p:spPr>
          <a:xfrm>
            <a:off x="2438400" y="2971800"/>
            <a:ext cx="55626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8196" name="矩形 9" title=""/>
          <p:cNvSpPr/>
          <p:nvPr/>
        </p:nvSpPr>
        <p:spPr>
          <a:xfrm>
            <a:off x="2743200" y="3581400"/>
            <a:ext cx="5029200" cy="152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8197" name="矩形 10" title=""/>
          <p:cNvSpPr/>
          <p:nvPr/>
        </p:nvSpPr>
        <p:spPr>
          <a:xfrm rot="5400000">
            <a:off x="1181100" y="4686300"/>
            <a:ext cx="32004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8198" name="矩形 12" title=""/>
          <p:cNvSpPr/>
          <p:nvPr/>
        </p:nvSpPr>
        <p:spPr>
          <a:xfrm rot="5400000">
            <a:off x="6057900" y="4686300"/>
            <a:ext cx="32004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6" title=""/>
          <p:cNvSpPr/>
          <p:nvPr/>
        </p:nvSpPr>
        <p:spPr>
          <a:xfrm>
            <a:off x="457200" y="457200"/>
            <a:ext cx="8305800" cy="6096000"/>
          </a:xfrm>
          <a:prstGeom prst="rect">
            <a:avLst/>
          </a:prstGeom>
          <a:noFill/>
          <a:ln w="241300">
            <a:solidFill>
              <a:schemeClr val="bg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9219" name="矩形 7" title=""/>
          <p:cNvSpPr/>
          <p:nvPr/>
        </p:nvSpPr>
        <p:spPr>
          <a:xfrm>
            <a:off x="2438400" y="2971800"/>
            <a:ext cx="55626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9220" name="矩形 9" title=""/>
          <p:cNvSpPr/>
          <p:nvPr/>
        </p:nvSpPr>
        <p:spPr>
          <a:xfrm>
            <a:off x="2743200" y="3581400"/>
            <a:ext cx="5029200" cy="152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9221" name="矩形 10" title=""/>
          <p:cNvSpPr/>
          <p:nvPr/>
        </p:nvSpPr>
        <p:spPr>
          <a:xfrm rot="5400000">
            <a:off x="1181100" y="4686300"/>
            <a:ext cx="32004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sp>
        <p:nvSpPr>
          <p:cNvPr id="9222" name="矩形 12" title=""/>
          <p:cNvSpPr/>
          <p:nvPr/>
        </p:nvSpPr>
        <p:spPr>
          <a:xfrm rot="5400000">
            <a:off x="6057900" y="4686300"/>
            <a:ext cx="32004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endParaRPr lang="zh-CN" altLang="en-US"/>
          </a:p>
        </p:txBody>
      </p:sp>
      <p:pic>
        <p:nvPicPr>
          <p:cNvPr id="9223" name="Picture 2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010101"/>
              </a:clrFrom>
              <a:clrTo>
                <a:srgbClr val="010101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81400" y="3810000"/>
            <a:ext cx="1943100" cy="2590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4" name="Picture 3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010101"/>
              </a:clrFrom>
              <a:clrTo>
                <a:srgbClr val="010101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44000" y="-661987"/>
            <a:ext cx="2057400" cy="13239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5" name="Picture 6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1F1F1F"/>
              </a:clrFrom>
              <a:clrTo>
                <a:srgbClr val="1F1F1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5800" y="685800"/>
            <a:ext cx="2057400" cy="1905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5365 0.00116 -0.08472 0.00185 -0.13125 0.00741 C -0.13819 0.01019 -0.14531 0.01389 -0.15208 0.01713 C -0.15503 0.01852 -0.16094 0.02199 -0.16094 0.02222 C -0.16927 0.03148 -0.1717 0.03218 -0.18056 0.03704 C -0.18785 0.04537 -0.1842 0.03981 -0.1908 0.05694 C -0.19184 0.05926 -0.19271 0.06204 -0.19375 0.06435 C -0.19479 0.06667 -0.19687 0.07199 -0.19687 0.07222 C -0.19931 0.08426 -0.20156 0.09282 -0.20868 0.09676 C -0.21007 0.09861 -0.21163 0.10069 -0.21319 0.10208 C -0.21597 0.10417 -0.22222 0.10671 -0.22222 0.10694 C -0.22847 0.11389 -0.22951 0.11875 -0.23715 0.12176 C -0.24687 0.13287 -0.2599 0.14005 -0.2684 0.1544 C -0.27326 0.16273 -0.27951 0.17269 -0.28628 0.17662 C -0.29253 0.18032 -0.29757 0.18542 -0.30417 0.18935 C -0.30729 0.19074 -0.31319 0.19398 -0.31319 0.19421 C -0.32378 0.20671 -0.31024 0.1919 -0.32361 0.20139 C -0.32517 0.20255 -0.32622 0.20532 -0.32778 0.20671 C -0.32934 0.20764 -0.3309 0.2081 -0.33229 0.20903 C -0.33385 0.21065 -0.33542 0.21273 -0.33698 0.21412 C -0.33976 0.2162 -0.34583 0.21898 -0.34583 0.21921 C -0.35278 0.22639 -0.35747 0.23356 -0.36372 0.24167 C -0.37049 0.25023 -0.38003 0.25625 -0.38611 0.26644 C -0.39653 0.28403 -0.39097 0.27986 -0.40104 0.28403 C -0.41198 0.2956 -0.41788 0.32176 -0.4309 0.32847 C -0.43767 0.34653 -0.42917 0.32639 -0.43819 0.3412 C -0.44271 0.34861 -0.44375 0.35486 -0.45017 0.35856 C -0.45521 0.3706 -0.45174 0.36435 -0.46215 0.37616 C -0.46389 0.37801 -0.46493 0.38125 -0.46649 0.38333 C -0.46788 0.38519 -0.47083 0.38866 -0.47083 0.38866" ptsTypes="">
                                      <p:cBhvr>
                                        <p:cTn id="6" dur="3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0" presetClass="path" presetSubtype="0" dur="2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0 C 0.00747 0.03264 0.01493 0.06528 0.01789 0.09514 C 0.02084 0.125 0.01598 0.1625 0.01789 0.17847 C 0.0198 0.19444 0.02448 0.19236 0.02917 0.19028" ptsTypes="">
                                      <p:cBhvr>
                                        <p:cTn id="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49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6 -0.15556 L 0.1125 0.01111" ptsTypes="">
                                      <p:cBhvr>
                                        <p:cTn id="11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06 L 0 0.17778" ptsTypes="">
                                      <p:cBhvr>
                                        <p:cTn id="13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35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-0.14444 L -0.15417 -0.01111" ptsTypes="">
                                      <p:cBhvr>
                                        <p:cTn id="15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1" grpId="0"/>
      <p:bldP spid="92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2" name="等腰三角形 8" title=""/>
          <p:cNvSpPr/>
          <p:nvPr/>
        </p:nvSpPr>
        <p:spPr>
          <a:xfrm>
            <a:off x="304800" y="609600"/>
            <a:ext cx="8534400" cy="6019800"/>
          </a:xfrm>
          <a:prstGeom prst="triangle">
            <a:avLst>
              <a:gd name="adj" fmla="val 50000"/>
            </a:avLst>
          </a:prstGeom>
          <a:noFill/>
          <a:ln w="190500">
            <a:solidFill>
              <a:srgbClr val="22EB07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zh-CN" altLang="en-US"/>
              <a:t>√</a:t>
            </a:r>
            <a:endParaRPr lang="zh-CN" altLang="en-US"/>
          </a:p>
        </p:txBody>
      </p:sp>
      <p:pic>
        <p:nvPicPr>
          <p:cNvPr id="10243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247900" cy="213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4" name="矩形 14" title=""/>
          <p:cNvSpPr/>
          <p:nvPr/>
        </p:nvSpPr>
        <p:spPr>
          <a:xfrm>
            <a:off x="5448758" y="838200"/>
            <a:ext cx="369524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50" normalizeH="0" baseline="0" noProof="0">
                <a:ln w="11430"/>
                <a:solidFill>
                  <a:srgbClr val="08EA74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生命三角区</a:t>
            </a:r>
            <a:endParaRPr kumimoji="0" lang="zh-CN" altLang="en-US" sz="5400" b="1" i="0" u="none" strike="noStrike" kern="1200" cap="none" spc="50" normalizeH="0" baseline="0" noProof="0">
              <a:ln w="11430"/>
              <a:solidFill>
                <a:srgbClr val="08EA74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3" title=""/>
          <p:cNvSpPr/>
          <p:nvPr/>
        </p:nvSpPr>
        <p:spPr>
          <a:xfrm>
            <a:off x="2819400" y="1143000"/>
            <a:ext cx="3300904" cy="1015663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楷体" pitchFamily="49" charset="-122"/>
                <a:ea typeface="楷体" panose="02010609060101010101" pitchFamily="49" charset="-122"/>
                <a:cs typeface="+mn-cs"/>
              </a:rPr>
              <a:t>实验环节</a:t>
            </a:r>
            <a:endParaRPr kumimoji="0" lang="zh-CN" altLang="en-US" sz="60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楷体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11267" name="TextBox 4" title=""/>
          <p:cNvSpPr txBox="1"/>
          <p:nvPr/>
        </p:nvSpPr>
        <p:spPr>
          <a:xfrm>
            <a:off x="1981200" y="2209800"/>
            <a:ext cx="5105400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zh-CN" altLang="zh-CN" sz="2400" b="1">
                <a:solidFill>
                  <a:srgbClr val="FF0000"/>
                </a:solidFill>
                <a:latin typeface="宋体" pitchFamily="2" charset="-122"/>
              </a:rPr>
              <a:t>准备：搭建好的生命三角区</a:t>
            </a:r>
            <a:endParaRPr lang="zh-CN" altLang="zh-CN" sz="2400" b="1">
              <a:solidFill>
                <a:srgbClr val="FF0000"/>
              </a:solidFill>
              <a:latin typeface="宋体" pitchFamily="2" charset="-122"/>
            </a:endParaRPr>
          </a:p>
          <a:p>
            <a:pPr lvl="0" eaLnBrk="0" hangingPunct="0"/>
            <a:r>
              <a:rPr lang="zh-CN" altLang="zh-CN" sz="2400" b="1">
                <a:solidFill>
                  <a:srgbClr val="FF0000"/>
                </a:solidFill>
                <a:latin typeface="宋体" pitchFamily="2" charset="-122"/>
              </a:rPr>
              <a:t>实验过程：</a:t>
            </a:r>
            <a:endParaRPr lang="zh-CN" altLang="zh-CN" sz="2400" b="1">
              <a:solidFill>
                <a:srgbClr val="FF0000"/>
              </a:solidFill>
              <a:latin typeface="宋体" pitchFamily="2" charset="-122"/>
            </a:endParaRPr>
          </a:p>
          <a:p>
            <a:pPr lvl="0" eaLnBrk="0" hangingPunct="0"/>
            <a:r>
              <a:rPr lang="en-US" altLang="zh-CN" sz="2400" b="1">
                <a:solidFill>
                  <a:srgbClr val="FF0000"/>
                </a:solidFill>
                <a:latin typeface="宋体" pitchFamily="2" charset="-122"/>
              </a:rPr>
              <a:t>1.</a:t>
            </a:r>
            <a:r>
              <a:rPr lang="zh-CN" altLang="zh-CN" sz="2400" b="1">
                <a:solidFill>
                  <a:srgbClr val="FF0000"/>
                </a:solidFill>
                <a:latin typeface="宋体" pitchFamily="2" charset="-122"/>
              </a:rPr>
              <a:t>请一位小朋友进入到生命三角区。</a:t>
            </a:r>
            <a:endParaRPr lang="zh-CN" altLang="zh-CN" sz="2400" b="1">
              <a:solidFill>
                <a:srgbClr val="FF0000"/>
              </a:solidFill>
              <a:latin typeface="宋体" pitchFamily="2" charset="-122"/>
            </a:endParaRPr>
          </a:p>
          <a:p>
            <a:pPr lvl="0" eaLnBrk="0" hangingPunct="0"/>
            <a:r>
              <a:rPr lang="en-US" altLang="zh-CN" sz="2400" b="1">
                <a:solidFill>
                  <a:srgbClr val="FF0000"/>
                </a:solidFill>
                <a:latin typeface="宋体" pitchFamily="2" charset="-122"/>
              </a:rPr>
              <a:t>2.</a:t>
            </a:r>
            <a:r>
              <a:rPr lang="zh-CN" altLang="zh-CN" sz="2400" b="1">
                <a:solidFill>
                  <a:srgbClr val="FF0000"/>
                </a:solidFill>
                <a:latin typeface="宋体" pitchFamily="2" charset="-122"/>
              </a:rPr>
              <a:t>教师手持一个篮球模仿掉落的石块，然后大力的砸向生命三角区。</a:t>
            </a:r>
            <a:endParaRPr lang="zh-CN" altLang="zh-CN" sz="2400" b="1">
              <a:solidFill>
                <a:srgbClr val="FF0000"/>
              </a:solidFill>
              <a:latin typeface="宋体" pitchFamily="2" charset="-122"/>
            </a:endParaRPr>
          </a:p>
          <a:p>
            <a:pPr lvl="0" eaLnBrk="0" hangingPunct="0"/>
            <a:r>
              <a:rPr lang="en-US" altLang="zh-CN" sz="2400" b="1">
                <a:solidFill>
                  <a:srgbClr val="FF0000"/>
                </a:solidFill>
                <a:latin typeface="宋体" pitchFamily="2" charset="-122"/>
              </a:rPr>
              <a:t>3.</a:t>
            </a:r>
            <a:r>
              <a:rPr lang="zh-CN" altLang="zh-CN" sz="2400" b="1">
                <a:solidFill>
                  <a:srgbClr val="FF0000"/>
                </a:solidFill>
                <a:latin typeface="宋体" pitchFamily="2" charset="-122"/>
              </a:rPr>
              <a:t>请一位小朋友跟着老师一起手持篮球模仿掉落的石块，大力的砸向生命三角区。</a:t>
            </a:r>
            <a:endParaRPr lang="zh-CN" altLang="zh-CN" sz="2400" b="1">
              <a:solidFill>
                <a:srgbClr val="FF0000"/>
              </a:solidFill>
              <a:latin typeface="宋体" pitchFamily="2" charset="-122"/>
            </a:endParaRPr>
          </a:p>
          <a:p>
            <a:pPr lvl="0" eaLnBrk="0" hangingPunct="0"/>
            <a:endParaRPr lang="zh-CN" altLang="en-US" sz="2400" b="1">
              <a:solidFill>
                <a:srgbClr val="FF0000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90" name="等腰三角形 8" title=""/>
          <p:cNvSpPr/>
          <p:nvPr/>
        </p:nvSpPr>
        <p:spPr>
          <a:xfrm>
            <a:off x="304800" y="609600"/>
            <a:ext cx="8534400" cy="6019800"/>
          </a:xfrm>
          <a:prstGeom prst="triangle">
            <a:avLst>
              <a:gd name="adj" fmla="val 50000"/>
            </a:avLst>
          </a:prstGeom>
          <a:noFill/>
          <a:ln w="190500">
            <a:solidFill>
              <a:srgbClr val="22EB07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zh-CN" altLang="en-US"/>
              <a:t>√</a:t>
            </a:r>
            <a:endParaRPr lang="zh-CN" altLang="en-US"/>
          </a:p>
        </p:txBody>
      </p:sp>
      <p:pic>
        <p:nvPicPr>
          <p:cNvPr id="12291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247900" cy="213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2" name="矩形 14" title=""/>
          <p:cNvSpPr/>
          <p:nvPr/>
        </p:nvSpPr>
        <p:spPr>
          <a:xfrm>
            <a:off x="5448758" y="838200"/>
            <a:ext cx="369524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50" normalizeH="0" baseline="0" noProof="0">
                <a:ln w="11430"/>
                <a:solidFill>
                  <a:srgbClr val="08EA74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生命三角区</a:t>
            </a:r>
            <a:endParaRPr kumimoji="0" lang="zh-CN" altLang="en-US" sz="5400" b="1" i="0" u="none" strike="noStrike" kern="1200" cap="none" spc="50" normalizeH="0" baseline="0" noProof="0">
              <a:ln w="11430"/>
              <a:solidFill>
                <a:srgbClr val="08EA74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pic>
        <p:nvPicPr>
          <p:cNvPr id="12293" name="Picture 2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070405"/>
              </a:clrFrom>
              <a:clrTo>
                <a:srgbClr val="070405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14600" y="3724275"/>
            <a:ext cx="4114800" cy="269398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67200" cy="3276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5" name="Picture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0"/>
            <a:ext cx="4343400" cy="3276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6" name="Picture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581400"/>
            <a:ext cx="4267200" cy="3276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7" name="Picture 5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3657600"/>
            <a:ext cx="4343400" cy="3200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https://d.book118.com/648125076007006043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2024-09-22T09:47:02.460</cp:lastPrinted>
  <dcterms:created xsi:type="dcterms:W3CDTF">2024-09-22T01:47:02Z</dcterms:created>
  <dcterms:modified xsi:type="dcterms:W3CDTF">2024-09-22T01:47:03Z</dcterms:modified>
</cp:coreProperties>
</file>