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3987AA1-7DDD-41BE-94DA-0D11346058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7D0380-B182-4F73-894B-0A2B0F6D87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FA2674-4AAD-4838-A32A-FF30B07C08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1A62D6C-DA7A-46EF-9797-1A716AA031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F14D29-68BD-48FD-992F-C420B6472C9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3CF0E63-735E-4656-8AD6-713713CD0F4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1050C5E-9332-4B19-A55A-BB549FCA18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19A4C4-680C-4990-B7A0-8EF74439BD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2A6A37-2151-4E95-9939-679DAEBF02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9D0148-8202-48AE-8D97-C1911CD87A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FFD256-E703-4D3B-A833-610805080F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814006602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08399" y="3366694"/>
            <a:ext cx="2724309" cy="1755303"/>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050" b="1">
                <a:solidFill>
                  <a:srgbClr val="FFFFFF"/>
                </a:solidFill>
                <a:latin typeface="Microsoft Yahei"/>
                <a:ea typeface="Microsoft Yahei"/>
                <a:cs typeface="Microsoft Yahei"/>
              </a:rPr>
              <a:t>$number{01}</a:t>
            </a:r>
            <a:endParaRPr lang="en-US" sz="1100"/>
          </a:p>
        </p:txBody>
      </p:sp>
      <p:sp>
        <p:nvSpPr>
          <p:cNvPr id="3" name="AutoShape 3"/>
          <p:cNvSpPr/>
          <p:nvPr/>
        </p:nvSpPr>
        <p:spPr>
          <a:xfrm>
            <a:off x="0" y="1969768"/>
            <a:ext cx="12192000" cy="2918464"/>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764753" y="2169417"/>
            <a:ext cx="8281818" cy="1545521"/>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600" b="1">
                <a:solidFill>
                  <a:srgbClr val="FFFFFF"/>
                </a:solidFill>
                <a:latin typeface="Microsoft Yahei"/>
                <a:ea typeface="Microsoft Yahei"/>
                <a:cs typeface="Microsoft Yahei"/>
              </a:rPr>
              <a:t>产品电耗统计准则</a:t>
            </a:r>
            <a:endParaRPr lang="en-US" sz="1100"/>
          </a:p>
        </p:txBody>
      </p:sp>
      <p:sp>
        <p:nvSpPr>
          <p:cNvPr id="5" name="AutoShape 5"/>
          <p:cNvSpPr/>
          <p:nvPr/>
        </p:nvSpPr>
        <p:spPr>
          <a:xfrm>
            <a:off x="764753" y="4274372"/>
            <a:ext cx="2461447" cy="319946"/>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a:solidFill>
                  <a:srgbClr val="FFFFFF"/>
                </a:solidFill>
                <a:latin typeface="Microsoft Yahei"/>
                <a:ea typeface="Microsoft Yahei"/>
                <a:cs typeface="Microsoft Yahei"/>
              </a:rPr>
              <a:t>2023-12-28</a:t>
            </a:r>
            <a:endParaRPr lang="en-US" sz="1100"/>
          </a:p>
        </p:txBody>
      </p:sp>
      <p:sp>
        <p:nvSpPr>
          <p:cNvPr id="6" name="AutoShape 6"/>
          <p:cNvSpPr/>
          <p:nvPr/>
        </p:nvSpPr>
        <p:spPr>
          <a:xfrm>
            <a:off x="764753" y="3876675"/>
            <a:ext cx="1851864" cy="4062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575">
                <a:solidFill>
                  <a:srgbClr val="FFFFFF"/>
                </a:solidFill>
                <a:latin typeface="Microsoft Yahei"/>
                <a:ea typeface="Microsoft Yahei"/>
                <a:cs typeface="Microsoft Yahei"/>
              </a:rPr>
              <a:t>汇报人：XX</a:t>
            </a:r>
            <a:endParaRPr lang="en-US" sz="1100"/>
          </a:p>
        </p:txBody>
      </p:sp>
      <p:pic>
        <p:nvPicPr>
          <p:cNvPr id="7" name="Picture 7"/>
          <p:cNvPicPr>
            <a:picLocks noChangeAspect="1"/>
          </p:cNvPicPr>
          <p:nvPr/>
        </p:nvPicPr>
        <p:blipFill>
          <a:blip r:embed="rId2"/>
          <a:stretch>
            <a:fillRect/>
          </a:stretch>
        </p:blipFill>
        <p:spPr>
          <a:xfrm>
            <a:off x="8277789" y="0"/>
            <a:ext cx="4892103" cy="6288968"/>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594" y="0"/>
            <a:ext cx="12184811" cy="6858000"/>
          </a:xfrm>
          <a:prstGeom prst="rect">
            <a:avLst/>
          </a:prstGeom>
        </p:spPr>
      </p:pic>
      <p:sp>
        <p:nvSpPr>
          <p:cNvPr id="3" name="TextBox 3"/>
          <p:cNvSpPr txBox="1"/>
          <p:nvPr/>
        </p:nvSpPr>
        <p:spPr>
          <a:xfrm>
            <a:off x="1991063" y="193190"/>
            <a:ext cx="1630680" cy="958215"/>
          </a:xfrm>
          <a:prstGeom prst="rect">
            <a:avLst/>
          </a:prstGeom>
        </p:spPr>
        <p:txBody>
          <a:bodyPr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accent1">
                    <a:alpha val="100000"/>
                  </a:schemeClr>
                </a:solidFill>
                <a:latin typeface="方正正纤黑简体"/>
                <a:ea typeface="方正正纤黑简体"/>
                <a:cs typeface="方正正纤黑简体"/>
              </a:rPr>
              <a:t>目录</a:t>
            </a:r>
          </a:p>
        </p:txBody>
      </p:sp>
      <p:sp>
        <p:nvSpPr>
          <p:cNvPr id="4" name="TextBox 4"/>
          <p:cNvSpPr txBox="1"/>
          <p:nvPr/>
        </p:nvSpPr>
        <p:spPr>
          <a:xfrm>
            <a:off x="1132645" y="1977496"/>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产品电耗统计基本概念</a:t>
            </a:r>
          </a:p>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产品电耗数据采集与处理</a:t>
            </a:r>
          </a:p>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产品电耗统计方法与应用</a:t>
            </a:r>
          </a:p>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产品电耗影响因素与优化措施</a:t>
            </a:r>
          </a:p>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产品电耗统计准则的实施与监管</a:t>
            </a:r>
          </a:p>
          <a:p>
            <a:pPr marL="203200" lvl="0" indent="-203200">
              <a:lnSpc>
                <a:spcPct val="140000"/>
              </a:lnSpc>
              <a:spcBef>
                <a:spcPts val="375"/>
              </a:spcBef>
              <a:buFont typeface="Arial"/>
              <a:buChar char="•"/>
            </a:pPr>
            <a:r>
              <a:rPr lang="en-US" sz="2400">
                <a:solidFill>
                  <a:srgbClr val="000000"/>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solidFill>
                <a:latin typeface="Microsoft Yahei"/>
                <a:ea typeface="Microsoft Yahei"/>
                <a:cs typeface="Microsoft Yahei"/>
              </a:rPr>
              <a:t>01</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1220560" y="2363963"/>
            <a:ext cx="3815503" cy="0"/>
          </a:xfrm>
          <a:prstGeom prst="line">
            <a:avLst/>
          </a:prstGeom>
          <a:ln w="50800">
            <a:solidFill>
              <a:schemeClr val="accent4"/>
            </a:solidFill>
            <a:prstDash val="solid"/>
            <a:headEnd type="oval"/>
          </a:ln>
        </p:spPr>
        <p:style>
          <a:lnRef idx="0">
            <a:schemeClr val="accent4"/>
          </a:lnRef>
          <a:fillRef idx="1">
            <a:schemeClr val="accent4"/>
          </a:fillRef>
          <a:effectRef idx="0">
            <a:schemeClr val="accent4"/>
          </a:effectRef>
          <a:fontRef idx="minor">
            <a:schemeClr val="lt1"/>
          </a:fontRef>
        </p:style>
      </p:cxnSp>
      <p:cxnSp>
        <p:nvCxnSpPr>
          <p:cNvPr id="3" name="Connector 3"/>
          <p:cNvCxnSpPr/>
          <p:nvPr/>
        </p:nvCxnSpPr>
        <p:spPr>
          <a:xfrm>
            <a:off x="1882845" y="3524561"/>
            <a:ext cx="3131592"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4" name="Connector 4"/>
          <p:cNvCxnSpPr/>
          <p:nvPr/>
        </p:nvCxnSpPr>
        <p:spPr>
          <a:xfrm>
            <a:off x="1857448" y="4685159"/>
            <a:ext cx="3995480" cy="0"/>
          </a:xfrm>
          <a:prstGeom prst="line">
            <a:avLst/>
          </a:prstGeom>
          <a:ln w="50800">
            <a:solidFill>
              <a:schemeClr val="accent4"/>
            </a:solidFill>
            <a:prstDash val="solid"/>
            <a:tailEnd type="triangle" w="lg" len="lg"/>
          </a:ln>
        </p:spPr>
        <p:style>
          <a:lnRef idx="0">
            <a:schemeClr val="accent4"/>
          </a:lnRef>
          <a:fillRef idx="1">
            <a:schemeClr val="accent4"/>
          </a:fillRef>
          <a:effectRef idx="0">
            <a:schemeClr val="accent4"/>
          </a:effectRef>
          <a:fontRef idx="minor">
            <a:schemeClr val="lt1"/>
          </a:fontRef>
        </p:style>
      </p:cxnSp>
      <p:sp>
        <p:nvSpPr>
          <p:cNvPr id="5" name="AutoShape 5"/>
          <p:cNvSpPr/>
          <p:nvPr/>
        </p:nvSpPr>
        <p:spPr>
          <a:xfrm>
            <a:off x="189604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373032" y="2194563"/>
            <a:ext cx="319221" cy="319263"/>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a:pPr algn="ctr">
              <a:defRPr/>
            </a:pPr>
            <a:r>
              <a:rPr lang="en-US" sz="1599" b="1">
                <a:solidFill>
                  <a:srgbClr val="FFFFFF"/>
                </a:solidFill>
                <a:latin typeface="Microsoft Yahei"/>
                <a:ea typeface="Microsoft Yahei"/>
                <a:cs typeface="Microsoft Yahei"/>
              </a:rPr>
              <a:t>1</a:t>
            </a:r>
            <a:endParaRPr lang="en-US" sz="1100"/>
          </a:p>
        </p:txBody>
      </p:sp>
      <p:sp>
        <p:nvSpPr>
          <p:cNvPr id="7" name="AutoShape 7"/>
          <p:cNvSpPr/>
          <p:nvPr/>
        </p:nvSpPr>
        <p:spPr>
          <a:xfrm>
            <a:off x="4657059" y="3366979"/>
            <a:ext cx="319221" cy="319263"/>
          </a:xfrm>
          <a:prstGeom prst="ellipse">
            <a:avLst/>
          </a:pr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a:pPr algn="ctr">
              <a:defRPr/>
            </a:pPr>
            <a:r>
              <a:rPr lang="en-US" sz="1599" b="1">
                <a:solidFill>
                  <a:srgbClr val="FFFFFF"/>
                </a:solidFill>
                <a:latin typeface="Microsoft Yahei"/>
                <a:ea typeface="Microsoft Yahei"/>
                <a:cs typeface="Microsoft Yahei"/>
              </a:rPr>
              <a:t>2</a:t>
            </a:r>
            <a:endParaRPr lang="en-US" sz="1100"/>
          </a:p>
        </p:txBody>
      </p:sp>
      <p:sp>
        <p:nvSpPr>
          <p:cNvPr id="8" name="AutoShape 8"/>
          <p:cNvSpPr/>
          <p:nvPr/>
        </p:nvSpPr>
        <p:spPr>
          <a:xfrm>
            <a:off x="1828490" y="4516738"/>
            <a:ext cx="319221" cy="319263"/>
          </a:xfrm>
          <a:prstGeom prst="ellipse">
            <a:avLst/>
          </a:pr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wrap="square" lIns="91440" tIns="45720" rIns="91440" bIns="45720" rtlCol="0" anchor="ctr" anchorCtr="0">
            <a:noAutofit/>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a:pPr algn="ctr">
              <a:defRPr/>
            </a:pPr>
            <a:r>
              <a:rPr lang="en-US" sz="1599" b="1">
                <a:solidFill>
                  <a:srgbClr val="FFFFFF"/>
                </a:solidFill>
                <a:latin typeface="Microsoft Yahei"/>
                <a:ea typeface="Microsoft Yahei"/>
                <a:cs typeface="Microsoft Yahei"/>
              </a:rPr>
              <a:t>3</a:t>
            </a:r>
            <a:endParaRPr lang="en-US" sz="1100"/>
          </a:p>
        </p:txBody>
      </p:sp>
      <p:sp>
        <p:nvSpPr>
          <p:cNvPr id="9" name="AutoShape 9"/>
          <p:cNvSpPr/>
          <p:nvPr/>
        </p:nvSpPr>
        <p:spPr>
          <a:xfrm>
            <a:off x="273395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592399"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53641"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487177"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347705"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221787" y="3434181"/>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487177" y="4593708"/>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3347705" y="4604199"/>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221787"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095871"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sp>
        <p:nvSpPr>
          <p:cNvPr id="41" name="AutoShape 41"/>
          <p:cNvSpPr/>
          <p:nvPr/>
        </p:nvSpPr>
        <p:spPr>
          <a:xfrm>
            <a:off x="6572250" y="4836001"/>
            <a:ext cx="3341183" cy="427323"/>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应对法规要求</a:t>
            </a:r>
            <a:endParaRPr lang="en-US" sz="1100"/>
          </a:p>
        </p:txBody>
      </p:sp>
      <p:sp>
        <p:nvSpPr>
          <p:cNvPr id="42" name="AutoShape 42"/>
          <p:cNvSpPr/>
          <p:nvPr/>
        </p:nvSpPr>
        <p:spPr>
          <a:xfrm>
            <a:off x="6572250" y="5119283"/>
            <a:ext cx="4606550" cy="1401455"/>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solidFill>
                <a:latin typeface="Microsoft Yahei"/>
                <a:ea typeface="Microsoft Yahei"/>
                <a:cs typeface="Microsoft Yahei"/>
              </a:rPr>
              <a:t>国家和地方政府对能源消耗和环境保护的要求越来越严格，企业需要统计产品电耗以满足相关法规要求。</a:t>
            </a:r>
            <a:endParaRPr lang="en-US" sz="1100"/>
          </a:p>
        </p:txBody>
      </p:sp>
      <p:sp>
        <p:nvSpPr>
          <p:cNvPr id="43" name="AutoShape 43"/>
          <p:cNvSpPr/>
          <p:nvPr/>
        </p:nvSpPr>
        <p:spPr>
          <a:xfrm>
            <a:off x="6572250" y="1278982"/>
            <a:ext cx="3341183" cy="427323"/>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降低能源消耗</a:t>
            </a:r>
            <a:endParaRPr lang="en-US" sz="1100"/>
          </a:p>
        </p:txBody>
      </p:sp>
      <p:sp>
        <p:nvSpPr>
          <p:cNvPr id="44" name="AutoShape 44"/>
          <p:cNvSpPr/>
          <p:nvPr/>
        </p:nvSpPr>
        <p:spPr>
          <a:xfrm>
            <a:off x="6572250" y="1564591"/>
            <a:ext cx="4606550" cy="1401455"/>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solidFill>
                <a:latin typeface="Microsoft Yahei"/>
                <a:ea typeface="Microsoft Yahei"/>
                <a:cs typeface="Microsoft Yahei"/>
              </a:rPr>
              <a:t>通过统计产品电耗，企业可以了解产品的能源消耗情况，进而采取措施降低能源消耗，提高能源利用效率。</a:t>
            </a:r>
            <a:endParaRPr lang="en-US" sz="1100"/>
          </a:p>
        </p:txBody>
      </p:sp>
      <p:sp>
        <p:nvSpPr>
          <p:cNvPr id="45" name="AutoShape 45"/>
          <p:cNvSpPr/>
          <p:nvPr/>
        </p:nvSpPr>
        <p:spPr>
          <a:xfrm>
            <a:off x="6572250" y="3063763"/>
            <a:ext cx="3341183" cy="427323"/>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促进绿色发展</a:t>
            </a:r>
            <a:endParaRPr lang="en-US" sz="1100"/>
          </a:p>
        </p:txBody>
      </p:sp>
      <p:sp>
        <p:nvSpPr>
          <p:cNvPr id="46" name="AutoShape 46"/>
          <p:cNvSpPr/>
          <p:nvPr/>
        </p:nvSpPr>
        <p:spPr>
          <a:xfrm>
            <a:off x="6572250" y="3336829"/>
            <a:ext cx="4606550" cy="1401455"/>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solidFill>
                <a:latin typeface="Microsoft Yahei"/>
                <a:ea typeface="Microsoft Yahei"/>
                <a:cs typeface="Microsoft Yahei"/>
              </a:rPr>
              <a:t>降低产品电耗有利于减少环境污染，推动企业实现绿色发展。</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156340" y="1637062"/>
            <a:ext cx="6042012" cy="1280677"/>
          </a:xfrm>
          <a:prstGeom prst="roundRect">
            <a:avLst>
              <a:gd name="adj" fmla="val 11505"/>
            </a:avLst>
          </a:prstGeom>
          <a:solidFill>
            <a:schemeClr val="accent1">
              <a:alpha val="39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AutoShape 3"/>
          <p:cNvSpPr/>
          <p:nvPr/>
        </p:nvSpPr>
        <p:spPr>
          <a:xfrm>
            <a:off x="4156340" y="1637062"/>
            <a:ext cx="1629199" cy="1298575"/>
          </a:xfrm>
          <a:prstGeom prst="roundRect">
            <a:avLst>
              <a:gd name="adj" fmla="val 1192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4156340" y="3132487"/>
            <a:ext cx="6042012" cy="1289587"/>
          </a:xfrm>
          <a:prstGeom prst="roundRect">
            <a:avLst>
              <a:gd name="adj" fmla="val 11505"/>
            </a:avLst>
          </a:prstGeom>
          <a:solidFill>
            <a:schemeClr val="accent1">
              <a:alpha val="39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AutoShape 5"/>
          <p:cNvSpPr/>
          <p:nvPr/>
        </p:nvSpPr>
        <p:spPr>
          <a:xfrm>
            <a:off x="4169043" y="3122962"/>
            <a:ext cx="1629199" cy="1298575"/>
          </a:xfrm>
          <a:prstGeom prst="roundRect">
            <a:avLst>
              <a:gd name="adj" fmla="val 1192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AutoShape 6"/>
          <p:cNvSpPr/>
          <p:nvPr/>
        </p:nvSpPr>
        <p:spPr>
          <a:xfrm>
            <a:off x="4156340" y="4654899"/>
            <a:ext cx="6045187" cy="1286259"/>
          </a:xfrm>
          <a:prstGeom prst="roundRect">
            <a:avLst>
              <a:gd name="adj" fmla="val 11505"/>
            </a:avLst>
          </a:prstGeom>
          <a:solidFill>
            <a:schemeClr val="accent1">
              <a:alpha val="39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AutoShape 7"/>
          <p:cNvSpPr/>
          <p:nvPr/>
        </p:nvSpPr>
        <p:spPr>
          <a:xfrm>
            <a:off x="4149988" y="4645374"/>
            <a:ext cx="1629199" cy="1298575"/>
          </a:xfrm>
          <a:prstGeom prst="roundRect">
            <a:avLst>
              <a:gd name="adj" fmla="val 11921"/>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8" name="Freeform 8"/>
          <p:cNvSpPr/>
          <p:nvPr/>
        </p:nvSpPr>
        <p:spPr>
          <a:xfrm flipV="1">
            <a:off x="2445706" y="3745261"/>
            <a:ext cx="1609771" cy="1876425"/>
          </a:xfrm>
          <a:custGeom>
            <a:rect l="l" t="t"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rot="16200000">
            <a:off x="2870191" y="2813147"/>
            <a:ext cx="477838" cy="1913436"/>
          </a:xfrm>
          <a:custGeom>
            <a:rect l="l" t="t"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0" name="Freeform 10"/>
          <p:cNvSpPr/>
          <p:nvPr/>
        </p:nvSpPr>
        <p:spPr>
          <a:xfrm>
            <a:off x="2435353" y="2016473"/>
            <a:ext cx="1609771" cy="1876425"/>
          </a:xfrm>
          <a:custGeom>
            <a:rect l="l" t="t"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AutoShape 11"/>
          <p:cNvSpPr/>
          <p:nvPr/>
        </p:nvSpPr>
        <p:spPr>
          <a:xfrm>
            <a:off x="4156340" y="5146437"/>
            <a:ext cx="1629199" cy="437149"/>
          </a:xfrm>
          <a:prstGeom prst="rect">
            <a:avLst/>
          </a:prstGeom>
        </p:spPr>
        <p:txBody>
          <a:bodyPr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solidFill>
                <a:latin typeface="Microsoft Yahei"/>
                <a:ea typeface="Microsoft Yahei"/>
                <a:cs typeface="Microsoft Yahei"/>
              </a:rPr>
              <a:t>照明产品</a:t>
            </a:r>
            <a:endParaRPr lang="en-US" sz="1100"/>
          </a:p>
        </p:txBody>
      </p:sp>
      <p:sp>
        <p:nvSpPr>
          <p:cNvPr id="12" name="AutoShape 12"/>
          <p:cNvSpPr/>
          <p:nvPr/>
        </p:nvSpPr>
        <p:spPr>
          <a:xfrm>
            <a:off x="4156340" y="3584949"/>
            <a:ext cx="1629199" cy="437149"/>
          </a:xfrm>
          <a:prstGeom prst="rect">
            <a:avLst/>
          </a:prstGeom>
        </p:spPr>
        <p:txBody>
          <a:bodyPr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solidFill>
                <a:latin typeface="Microsoft Yahei"/>
                <a:ea typeface="Microsoft Yahei"/>
                <a:cs typeface="Microsoft Yahei"/>
              </a:rPr>
              <a:t>工业设备</a:t>
            </a:r>
            <a:endParaRPr lang="en-US" sz="1100"/>
          </a:p>
        </p:txBody>
      </p:sp>
      <p:sp>
        <p:nvSpPr>
          <p:cNvPr id="13" name="AutoShape 13"/>
          <p:cNvSpPr/>
          <p:nvPr/>
        </p:nvSpPr>
        <p:spPr>
          <a:xfrm>
            <a:off x="4156340" y="2165691"/>
            <a:ext cx="1629199" cy="437149"/>
          </a:xfrm>
          <a:prstGeom prst="rect">
            <a:avLst/>
          </a:prstGeom>
        </p:spPr>
        <p:txBody>
          <a:bodyPr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solidFill>
                <a:latin typeface="Microsoft Yahei"/>
                <a:ea typeface="Microsoft Yahei"/>
                <a:cs typeface="Microsoft Yahei"/>
              </a:rPr>
              <a:t>家用电器</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适用范围</a:t>
              </a:r>
            </a:p>
          </p:txBody>
        </p:sp>
      </p:grpSp>
      <p:sp>
        <p:nvSpPr>
          <p:cNvPr id="36" name="AutoShape 36"/>
          <p:cNvSpPr/>
          <p:nvPr/>
        </p:nvSpPr>
        <p:spPr>
          <a:xfrm>
            <a:off x="6096000" y="1907546"/>
            <a:ext cx="3625542" cy="739710"/>
          </a:xfrm>
          <a:prstGeom prst="rect">
            <a:avLst/>
          </a:prstGeom>
        </p:spPr>
        <p:txBody>
          <a:bodyPr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包括电视、冰箱、洗衣机、空调等家用电器的电耗统计。</a:t>
            </a:r>
            <a:endParaRPr lang="en-US" sz="1100"/>
          </a:p>
        </p:txBody>
      </p:sp>
      <p:sp>
        <p:nvSpPr>
          <p:cNvPr id="37" name="AutoShape 37"/>
          <p:cNvSpPr/>
          <p:nvPr/>
        </p:nvSpPr>
        <p:spPr>
          <a:xfrm>
            <a:off x="6096000" y="4928174"/>
            <a:ext cx="3625542" cy="739710"/>
          </a:xfrm>
          <a:prstGeom prst="rect">
            <a:avLst/>
          </a:prstGeom>
        </p:spPr>
        <p:txBody>
          <a:bodyPr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包括LED灯、荧光灯等照明产品的电耗统计。</a:t>
            </a:r>
            <a:endParaRPr lang="en-US" sz="1100"/>
          </a:p>
        </p:txBody>
      </p:sp>
      <p:sp>
        <p:nvSpPr>
          <p:cNvPr id="38" name="AutoShape 38"/>
          <p:cNvSpPr/>
          <p:nvPr/>
        </p:nvSpPr>
        <p:spPr>
          <a:xfrm>
            <a:off x="6096000" y="3407426"/>
            <a:ext cx="3625542" cy="739710"/>
          </a:xfrm>
          <a:prstGeom prst="rect">
            <a:avLst/>
          </a:prstGeom>
        </p:spPr>
        <p:txBody>
          <a:bodyPr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包括电机、变压器、压缩机等工业设备的电耗统计。</a:t>
            </a:r>
            <a:endParaRPr lang="en-US" sz="1100"/>
          </a:p>
        </p:txBody>
      </p:sp>
      <p:sp>
        <p:nvSpPr>
          <p:cNvPr id="39" name="AutoShape 39"/>
          <p:cNvSpPr/>
          <p:nvPr/>
        </p:nvSpPr>
        <p:spPr>
          <a:xfrm>
            <a:off x="1621060" y="2829687"/>
            <a:ext cx="1753457" cy="1753362"/>
          </a:xfrm>
          <a:prstGeom prst="ellipse">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Freeform 40"/>
          <p:cNvSpPr/>
          <p:nvPr/>
        </p:nvSpPr>
        <p:spPr>
          <a:xfrm>
            <a:off x="2123412" y="3297713"/>
            <a:ext cx="780338" cy="780338"/>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solidFill>
                <a:latin typeface="Microsoft Yahei"/>
                <a:ea typeface="Microsoft Yahei"/>
                <a:cs typeface="Microsoft Yahei"/>
              </a:rPr>
              <a:t>02</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产品电耗统计基本概念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电耗定义与分类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电耗定义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指产品在运行过程中消耗的电能，通常以千瓦时（kWh）为单位进行计量。</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电耗分类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根据产品的不同使用场景和运行状态，电耗可分为待机电耗、运行电耗、峰值电耗等。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统计单位</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产品电耗统计的基本单位通常是千瓦时（kWh），表示电器在一段时间内消耗的电能。</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统计指标</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主要指标包括平均电耗、最大电耗、最小电耗、电耗波动范围等，用于全面评估产品的电能消耗情况。</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统计单位与指标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905245" y="2859433"/>
            <a:ext cx="265078" cy="274637"/>
          </a:xfrm>
          <a:prstGeom prst="rightArrow">
            <a:avLst/>
          </a:prstGeom>
          <a:effectLst>
            <a:outerShdw blurRad="57150" dist="19050" dir="5400000">
              <a:srgbClr val="000000">
                <a:alpha val="63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56029" y="2859433"/>
            <a:ext cx="265077" cy="274637"/>
          </a:xfrm>
          <a:prstGeom prst="rightArrow">
            <a:avLst/>
          </a:prstGeom>
          <a:effectLst>
            <a:outerShdw blurRad="57150" dist="19050" dir="5400000">
              <a:srgbClr val="000000">
                <a:alpha val="63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835467" y="1987867"/>
            <a:ext cx="1901571" cy="3722751"/>
            <a:chOff x="1835467" y="1987867"/>
            <a:chExt cx="1901571" cy="3722751"/>
          </a:xfrm>
        </p:grpSpPr>
        <p:sp>
          <p:nvSpPr>
            <p:cNvPr id="5" name="AutoShape 5"/>
            <p:cNvSpPr/>
            <p:nvPr/>
          </p:nvSpPr>
          <p:spPr>
            <a:xfrm>
              <a:off x="1835467" y="1987867"/>
              <a:ext cx="1885664" cy="3722751"/>
            </a:xfrm>
            <a:prstGeom prst="roundRect">
              <a:avLst>
                <a:gd name="adj" fmla="val 16667"/>
              </a:avLst>
            </a:prstGeom>
            <a:effectLst>
              <a:outerShdw blurRad="57150" dist="19050" dir="5400000">
                <a:srgbClr val="000000">
                  <a:alpha val="63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967198" y="2978468"/>
              <a:ext cx="1666684" cy="802779"/>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a:p>
              <a:pPr marL="203200" lvl="0" indent="-203200" algn="l">
                <a:lnSpc>
                  <a:spcPct val="80000"/>
                </a:lnSpc>
                <a:buFont typeface="Arial"/>
                <a:buChar char="•"/>
              </a:pPr>
              <a:r>
                <a:rPr lang="en-US" sz="1400" b="1">
                  <a:solidFill>
                    <a:srgbClr val="FFFFFF">
                      <a:alpha val="100000"/>
                    </a:srgbClr>
                  </a:solidFill>
                  <a:latin typeface="微软雅黑"/>
                  <a:ea typeface="微软雅黑"/>
                  <a:cs typeface="微软雅黑"/>
                </a:rPr>
                <a:t>文字内容</a:t>
              </a:r>
            </a:p>
          </p:txBody>
        </p:sp>
        <p:sp>
          <p:nvSpPr>
            <p:cNvPr id="7" name="TextBox 7"/>
            <p:cNvSpPr txBox="1"/>
            <p:nvPr/>
          </p:nvSpPr>
          <p:spPr>
            <a:xfrm>
              <a:off x="1854517" y="2216467"/>
              <a:ext cx="1882521" cy="319980"/>
            </a:xfrm>
            <a:prstGeom prst="rect">
              <a:avLst/>
            </a:prstGeom>
          </p:spPr>
          <p:txBody>
            <a:bodyPr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800" b="1">
                  <a:solidFill>
                    <a:srgbClr val="FFFFFF">
                      <a:alpha val="100000"/>
                    </a:srgbClr>
                  </a:solidFill>
                  <a:latin typeface="微软雅黑"/>
                  <a:ea typeface="微软雅黑"/>
                  <a:cs typeface="微软雅黑"/>
                </a:rPr>
                <a:t>标题</a:t>
              </a:r>
            </a:p>
          </p:txBody>
        </p:sp>
      </p:grpSp>
      <p:grpSp>
        <p:nvGrpSpPr>
          <p:cNvPr id="8" name="Group 8"/>
          <p:cNvGrpSpPr/>
          <p:nvPr/>
        </p:nvGrpSpPr>
        <p:grpSpPr>
          <a:xfrm>
            <a:off x="4019550" y="1987867"/>
            <a:ext cx="1885664" cy="3722751"/>
            <a:chOff x="4019550" y="1987867"/>
            <a:chExt cx="1885664" cy="3722751"/>
          </a:xfrm>
        </p:grpSpPr>
        <p:sp>
          <p:nvSpPr>
            <p:cNvPr id="9" name="AutoShape 9"/>
            <p:cNvSpPr/>
            <p:nvPr/>
          </p:nvSpPr>
          <p:spPr>
            <a:xfrm>
              <a:off x="4019550" y="1987867"/>
              <a:ext cx="1885664" cy="3722751"/>
            </a:xfrm>
            <a:prstGeom prst="roundRect">
              <a:avLst>
                <a:gd name="adj" fmla="val 16667"/>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0" name="Group 10"/>
          <p:cNvGrpSpPr/>
          <p:nvPr/>
        </p:nvGrpSpPr>
        <p:grpSpPr>
          <a:xfrm>
            <a:off x="6302903" y="1987867"/>
            <a:ext cx="1885664" cy="3722751"/>
            <a:chOff x="6302903" y="1987867"/>
            <a:chExt cx="1885664" cy="3722751"/>
          </a:xfrm>
        </p:grpSpPr>
        <p:sp>
          <p:nvSpPr>
            <p:cNvPr id="11" name="AutoShape 11"/>
            <p:cNvSpPr/>
            <p:nvPr/>
          </p:nvSpPr>
          <p:spPr>
            <a:xfrm>
              <a:off x="6302903" y="1987867"/>
              <a:ext cx="1885664" cy="3722751"/>
            </a:xfrm>
            <a:prstGeom prst="roundRect">
              <a:avLst>
                <a:gd name="adj" fmla="val 16667"/>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2" name="Group 12"/>
          <p:cNvGrpSpPr/>
          <p:nvPr/>
        </p:nvGrpSpPr>
        <p:grpSpPr>
          <a:xfrm>
            <a:off x="1748218" y="1987867"/>
            <a:ext cx="1885664" cy="3722751"/>
            <a:chOff x="1748218" y="1987867"/>
            <a:chExt cx="1885664" cy="3722751"/>
          </a:xfrm>
        </p:grpSpPr>
        <p:sp>
          <p:nvSpPr>
            <p:cNvPr id="13" name="AutoShape 13"/>
            <p:cNvSpPr/>
            <p:nvPr/>
          </p:nvSpPr>
          <p:spPr>
            <a:xfrm>
              <a:off x="1748218" y="1987867"/>
              <a:ext cx="1885664" cy="3722751"/>
            </a:xfrm>
            <a:prstGeom prst="roundRect">
              <a:avLst>
                <a:gd name="adj" fmla="val 16667"/>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4" name="Group 14"/>
          <p:cNvGrpSpPr/>
          <p:nvPr/>
        </p:nvGrpSpPr>
        <p:grpSpPr>
          <a:xfrm>
            <a:off x="8625153" y="1919871"/>
            <a:ext cx="1885664" cy="3722751"/>
            <a:chOff x="8625153" y="1919871"/>
            <a:chExt cx="1885664" cy="3722751"/>
          </a:xfrm>
        </p:grpSpPr>
        <p:sp>
          <p:nvSpPr>
            <p:cNvPr id="15" name="AutoShape 15"/>
            <p:cNvSpPr/>
            <p:nvPr/>
          </p:nvSpPr>
          <p:spPr>
            <a:xfrm>
              <a:off x="8625153" y="1919871"/>
              <a:ext cx="1885664" cy="3722751"/>
            </a:xfrm>
            <a:prstGeom prst="roundRect">
              <a:avLst>
                <a:gd name="adj" fmla="val 16667"/>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cxnSp>
        <p:nvCxnSpPr>
          <p:cNvPr id="16" name="Connector 16"/>
          <p:cNvCxnSpPr/>
          <p:nvPr/>
        </p:nvCxnSpPr>
        <p:spPr>
          <a:xfrm>
            <a:off x="1745182" y="2859433"/>
            <a:ext cx="1872811"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AutoShape 17"/>
          <p:cNvSpPr/>
          <p:nvPr/>
        </p:nvSpPr>
        <p:spPr>
          <a:xfrm>
            <a:off x="3633883" y="2251408"/>
            <a:ext cx="2565575" cy="503206"/>
          </a:xfrm>
          <a:prstGeom prst="rect">
            <a:avLst/>
          </a:prstGeom>
        </p:spPr>
        <p:txBody>
          <a:bodyPr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运行功率</a:t>
            </a:r>
            <a:endParaRPr lang="en-US" sz="1100"/>
          </a:p>
        </p:txBody>
      </p:sp>
      <p:cxnSp>
        <p:nvCxnSpPr>
          <p:cNvPr id="18" name="Connector 18"/>
          <p:cNvCxnSpPr/>
          <p:nvPr/>
        </p:nvCxnSpPr>
        <p:spPr>
          <a:xfrm>
            <a:off x="4029064" y="2859433"/>
            <a:ext cx="1872811"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9" name="AutoShape 19"/>
          <p:cNvSpPr/>
          <p:nvPr/>
        </p:nvSpPr>
        <p:spPr>
          <a:xfrm>
            <a:off x="5957888" y="2279983"/>
            <a:ext cx="2494788" cy="503206"/>
          </a:xfrm>
          <a:prstGeom prst="rect">
            <a:avLst/>
          </a:prstGeom>
        </p:spPr>
        <p:txBody>
          <a:bodyPr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负载系数</a:t>
            </a:r>
            <a:endParaRPr lang="en-US" sz="1100"/>
          </a:p>
        </p:txBody>
      </p:sp>
      <p:cxnSp>
        <p:nvCxnSpPr>
          <p:cNvPr id="20" name="Connector 20"/>
          <p:cNvCxnSpPr/>
          <p:nvPr/>
        </p:nvCxnSpPr>
        <p:spPr>
          <a:xfrm>
            <a:off x="6282282" y="2859433"/>
            <a:ext cx="1872811"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1" name="AutoShape 21"/>
          <p:cNvSpPr/>
          <p:nvPr/>
        </p:nvSpPr>
        <p:spPr>
          <a:xfrm>
            <a:off x="8321106" y="2279983"/>
            <a:ext cx="2474441" cy="503206"/>
          </a:xfrm>
          <a:prstGeom prst="rect">
            <a:avLst/>
          </a:prstGeom>
        </p:spPr>
        <p:txBody>
          <a:bodyPr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能效比</a:t>
            </a:r>
            <a:endParaRPr lang="en-US" sz="1100"/>
          </a:p>
        </p:txBody>
      </p:sp>
      <p:cxnSp>
        <p:nvCxnSpPr>
          <p:cNvPr id="22" name="Connector 22"/>
          <p:cNvCxnSpPr/>
          <p:nvPr/>
        </p:nvCxnSpPr>
        <p:spPr>
          <a:xfrm>
            <a:off x="8625153" y="2859433"/>
            <a:ext cx="1872811"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3" name="AutoShape 23"/>
          <p:cNvSpPr/>
          <p:nvPr/>
        </p:nvSpPr>
        <p:spPr>
          <a:xfrm>
            <a:off x="1355101" y="2245042"/>
            <a:ext cx="2572822" cy="503206"/>
          </a:xfrm>
          <a:prstGeom prst="rect">
            <a:avLst/>
          </a:prstGeom>
        </p:spPr>
        <p:txBody>
          <a:bodyPr wrap="square" lIns="62103" tIns="31051" rIns="62103" bIns="31051"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待机功率</a:t>
            </a:r>
            <a:endParaRPr lang="en-US" sz="1100"/>
          </a:p>
        </p:txBody>
      </p:sp>
      <p:sp>
        <p:nvSpPr>
          <p:cNvPr id="24" name="AutoShape 24"/>
          <p:cNvSpPr/>
          <p:nvPr/>
        </p:nvSpPr>
        <p:spPr>
          <a:xfrm>
            <a:off x="596741" y="1263070"/>
            <a:ext cx="717911" cy="983226"/>
          </a:xfrm>
          <a:prstGeom prst="halfFram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rot="-10800000">
            <a:off x="10973908" y="5370878"/>
            <a:ext cx="717911" cy="983226"/>
          </a:xfrm>
          <a:prstGeom prst="halfFram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相关术语解析</a:t>
              </a:r>
            </a:p>
          </p:txBody>
        </p:sp>
      </p:grpSp>
      <p:sp>
        <p:nvSpPr>
          <p:cNvPr id="48" name="AutoShape 48"/>
          <p:cNvSpPr/>
          <p:nvPr/>
        </p:nvSpPr>
        <p:spPr>
          <a:xfrm>
            <a:off x="1793829" y="2901501"/>
            <a:ext cx="1728135" cy="2440846"/>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指产品在待机状态下消耗的功率，通常以瓦特（W）为单位。</a:t>
            </a:r>
            <a:endParaRPr lang="en-US" sz="1100"/>
          </a:p>
        </p:txBody>
      </p:sp>
      <p:sp>
        <p:nvSpPr>
          <p:cNvPr id="49" name="AutoShape 49"/>
          <p:cNvSpPr/>
          <p:nvPr/>
        </p:nvSpPr>
        <p:spPr>
          <a:xfrm>
            <a:off x="4096761" y="2930032"/>
            <a:ext cx="1728135" cy="2440846"/>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指产品在正常运行状态下消耗的功率，同样以瓦特（W）为单位。</a:t>
            </a:r>
            <a:endParaRPr lang="en-US" sz="1100"/>
          </a:p>
        </p:txBody>
      </p:sp>
      <p:sp>
        <p:nvSpPr>
          <p:cNvPr id="50" name="AutoShape 50"/>
          <p:cNvSpPr/>
          <p:nvPr/>
        </p:nvSpPr>
        <p:spPr>
          <a:xfrm>
            <a:off x="6349979" y="2958607"/>
            <a:ext cx="1728135" cy="2440846"/>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表示产品在实际运行过程中负载情况的一个参数，通常以百分比表示。负载系数越高，产品的运行效率通常越低，电耗也相应增加。</a:t>
            </a:r>
            <a:endParaRPr lang="en-US" sz="1100"/>
          </a:p>
        </p:txBody>
      </p:sp>
      <p:sp>
        <p:nvSpPr>
          <p:cNvPr id="51" name="AutoShape 51"/>
          <p:cNvSpPr/>
          <p:nvPr/>
        </p:nvSpPr>
        <p:spPr>
          <a:xfrm>
            <a:off x="8692850" y="2958607"/>
            <a:ext cx="1728135" cy="2440846"/>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衡量产品能源利用效率的一个指标，通常以输出能量与输入能量之比来表示。能效比越高，说明产品的能源利用效率越高，电耗相对较低。</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solidFill>
                <a:latin typeface="Microsoft Yahei"/>
                <a:ea typeface="Microsoft Yahei"/>
                <a:cs typeface="Microsoft Yahei"/>
              </a:rPr>
              <a:t>03</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产品电耗数据采集与处理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1662" y="1773079"/>
            <a:ext cx="2211038" cy="987362"/>
            <a:chOff x="1101662" y="1773079"/>
            <a:chExt cx="2211038" cy="987362"/>
          </a:xfrm>
        </p:grpSpPr>
        <p:sp>
          <p:nvSpPr>
            <p:cNvPr id="3" name="Freeform 3"/>
            <p:cNvSpPr/>
            <p:nvPr/>
          </p:nvSpPr>
          <p:spPr>
            <a:xfrm rot="10800000">
              <a:off x="1101662" y="1773079"/>
              <a:ext cx="2211038" cy="987362"/>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Freeform 4"/>
            <p:cNvSpPr/>
            <p:nvPr/>
          </p:nvSpPr>
          <p:spPr>
            <a:xfrm>
              <a:off x="1933384" y="1952434"/>
              <a:ext cx="610648" cy="555498"/>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101662" y="4698682"/>
            <a:ext cx="2211038" cy="1034606"/>
            <a:chOff x="1101662" y="4698682"/>
            <a:chExt cx="2211038" cy="1034606"/>
          </a:xfrm>
        </p:grpSpPr>
        <p:sp>
          <p:nvSpPr>
            <p:cNvPr id="6" name="Freeform 6"/>
            <p:cNvSpPr/>
            <p:nvPr/>
          </p:nvSpPr>
          <p:spPr>
            <a:xfrm rot="10800000">
              <a:off x="1101662" y="4698682"/>
              <a:ext cx="2211038" cy="1034606"/>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60000"/>
                <a:lumOff val="4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7" name="Group 7"/>
          <p:cNvGrpSpPr/>
          <p:nvPr/>
        </p:nvGrpSpPr>
        <p:grpSpPr>
          <a:xfrm>
            <a:off x="1101662" y="3236786"/>
            <a:ext cx="2211038" cy="1033558"/>
            <a:chOff x="1101662" y="3236786"/>
            <a:chExt cx="2211038" cy="1033558"/>
          </a:xfrm>
        </p:grpSpPr>
        <p:sp>
          <p:nvSpPr>
            <p:cNvPr id="8" name="Freeform 8"/>
            <p:cNvSpPr/>
            <p:nvPr/>
          </p:nvSpPr>
          <p:spPr>
            <a:xfrm rot="10800000">
              <a:off x="1101662" y="3236786"/>
              <a:ext cx="2211038" cy="1033558"/>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9" name="Group 9"/>
          <p:cNvGrpSpPr/>
          <p:nvPr/>
        </p:nvGrpSpPr>
        <p:grpSpPr>
          <a:xfrm>
            <a:off x="1878425" y="3335274"/>
            <a:ext cx="685800" cy="695801"/>
            <a:chOff x="1878425" y="3335274"/>
            <a:chExt cx="685800" cy="695801"/>
          </a:xfrm>
        </p:grpSpPr>
        <p:sp>
          <p:nvSpPr>
            <p:cNvPr id="10" name="Freeform 10"/>
            <p:cNvSpPr/>
            <p:nvPr/>
          </p:nvSpPr>
          <p:spPr>
            <a:xfrm>
              <a:off x="1915382" y="3782568"/>
              <a:ext cx="87725" cy="163163"/>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058353" y="3692747"/>
              <a:ext cx="87725" cy="253079"/>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201323" y="3692747"/>
              <a:ext cx="87725" cy="253079"/>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150" y="3606165"/>
              <a:ext cx="94297" cy="342900"/>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892617" y="3453003"/>
              <a:ext cx="536257" cy="342900"/>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878425" y="3335274"/>
              <a:ext cx="685800" cy="695801"/>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Freeform 16"/>
          <p:cNvSpPr/>
          <p:nvPr/>
        </p:nvSpPr>
        <p:spPr>
          <a:xfrm>
            <a:off x="1858944" y="4873441"/>
            <a:ext cx="671753" cy="67175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3626579" y="4641532"/>
            <a:ext cx="7364174" cy="437149"/>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数据记录法</a:t>
            </a:r>
            <a:endParaRPr lang="en-US" sz="1100"/>
          </a:p>
        </p:txBody>
      </p:sp>
      <p:sp>
        <p:nvSpPr>
          <p:cNvPr id="18" name="AutoShape 18"/>
          <p:cNvSpPr/>
          <p:nvPr/>
        </p:nvSpPr>
        <p:spPr>
          <a:xfrm>
            <a:off x="3626579" y="1715929"/>
            <a:ext cx="7364174" cy="437149"/>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直接测量法</a:t>
            </a:r>
            <a:endParaRPr lang="en-US" sz="1100"/>
          </a:p>
        </p:txBody>
      </p:sp>
      <p:sp>
        <p:nvSpPr>
          <p:cNvPr id="19" name="AutoShape 19"/>
          <p:cNvSpPr/>
          <p:nvPr/>
        </p:nvSpPr>
        <p:spPr>
          <a:xfrm>
            <a:off x="3626579" y="3179636"/>
            <a:ext cx="7364174" cy="437149"/>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solidFill>
                <a:latin typeface="Microsoft Yahei"/>
                <a:ea typeface="Microsoft Yahei"/>
                <a:cs typeface="Microsoft Yahei"/>
              </a:rPr>
              <a:t>间接测量法</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数据采集方法</a:t>
              </a:r>
            </a:p>
          </p:txBody>
        </p:sp>
      </p:grpSp>
      <p:sp>
        <p:nvSpPr>
          <p:cNvPr id="42" name="AutoShape 42"/>
          <p:cNvSpPr/>
          <p:nvPr/>
        </p:nvSpPr>
        <p:spPr>
          <a:xfrm>
            <a:off x="3626579" y="4823472"/>
            <a:ext cx="7364174" cy="1204498"/>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solidFill>
                <a:latin typeface="Microsoft Yahei"/>
                <a:ea typeface="Microsoft Yahei"/>
                <a:cs typeface="Microsoft Yahei"/>
              </a:rPr>
              <a:t>通过数据记录设备或软件，定时或触发式地记录产品的电耗数据。</a:t>
            </a:r>
            <a:endParaRPr lang="en-US" sz="1100"/>
          </a:p>
        </p:txBody>
      </p:sp>
      <p:sp>
        <p:nvSpPr>
          <p:cNvPr id="43" name="AutoShape 43"/>
          <p:cNvSpPr/>
          <p:nvPr/>
        </p:nvSpPr>
        <p:spPr>
          <a:xfrm>
            <a:off x="3626579" y="1878013"/>
            <a:ext cx="7364174" cy="1157678"/>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solidFill>
                <a:latin typeface="Microsoft Yahei"/>
                <a:ea typeface="Microsoft Yahei"/>
                <a:cs typeface="Microsoft Yahei"/>
              </a:rPr>
              <a:t>通过电能表等测量设备直接获取产品的实时电耗数据。</a:t>
            </a:r>
            <a:endParaRPr lang="en-US" sz="1100"/>
          </a:p>
        </p:txBody>
      </p:sp>
      <p:sp>
        <p:nvSpPr>
          <p:cNvPr id="44" name="AutoShape 44"/>
          <p:cNvSpPr/>
          <p:nvPr/>
        </p:nvSpPr>
        <p:spPr>
          <a:xfrm>
            <a:off x="3626579" y="3370295"/>
            <a:ext cx="7364174" cy="1157678"/>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20202"/>
                </a:solidFill>
                <a:latin typeface="Microsoft Yahei"/>
                <a:ea typeface="Microsoft Yahei"/>
                <a:cs typeface="Microsoft Yahei"/>
              </a:rPr>
              <a:t>利用相关参数和已知的电耗关系，间接推算出产品的电耗数据。</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144167" y="2573915"/>
            <a:ext cx="1971008" cy="1817370"/>
            <a:chOff x="5144167" y="2573915"/>
            <a:chExt cx="1971008" cy="1817370"/>
          </a:xfrm>
        </p:grpSpPr>
        <p:sp>
          <p:nvSpPr>
            <p:cNvPr id="3" name="Freeform 3"/>
            <p:cNvSpPr/>
            <p:nvPr/>
          </p:nvSpPr>
          <p:spPr>
            <a:xfrm>
              <a:off x="5144167" y="2573915"/>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Freeform 4"/>
            <p:cNvSpPr/>
            <p:nvPr/>
          </p:nvSpPr>
          <p:spPr>
            <a:xfrm flipH="1">
              <a:off x="6125813" y="2573915"/>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5" name="Group 5"/>
          <p:cNvGrpSpPr/>
          <p:nvPr/>
        </p:nvGrpSpPr>
        <p:grpSpPr>
          <a:xfrm>
            <a:off x="1492710" y="3026143"/>
            <a:ext cx="3651457" cy="0"/>
            <a:chOff x="1492710" y="3026143"/>
            <a:chExt cx="3651457" cy="0"/>
          </a:xfrm>
        </p:grpSpPr>
        <p:cxnSp>
          <p:nvCxnSpPr>
            <p:cNvPr id="6" name="Connector 6"/>
            <p:cNvCxnSpPr/>
            <p:nvPr/>
          </p:nvCxnSpPr>
          <p:spPr>
            <a:xfrm flipH="1">
              <a:off x="1492710" y="3026143"/>
              <a:ext cx="3651457" cy="0"/>
            </a:xfrm>
            <a:prstGeom prst="line">
              <a:avLst/>
            </a:prstGeom>
            <a:ln w="12700">
              <a:solidFill>
                <a:schemeClr val="accent1"/>
              </a:solidFill>
              <a:prstDash val="dash"/>
              <a:headEnd type="oval"/>
              <a:tailEnd type="oval"/>
            </a:ln>
          </p:spPr>
          <p:style>
            <a:lnRef idx="0">
              <a:schemeClr val="accent1"/>
            </a:lnRef>
            <a:fillRef idx="1">
              <a:schemeClr val="accent1"/>
            </a:fillRef>
            <a:effectRef idx="0">
              <a:schemeClr val="accent1"/>
            </a:effectRef>
            <a:fontRef idx="minor">
              <a:schemeClr val="lt1"/>
            </a:fontRef>
          </p:style>
        </p:cxnSp>
      </p:grpSp>
      <p:grpSp>
        <p:nvGrpSpPr>
          <p:cNvPr id="7" name="Group 7"/>
          <p:cNvGrpSpPr/>
          <p:nvPr/>
        </p:nvGrpSpPr>
        <p:grpSpPr>
          <a:xfrm>
            <a:off x="7616666" y="4097724"/>
            <a:ext cx="3172339" cy="0"/>
            <a:chOff x="7616666" y="4097724"/>
            <a:chExt cx="3172339" cy="0"/>
          </a:xfrm>
        </p:grpSpPr>
        <p:cxnSp>
          <p:nvCxnSpPr>
            <p:cNvPr id="8" name="Connector 8"/>
            <p:cNvCxnSpPr/>
            <p:nvPr/>
          </p:nvCxnSpPr>
          <p:spPr>
            <a:xfrm flipH="1">
              <a:off x="7616666" y="4097724"/>
              <a:ext cx="3172339" cy="0"/>
            </a:xfrm>
            <a:prstGeom prst="line">
              <a:avLst/>
            </a:prstGeom>
            <a:ln w="12700">
              <a:solidFill>
                <a:schemeClr val="accent1"/>
              </a:solidFill>
              <a:prstDash val="dash"/>
              <a:headEnd type="oval"/>
              <a:tailEnd type="oval"/>
            </a:ln>
          </p:spPr>
          <p:style>
            <a:lnRef idx="0">
              <a:schemeClr val="accent1"/>
            </a:lnRef>
            <a:fillRef idx="1">
              <a:schemeClr val="accent1"/>
            </a:fillRef>
            <a:effectRef idx="0">
              <a:schemeClr val="accent1"/>
            </a:effectRef>
            <a:fontRef idx="minor">
              <a:schemeClr val="lt1"/>
            </a:fontRef>
          </p:style>
        </p:cxnSp>
      </p:grpSp>
      <p:cxnSp>
        <p:nvCxnSpPr>
          <p:cNvPr id="9" name="Connector 9"/>
          <p:cNvCxnSpPr/>
          <p:nvPr/>
        </p:nvCxnSpPr>
        <p:spPr>
          <a:xfrm flipH="1" flipV="1">
            <a:off x="1444497" y="4924940"/>
            <a:ext cx="3263072" cy="7174"/>
          </a:xfrm>
          <a:prstGeom prst="line">
            <a:avLst/>
          </a:prstGeom>
          <a:ln w="12700">
            <a:solidFill>
              <a:schemeClr val="accent1"/>
            </a:solidFill>
            <a:prstDash val="dash"/>
            <a:headEnd type="oval"/>
            <a:tailEnd type="oval"/>
          </a:ln>
        </p:spPr>
        <p:style>
          <a:lnRef idx="0">
            <a:schemeClr val="accent1"/>
          </a:lnRef>
          <a:fillRef idx="1">
            <a:schemeClr val="accent1"/>
          </a:fillRef>
          <a:effectRef idx="0">
            <a:schemeClr val="accent1"/>
          </a:effectRef>
          <a:fontRef idx="minor">
            <a:schemeClr val="lt1"/>
          </a:fontRef>
        </p:style>
      </p:cxnSp>
      <p:cxnSp>
        <p:nvCxnSpPr>
          <p:cNvPr id="10" name="Connector 10"/>
          <p:cNvCxnSpPr/>
          <p:nvPr/>
        </p:nvCxnSpPr>
        <p:spPr>
          <a:xfrm flipH="1">
            <a:off x="7115175" y="5915094"/>
            <a:ext cx="3812216" cy="0"/>
          </a:xfrm>
          <a:prstGeom prst="line">
            <a:avLst/>
          </a:prstGeom>
          <a:ln w="12700">
            <a:solidFill>
              <a:schemeClr val="accent1"/>
            </a:solidFill>
            <a:prstDash val="dash"/>
            <a:headEnd type="oval"/>
            <a:tailEnd type="oval"/>
          </a:ln>
        </p:spPr>
        <p:style>
          <a:lnRef idx="0">
            <a:schemeClr val="accent1"/>
          </a:lnRef>
          <a:fillRef idx="1">
            <a:schemeClr val="accent1"/>
          </a:fillRef>
          <a:effectRef idx="0">
            <a:schemeClr val="accent1"/>
          </a:effectRef>
          <a:fontRef idx="minor">
            <a:schemeClr val="lt1"/>
          </a:fontRef>
        </p:style>
      </p:cxnSp>
      <p:grpSp>
        <p:nvGrpSpPr>
          <p:cNvPr id="11" name="Group 11"/>
          <p:cNvGrpSpPr/>
          <p:nvPr/>
        </p:nvGrpSpPr>
        <p:grpSpPr>
          <a:xfrm>
            <a:off x="1565530" y="3482600"/>
            <a:ext cx="2551945" cy="1386615"/>
            <a:chOff x="1565530" y="3482600"/>
            <a:chExt cx="2551945" cy="1386615"/>
          </a:xfrm>
        </p:grpSpPr>
        <p:sp>
          <p:nvSpPr>
            <p:cNvPr id="12" name="AutoShape 12"/>
            <p:cNvSpPr/>
            <p:nvPr/>
          </p:nvSpPr>
          <p:spPr>
            <a:xfrm>
              <a:off x="1565530" y="3482600"/>
              <a:ext cx="2551945" cy="359340"/>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数据转换</a:t>
              </a:r>
              <a:endParaRPr lang="en-US" sz="1100"/>
            </a:p>
          </p:txBody>
        </p:sp>
        <p:sp>
          <p:nvSpPr>
            <p:cNvPr id="13" name="AutoShape 13"/>
            <p:cNvSpPr/>
            <p:nvPr/>
          </p:nvSpPr>
          <p:spPr>
            <a:xfrm>
              <a:off x="1565530" y="3841940"/>
              <a:ext cx="2551945" cy="1027275"/>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将数据转换为适合分析和处理的格式，如进行单位统一、数据标准化等。</a:t>
              </a:r>
              <a:endParaRPr lang="en-US" sz="1100"/>
            </a:p>
          </p:txBody>
        </p:sp>
      </p:grpSp>
      <p:grpSp>
        <p:nvGrpSpPr>
          <p:cNvPr id="14" name="Group 14"/>
          <p:cNvGrpSpPr/>
          <p:nvPr/>
        </p:nvGrpSpPr>
        <p:grpSpPr>
          <a:xfrm>
            <a:off x="1565530" y="1561607"/>
            <a:ext cx="2551945" cy="1386615"/>
            <a:chOff x="1565530" y="1561607"/>
            <a:chExt cx="2551945" cy="1386615"/>
          </a:xfrm>
        </p:grpSpPr>
        <p:sp>
          <p:nvSpPr>
            <p:cNvPr id="15" name="AutoShape 15"/>
            <p:cNvSpPr/>
            <p:nvPr/>
          </p:nvSpPr>
          <p:spPr>
            <a:xfrm>
              <a:off x="1565530" y="1561607"/>
              <a:ext cx="2551945" cy="359340"/>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数据清洗</a:t>
              </a:r>
              <a:endParaRPr lang="en-US" sz="1100"/>
            </a:p>
          </p:txBody>
        </p:sp>
        <p:sp>
          <p:nvSpPr>
            <p:cNvPr id="16" name="AutoShape 16"/>
            <p:cNvSpPr/>
            <p:nvPr/>
          </p:nvSpPr>
          <p:spPr>
            <a:xfrm>
              <a:off x="1565530" y="1920947"/>
              <a:ext cx="2551945" cy="1027275"/>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去除异常值、重复值和无效数据，保证数据的准确性和一致性。</a:t>
              </a:r>
              <a:endParaRPr lang="en-US" sz="1100"/>
            </a:p>
          </p:txBody>
        </p:sp>
      </p:grpSp>
      <p:grpSp>
        <p:nvGrpSpPr>
          <p:cNvPr id="17" name="Group 17"/>
          <p:cNvGrpSpPr/>
          <p:nvPr/>
        </p:nvGrpSpPr>
        <p:grpSpPr>
          <a:xfrm>
            <a:off x="8194084" y="2573915"/>
            <a:ext cx="2551945" cy="1386615"/>
            <a:chOff x="8194084" y="2573915"/>
            <a:chExt cx="2551945" cy="1386615"/>
          </a:xfrm>
        </p:grpSpPr>
        <p:sp>
          <p:nvSpPr>
            <p:cNvPr id="18" name="AutoShape 18"/>
            <p:cNvSpPr/>
            <p:nvPr/>
          </p:nvSpPr>
          <p:spPr>
            <a:xfrm>
              <a:off x="8194084" y="2573915"/>
              <a:ext cx="2551945" cy="359340"/>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数据分析</a:t>
              </a:r>
              <a:endParaRPr lang="en-US" sz="1100"/>
            </a:p>
          </p:txBody>
        </p:sp>
        <p:sp>
          <p:nvSpPr>
            <p:cNvPr id="19" name="AutoShape 19"/>
            <p:cNvSpPr/>
            <p:nvPr/>
          </p:nvSpPr>
          <p:spPr>
            <a:xfrm>
              <a:off x="8194084" y="2933255"/>
              <a:ext cx="2551945" cy="1027275"/>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运用统计学方法对数据进行分析，提取有用信息和特征。</a:t>
              </a:r>
              <a:endParaRPr lang="en-US" sz="1100"/>
            </a:p>
          </p:txBody>
        </p:sp>
      </p:grpSp>
      <p:grpSp>
        <p:nvGrpSpPr>
          <p:cNvPr id="20" name="Group 20"/>
          <p:cNvGrpSpPr/>
          <p:nvPr/>
        </p:nvGrpSpPr>
        <p:grpSpPr>
          <a:xfrm>
            <a:off x="8194084" y="4468591"/>
            <a:ext cx="2551945" cy="1386615"/>
            <a:chOff x="8194084" y="4468591"/>
            <a:chExt cx="2551945" cy="1386615"/>
          </a:xfrm>
        </p:grpSpPr>
        <p:sp>
          <p:nvSpPr>
            <p:cNvPr id="21" name="AutoShape 21"/>
            <p:cNvSpPr/>
            <p:nvPr/>
          </p:nvSpPr>
          <p:spPr>
            <a:xfrm>
              <a:off x="8194084" y="4468591"/>
              <a:ext cx="2551945" cy="359340"/>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数据可视化</a:t>
              </a:r>
              <a:endParaRPr lang="en-US" sz="1100"/>
            </a:p>
          </p:txBody>
        </p:sp>
        <p:sp>
          <p:nvSpPr>
            <p:cNvPr id="22" name="AutoShape 22"/>
            <p:cNvSpPr/>
            <p:nvPr/>
          </p:nvSpPr>
          <p:spPr>
            <a:xfrm>
              <a:off x="8194084" y="4827931"/>
              <a:ext cx="2551945" cy="1027275"/>
            </a:xfrm>
            <a:prstGeom prst="rect">
              <a:avLst/>
            </a:prstGeom>
          </p:spPr>
          <p:txBody>
            <a:bodyPr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solidFill>
                  <a:latin typeface="Microsoft Yahei"/>
                  <a:ea typeface="Microsoft Yahei"/>
                  <a:cs typeface="Microsoft Yahei"/>
                </a:rPr>
                <a:t>通过图表、图像等方式将数据直观地展现出来，便于理解和分析。</a:t>
              </a:r>
              <a:endParaRPr lang="en-US" sz="1100"/>
            </a:p>
          </p:txBody>
        </p:sp>
      </p:grpSp>
      <p:grpSp>
        <p:nvGrpSpPr>
          <p:cNvPr id="23" name="Group 23"/>
          <p:cNvGrpSpPr/>
          <p:nvPr/>
        </p:nvGrpSpPr>
        <p:grpSpPr>
          <a:xfrm>
            <a:off x="5144167" y="4306666"/>
            <a:ext cx="1968341" cy="1817370"/>
            <a:chOff x="5144167" y="4306666"/>
            <a:chExt cx="1968341" cy="1817370"/>
          </a:xfrm>
        </p:grpSpPr>
        <p:sp>
          <p:nvSpPr>
            <p:cNvPr id="24" name="Freeform 24"/>
            <p:cNvSpPr/>
            <p:nvPr/>
          </p:nvSpPr>
          <p:spPr>
            <a:xfrm rot="10800000">
              <a:off x="6124004" y="4306666"/>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Freeform 25"/>
            <p:cNvSpPr/>
            <p:nvPr/>
          </p:nvSpPr>
          <p:spPr>
            <a:xfrm rot="10800000" flipH="1">
              <a:off x="5144167" y="4306666"/>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26" name="Group 26"/>
          <p:cNvGrpSpPr/>
          <p:nvPr/>
        </p:nvGrpSpPr>
        <p:grpSpPr>
          <a:xfrm>
            <a:off x="6546675" y="2933560"/>
            <a:ext cx="1015845" cy="2802933"/>
            <a:chOff x="6546675" y="2933560"/>
            <a:chExt cx="1015845" cy="2802933"/>
          </a:xfrm>
        </p:grpSpPr>
        <p:sp>
          <p:nvSpPr>
            <p:cNvPr id="27" name="Freeform 27"/>
            <p:cNvSpPr/>
            <p:nvPr/>
          </p:nvSpPr>
          <p:spPr>
            <a:xfrm rot="5400000">
              <a:off x="6574016" y="2933560"/>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Freeform 28"/>
            <p:cNvSpPr/>
            <p:nvPr/>
          </p:nvSpPr>
          <p:spPr>
            <a:xfrm rot="5400000" flipH="1">
              <a:off x="6546675" y="3919123"/>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29" name="Group 29"/>
          <p:cNvGrpSpPr/>
          <p:nvPr/>
        </p:nvGrpSpPr>
        <p:grpSpPr>
          <a:xfrm>
            <a:off x="4692634" y="2938042"/>
            <a:ext cx="989362" cy="2794827"/>
            <a:chOff x="4692634" y="2938042"/>
            <a:chExt cx="989362" cy="2794827"/>
          </a:xfrm>
        </p:grpSpPr>
        <p:sp>
          <p:nvSpPr>
            <p:cNvPr id="30" name="Freeform 30"/>
            <p:cNvSpPr/>
            <p:nvPr/>
          </p:nvSpPr>
          <p:spPr>
            <a:xfrm rot="-5400000">
              <a:off x="4693063" y="3915499"/>
              <a:ext cx="988504" cy="1817370"/>
            </a:xfrm>
            <a:custGeom>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Freeform 31"/>
            <p:cNvSpPr/>
            <p:nvPr/>
          </p:nvSpPr>
          <p:spPr>
            <a:xfrm rot="-5400000" flipH="1">
              <a:off x="4692634" y="2938042"/>
              <a:ext cx="989362" cy="1817370"/>
            </a:xfrm>
            <a:custGeom>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数据处理流程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823593" y="3784976"/>
            <a:ext cx="1631969" cy="672075"/>
          </a:xfrm>
          <a:prstGeom prst="line">
            <a:avLst/>
          </a:prstGeom>
          <a:ln w="9525">
            <a:solidFill>
              <a:schemeClr val="accent1"/>
            </a:solidFill>
            <a:prstDash val="dash"/>
            <a:tailEnd type="triangle" w="lg" len="lg"/>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V="1">
            <a:off x="6823593" y="2056783"/>
            <a:ext cx="1631969" cy="672075"/>
          </a:xfrm>
          <a:prstGeom prst="line">
            <a:avLst/>
          </a:prstGeom>
          <a:ln w="9525">
            <a:solidFill>
              <a:schemeClr val="accent1"/>
            </a:solidFill>
            <a:prstDash val="dash"/>
            <a:tailEnd type="triangle" w="lg" len="lg"/>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flipH="1" flipV="1">
            <a:off x="3929991" y="2152793"/>
            <a:ext cx="1645627" cy="576064"/>
          </a:xfrm>
          <a:prstGeom prst="line">
            <a:avLst/>
          </a:prstGeom>
          <a:ln w="9525">
            <a:solidFill>
              <a:schemeClr val="accent1"/>
            </a:solidFill>
            <a:prstDash val="dash"/>
            <a:tailEnd type="triangle" w="lg" len="lg"/>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3929991" y="3784976"/>
            <a:ext cx="1645627" cy="672075"/>
          </a:xfrm>
          <a:prstGeom prst="line">
            <a:avLst/>
          </a:prstGeom>
          <a:ln w="9525">
            <a:solidFill>
              <a:schemeClr val="accent1"/>
            </a:solidFill>
            <a:prstDash val="dash"/>
            <a:tailEnd type="triangle" w="lg" len="lg"/>
          </a:ln>
        </p:spPr>
        <p:style>
          <a:lnRef idx="0">
            <a:schemeClr val="accent1"/>
          </a:lnRef>
          <a:fillRef idx="1">
            <a:schemeClr val="accent1"/>
          </a:fillRef>
          <a:effectRef idx="0">
            <a:schemeClr val="accent1"/>
          </a:effectRef>
          <a:fontRef idx="minor">
            <a:schemeClr val="lt1"/>
          </a:fontRef>
        </p:style>
      </p:cxnSp>
      <p:grpSp>
        <p:nvGrpSpPr>
          <p:cNvPr id="6" name="Group 6"/>
          <p:cNvGrpSpPr/>
          <p:nvPr/>
        </p:nvGrpSpPr>
        <p:grpSpPr>
          <a:xfrm>
            <a:off x="2887644" y="1462367"/>
            <a:ext cx="1042321" cy="1042416"/>
            <a:chOff x="2887644" y="1462367"/>
            <a:chExt cx="1042321" cy="1042416"/>
          </a:xfrm>
        </p:grpSpPr>
        <p:sp>
          <p:nvSpPr>
            <p:cNvPr id="7" name="AutoShape 7"/>
            <p:cNvSpPr/>
            <p:nvPr/>
          </p:nvSpPr>
          <p:spPr>
            <a:xfrm>
              <a:off x="2887644" y="1462367"/>
              <a:ext cx="1042321" cy="1042416"/>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8" name="Group 8"/>
          <p:cNvGrpSpPr/>
          <p:nvPr/>
        </p:nvGrpSpPr>
        <p:grpSpPr>
          <a:xfrm>
            <a:off x="2887644" y="4072978"/>
            <a:ext cx="1042321" cy="1042416"/>
            <a:chOff x="2887644" y="4072978"/>
            <a:chExt cx="1042321" cy="1042416"/>
          </a:xfrm>
        </p:grpSpPr>
        <p:sp>
          <p:nvSpPr>
            <p:cNvPr id="9" name="AutoShape 9"/>
            <p:cNvSpPr/>
            <p:nvPr/>
          </p:nvSpPr>
          <p:spPr>
            <a:xfrm>
              <a:off x="2887644" y="4072978"/>
              <a:ext cx="1042321" cy="1042416"/>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0" name="Group 10"/>
          <p:cNvGrpSpPr/>
          <p:nvPr/>
        </p:nvGrpSpPr>
        <p:grpSpPr>
          <a:xfrm>
            <a:off x="8551590" y="1473606"/>
            <a:ext cx="1042321" cy="1042416"/>
            <a:chOff x="8551590" y="1473606"/>
            <a:chExt cx="1042321" cy="1042416"/>
          </a:xfrm>
        </p:grpSpPr>
        <p:sp>
          <p:nvSpPr>
            <p:cNvPr id="11" name="AutoShape 11"/>
            <p:cNvSpPr/>
            <p:nvPr/>
          </p:nvSpPr>
          <p:spPr>
            <a:xfrm>
              <a:off x="8551590" y="1473606"/>
              <a:ext cx="1042321" cy="10424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12" name="Group 12"/>
          <p:cNvGrpSpPr/>
          <p:nvPr/>
        </p:nvGrpSpPr>
        <p:grpSpPr>
          <a:xfrm>
            <a:off x="8551590" y="4084218"/>
            <a:ext cx="1042321" cy="1042416"/>
            <a:chOff x="8551590" y="4084218"/>
            <a:chExt cx="1042321" cy="1042416"/>
          </a:xfrm>
        </p:grpSpPr>
        <p:sp>
          <p:nvSpPr>
            <p:cNvPr id="13" name="AutoShape 13"/>
            <p:cNvSpPr/>
            <p:nvPr/>
          </p:nvSpPr>
          <p:spPr>
            <a:xfrm>
              <a:off x="8551590" y="4084218"/>
              <a:ext cx="1042321" cy="10424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sp>
        <p:nvSpPr>
          <p:cNvPr id="14" name="AutoShape 14"/>
          <p:cNvSpPr/>
          <p:nvPr/>
        </p:nvSpPr>
        <p:spPr>
          <a:xfrm>
            <a:off x="2244174" y="2598544"/>
            <a:ext cx="2551945" cy="359340"/>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solidFill>
                <a:latin typeface="Microsoft Yahei"/>
                <a:ea typeface="Microsoft Yahei"/>
                <a:cs typeface="Microsoft Yahei"/>
              </a:rPr>
              <a:t>采集设备校准</a:t>
            </a:r>
            <a:endParaRPr lang="en-US" sz="1100"/>
          </a:p>
        </p:txBody>
      </p:sp>
      <p:sp>
        <p:nvSpPr>
          <p:cNvPr id="15" name="AutoShape 15"/>
          <p:cNvSpPr/>
          <p:nvPr/>
        </p:nvSpPr>
        <p:spPr>
          <a:xfrm>
            <a:off x="7796778" y="2598544"/>
            <a:ext cx="2551945" cy="359340"/>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solidFill>
                <a:latin typeface="Microsoft Yahei"/>
                <a:ea typeface="Microsoft Yahei"/>
                <a:cs typeface="Microsoft Yahei"/>
              </a:rPr>
              <a:t>数据采集规范</a:t>
            </a:r>
            <a:endParaRPr lang="en-US" sz="1100"/>
          </a:p>
        </p:txBody>
      </p:sp>
      <p:sp>
        <p:nvSpPr>
          <p:cNvPr id="16" name="AutoShape 16"/>
          <p:cNvSpPr/>
          <p:nvPr/>
        </p:nvSpPr>
        <p:spPr>
          <a:xfrm>
            <a:off x="2132832" y="5115395"/>
            <a:ext cx="2551945" cy="328744"/>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solidFill>
                <a:latin typeface="Microsoft Yahei"/>
                <a:ea typeface="Microsoft Yahei"/>
                <a:cs typeface="Microsoft Yahei"/>
              </a:rPr>
              <a:t>数据处理审核</a:t>
            </a:r>
            <a:endParaRPr lang="en-US" sz="1100"/>
          </a:p>
        </p:txBody>
      </p:sp>
      <p:sp>
        <p:nvSpPr>
          <p:cNvPr id="17" name="AutoShape 17"/>
          <p:cNvSpPr/>
          <p:nvPr/>
        </p:nvSpPr>
        <p:spPr>
          <a:xfrm>
            <a:off x="7796778" y="5115395"/>
            <a:ext cx="2551945" cy="328744"/>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chemeClr val="accent1"/>
                </a:solidFill>
                <a:latin typeface="Microsoft Yahei"/>
                <a:ea typeface="Microsoft Yahei"/>
                <a:cs typeface="Microsoft Yahei"/>
              </a:rPr>
              <a:t>数据备份与恢复</a:t>
            </a:r>
            <a:endParaRPr lang="en-US" sz="1100"/>
          </a:p>
        </p:txBody>
      </p:sp>
      <p:sp>
        <p:nvSpPr>
          <p:cNvPr id="18" name="Freeform 18"/>
          <p:cNvSpPr/>
          <p:nvPr/>
        </p:nvSpPr>
        <p:spPr>
          <a:xfrm>
            <a:off x="3162126" y="1736896"/>
            <a:ext cx="493356" cy="493356"/>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8854255" y="1765080"/>
            <a:ext cx="436989" cy="436989"/>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216332" y="4401714"/>
            <a:ext cx="384944" cy="384944"/>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903628" y="4425064"/>
            <a:ext cx="338244" cy="338244"/>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数据质量保证措施</a:t>
              </a:r>
            </a:p>
          </p:txBody>
        </p:sp>
      </p:grpSp>
      <p:sp>
        <p:nvSpPr>
          <p:cNvPr id="44" name="AutoShape 44"/>
          <p:cNvSpPr/>
          <p:nvPr/>
        </p:nvSpPr>
        <p:spPr>
          <a:xfrm>
            <a:off x="8236050" y="5416004"/>
            <a:ext cx="2860041" cy="1081467"/>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solidFill>
                <a:latin typeface="Microsoft Yahei"/>
                <a:ea typeface="Microsoft Yahei"/>
                <a:cs typeface="Microsoft Yahei"/>
              </a:rPr>
              <a:t>建立数据处理审核机制，对数据进行多轮次、多角度的审核和验证，确保数据的准确性和可信度。</a:t>
            </a:r>
            <a:endParaRPr lang="en-US" sz="1100"/>
          </a:p>
        </p:txBody>
      </p:sp>
      <p:sp>
        <p:nvSpPr>
          <p:cNvPr id="45" name="AutoShape 45"/>
          <p:cNvSpPr/>
          <p:nvPr/>
        </p:nvSpPr>
        <p:spPr>
          <a:xfrm>
            <a:off x="1391768" y="5416004"/>
            <a:ext cx="2860041" cy="1081467"/>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solidFill>
                <a:latin typeface="Microsoft Yahei"/>
                <a:ea typeface="Microsoft Yahei"/>
                <a:cs typeface="Microsoft Yahei"/>
              </a:rPr>
              <a:t>建立数据备份和恢复机制，确保数据的安全性和可追溯性。</a:t>
            </a:r>
            <a:endParaRPr lang="en-US" sz="1100"/>
          </a:p>
        </p:txBody>
      </p:sp>
      <p:sp>
        <p:nvSpPr>
          <p:cNvPr id="46" name="AutoShape 46"/>
          <p:cNvSpPr/>
          <p:nvPr/>
        </p:nvSpPr>
        <p:spPr>
          <a:xfrm>
            <a:off x="1399937" y="2898546"/>
            <a:ext cx="2861224" cy="1383724"/>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solidFill>
                <a:latin typeface="Microsoft Yahei"/>
                <a:ea typeface="Microsoft Yahei"/>
                <a:cs typeface="Microsoft Yahei"/>
              </a:rPr>
              <a:t>定期对电能表等测量设备进行校准，确保测量数据的准确性。</a:t>
            </a:r>
            <a:endParaRPr lang="en-US" sz="1100"/>
          </a:p>
        </p:txBody>
      </p:sp>
      <p:sp>
        <p:nvSpPr>
          <p:cNvPr id="47" name="AutoShape 47"/>
          <p:cNvSpPr/>
          <p:nvPr/>
        </p:nvSpPr>
        <p:spPr>
          <a:xfrm>
            <a:off x="8238458" y="2898546"/>
            <a:ext cx="2857634" cy="1383724"/>
          </a:xfrm>
          <a:prstGeom prst="rect">
            <a:avLst/>
          </a:prstGeom>
        </p:spPr>
        <p:txBody>
          <a:bodyPr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ct val="0"/>
              </a:spcBef>
              <a:defRPr/>
            </a:pPr>
            <a:r>
              <a:rPr lang="en-US" sz="1350">
                <a:solidFill>
                  <a:srgbClr val="000404"/>
                </a:solidFill>
                <a:latin typeface="Microsoft Yahei"/>
                <a:ea typeface="Microsoft Yahei"/>
                <a:cs typeface="Microsoft Yahei"/>
              </a:rPr>
              <a:t>制定详细的数据采集规范，包括采集频率、采集方式、数据存储等，确保数据的完整性和一致性。</a:t>
            </a:r>
            <a:endParaRPr lang="en-US" sz="1100"/>
          </a:p>
        </p:txBody>
      </p:sp>
      <p:sp>
        <p:nvSpPr>
          <p:cNvPr id="48" name="Freeform 48"/>
          <p:cNvSpPr/>
          <p:nvPr/>
        </p:nvSpPr>
        <p:spPr>
          <a:xfrm>
            <a:off x="5651945" y="2717646"/>
            <a:ext cx="1086493" cy="1086493"/>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solidFill>
                <a:latin typeface="Microsoft Yahei"/>
                <a:ea typeface="Microsoft Yahei"/>
                <a:cs typeface="Microsoft Yahei"/>
              </a:rPr>
              <a:t>04</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产品电耗统计方法与应用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定义与目的</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产品电耗统计是对产品在特定条件下的电能消耗进行度量和记录的过程，旨在评估产品的能效性能和为节能措施提供依据。</a:t>
            </a:r>
          </a:p>
        </p:txBody>
      </p:sp>
      <p:sp>
        <p:nvSpPr>
          <p:cNvPr id="6" name="AutoShape 6"/>
          <p:cNvSpPr/>
          <p:nvPr/>
        </p:nvSpPr>
        <p:spPr>
          <a:xfrm>
            <a:off x="4403619"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统计原则</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产品电耗统计应遵循准确性、可重复性、可比性和透明性原则，确保统计结果的可靠和有效。</a:t>
            </a:r>
          </a:p>
        </p:txBody>
      </p:sp>
      <p:sp>
        <p:nvSpPr>
          <p:cNvPr id="10" name="AutoShape 10"/>
          <p:cNvSpPr/>
          <p:nvPr/>
        </p:nvSpPr>
        <p:spPr>
          <a:xfrm>
            <a:off x="8171205"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常用单位</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电耗统计常用单位包括千瓦时（kWh）、瓦（W）等，用于衡量不同时间范围内的电能消耗。</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统计方法概述</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https://d.book118.com/648140066020006027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Microsoft Yahei</vt:lpstr>
      <vt:lpstr>方正正纤黑简体</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2024-09-04T18:37:53.024</cp:lastPrinted>
  <dcterms:created xsi:type="dcterms:W3CDTF">2024-09-04T10:37:53Z</dcterms:created>
  <dcterms:modified xsi:type="dcterms:W3CDTF">2024-09-04T10:37:55Z</dcterms:modified>
</cp:coreProperties>
</file>