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2" r:id="rId32"/>
  </p:sldIdLst>
  <p:sldSz cx="9144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098" name="页眉占位符 4097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en-US" altLang="zh-CN" sz="1200"/>
              <a:t>*</a:t>
            </a:r>
            <a:endParaRPr lang="en-US" altLang="zh-CN" sz="1200"/>
          </a:p>
        </p:txBody>
      </p:sp>
      <p:sp>
        <p:nvSpPr>
          <p:cNvPr id="4099" name="日期占位符 4098"/>
          <p:cNvSpPr/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algn="r"/>
            <a:endParaRPr lang="ru-RU" sz="1200"/>
          </a:p>
        </p:txBody>
      </p:sp>
      <p:sp>
        <p:nvSpPr>
          <p:cNvPr id="4100" name="幻灯片图像占位符 4099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4101" name="文本占位符 4100"/>
          <p:cNvSpPr/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102" name="页脚占位符 4101"/>
          <p:cNvSpPr/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endParaRPr lang="ru-RU" sz="1200"/>
          </a:p>
        </p:txBody>
      </p:sp>
      <p:sp>
        <p:nvSpPr>
          <p:cNvPr id="4103" name="灯片编号占位符 4102"/>
          <p:cNvSpPr/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/>
            <a:fld id="{9A0DB2DC-4C9A-4742-B13C-FB6460FD3503}" type="slidenum">
              <a:rPr lang="ru-RU" sz="1200"/>
              <a:t/>
            </a:fld>
            <a:endParaRPr lang="ru-RU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lvl="0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SzTx/>
      <a:buNone/>
      <a:defRPr sz="1200" b="0" i="0" u="none" kern="1200">
        <a:solidFill>
          <a:schemeClr val="tx1"/>
        </a:solidFill>
        <a:latin typeface="Arial"/>
        <a:ea typeface="宋体" panose="02010600030101010101" pitchFamily="2" charset="-122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SzTx/>
      <a:buFontTx/>
      <a:buNone/>
      <a:defRPr sz="1200" b="0" i="0" u="none" kern="1200">
        <a:solidFill>
          <a:schemeClr val="tx1"/>
        </a:solidFill>
        <a:latin typeface="Arial"/>
        <a:ea typeface="宋体" panose="02010600030101010101" pitchFamily="2" charset="-122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SzTx/>
      <a:buFontTx/>
      <a:buNone/>
      <a:defRPr sz="1200" b="0" i="0" u="none" kern="1200">
        <a:solidFill>
          <a:schemeClr val="tx1"/>
        </a:solidFill>
        <a:latin typeface="Arial"/>
        <a:ea typeface="宋体" panose="02010600030101010101" pitchFamily="2" charset="-122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SzTx/>
      <a:buFontTx/>
      <a:buNone/>
      <a:defRPr sz="1200" b="0" i="0" u="none" kern="1200">
        <a:solidFill>
          <a:schemeClr val="tx1"/>
        </a:solidFill>
        <a:latin typeface="Arial"/>
        <a:ea typeface="宋体" panose="02010600030101010101" pitchFamily="2" charset="-122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SzTx/>
      <a:buFontTx/>
      <a:buNone/>
      <a:defRPr sz="1200" b="0" i="0" u="none" kern="1200">
        <a:solidFill>
          <a:schemeClr val="tx1"/>
        </a:solidFill>
        <a:latin typeface="Arial"/>
        <a:ea typeface="宋体" panose="02010600030101010101" pitchFamily="2" charset="-122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ClrTx/>
      <a:buSzTx/>
      <a:buFontTx/>
      <a:buNone/>
      <a:defRPr sz="1200" b="0" i="0" u="none" kern="1200">
        <a:solidFill>
          <a:schemeClr val="tx1"/>
        </a:solidFill>
        <a:latin typeface="Arial"/>
        <a:ea typeface="宋体" panose="02010600030101010101" pitchFamily="2" charset="-122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ClrTx/>
      <a:buSzTx/>
      <a:buFontTx/>
      <a:buNone/>
      <a:defRPr sz="1200" b="0" i="0" u="none" kern="1200">
        <a:solidFill>
          <a:schemeClr val="tx1"/>
        </a:solidFill>
        <a:latin typeface="Arial"/>
        <a:ea typeface="宋体" panose="02010600030101010101" pitchFamily="2" charset="-122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ClrTx/>
      <a:buSzTx/>
      <a:buFontTx/>
      <a:buNone/>
      <a:defRPr sz="1200" b="0" i="0" u="none" kern="1200">
        <a:solidFill>
          <a:schemeClr val="tx1"/>
        </a:solidFill>
        <a:latin typeface="Arial"/>
        <a:ea typeface="宋体" panose="02010600030101010101" pitchFamily="2" charset="-122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ClrTx/>
      <a:buSzTx/>
      <a:buFontTx/>
      <a:buNone/>
      <a:defRPr sz="1200" b="0" i="0" u="none" kern="1200">
        <a:solidFill>
          <a:schemeClr val="tx1"/>
        </a:solidFill>
        <a:latin typeface="Arial"/>
        <a:ea typeface="宋体" panose="02010600030101010101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6" name="幻灯片图像占位符 4105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107" name="文本占位符 4106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r>
              <a:rPr lang="zh-CN" altLang="en-US" sz="120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rPr>
              <a:t>见</a:t>
            </a:r>
            <a:r>
              <a:rPr lang="en-US" altLang="zh-CN" sz="120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rPr>
              <a:t>P31</a:t>
            </a:r>
            <a:endParaRPr lang="en-US" altLang="zh-CN" sz="12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0" name="幻灯片图像占位符 4109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111" name="文本占位符 4110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4" name="幻灯片图像占位符 4113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115" name="文本占位符 4114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8" name="幻灯片图像占位符 4117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119" name="文本占位符 4118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2" name="幻灯片图像占位符 412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123" name="文本占位符 4122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6" name="幻灯片图像占位符 4125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127" name="文本占位符 4126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r>
              <a:rPr lang="zh-CN" altLang="en-US" sz="120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rPr>
              <a:t>氡气离墙近、离地面近高；中国平均钍含量比美国高</a:t>
            </a:r>
            <a:r>
              <a:rPr lang="en-US" altLang="zh-CN" sz="120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rPr>
              <a:t>40</a:t>
            </a:r>
            <a:r>
              <a:rPr lang="zh-CN" altLang="en-US" sz="120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rPr>
              <a:t>％</a:t>
            </a:r>
            <a:endParaRPr lang="zh-CN" altLang="en-US" sz="12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0" name="幻灯片图像占位符 4129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131" name="文本占位符 4130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4" name="幻灯片图像占位符 4133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135" name="文本占位符 4134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8" name="幻灯片图像占位符 4137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139" name="文本占位符 4138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marL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sz="12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D90FB-B55A-4205-8856-CCC999934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731FC-60C0-48F8-BD7F-A155EA011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FB886-FDC8-4A3B-B8E0-0E74C7E11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180BC-9331-4870-9D55-920158C2A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440D6-8851-43C9-8802-593F04872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A78F1A-82BF-4365-9572-8613F20B4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4FE987-BBDF-4BEE-869B-1CF1DB4BB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28EE7-325F-4E8F-943C-EA92C87F8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09D63-5D2E-44A3-8214-B85D44065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DB6CF-DA19-44DD-A12E-3F886A804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45AB0-8558-4BB7-ABF3-75D29DD86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050" name="标题 2049"/>
          <p:cNvSpPr/>
          <p:nvPr>
            <p:ph type="ctrTitle"/>
          </p:nvPr>
        </p:nvSpPr>
        <p:spPr>
          <a:xfrm>
            <a:off x="685800" y="22860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4400" b="0" i="0" u="none">
                <a:solidFill>
                  <a:schemeClr val="tx2"/>
                </a:solidFill>
                <a:latin typeface="Arial"/>
                <a:ea typeface="宋体" panose="02010600030101010101" pitchFamily="2" charset="-122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副标题 2050"/>
          <p:cNvSpPr/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32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5000"/>
              <a:buFontTx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052" name="日期占位符 2051"/>
          <p:cNvSpPr/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/>
            </a:lvl1pPr>
          </a:lstStyle>
          <a:p/>
        </p:txBody>
      </p:sp>
      <p:sp>
        <p:nvSpPr>
          <p:cNvPr id="2053" name="页脚占位符 2052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/>
            </a:lvl1pPr>
          </a:lstStyle>
          <a:p>
            <a:r>
              <a:rPr lang="zh-CN" altLang="en-US"/>
              <a:t>整理课件</a:t>
            </a:r>
            <a:endParaRPr lang="zh-CN" altLang="en-US"/>
          </a:p>
        </p:txBody>
      </p:sp>
      <p:sp>
        <p:nvSpPr>
          <p:cNvPr id="2054" name="灯片编号占位符 2053"/>
          <p:cNvSpPr/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/>
            </a:lvl1pPr>
          </a:lstStyle>
          <a:p>
            <a:fld id="{9A0DB2DC-4C9A-4742-B13C-FB6460FD3503}" type="slidenum">
              <a:rPr lang="ru-RU"/>
              <a:t/>
            </a:fld>
            <a:endParaRPr lang="ru-RU"/>
          </a:p>
        </p:txBody>
      </p:sp>
    </p:spTree>
  </p:cSld>
  <p:clrMapOvr>
    <a:masterClrMapping/>
  </p:clrMapOvr>
  <p:transition/>
  <p:timing/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752600"/>
            <a:ext cx="4184968" cy="42703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408" y="1752600"/>
            <a:ext cx="4184968" cy="42703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381000"/>
            <a:ext cx="2135188" cy="56419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381000"/>
            <a:ext cx="6281784" cy="56419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/>
          <p:nvPr>
            <p:ph type="title"/>
          </p:nvPr>
        </p:nvSpPr>
        <p:spPr>
          <a:xfrm>
            <a:off x="301625" y="3810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/>
          <p:nvPr>
            <p:ph type="body" idx="1"/>
          </p:nvPr>
        </p:nvSpPr>
        <p:spPr>
          <a:xfrm>
            <a:off x="301625" y="1752600"/>
            <a:ext cx="8540750" cy="42703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/>
          <p:nvPr>
            <p:ph type="dt" sz="half" idx="2"/>
          </p:nvPr>
        </p:nvSpPr>
        <p:spPr>
          <a:xfrm>
            <a:off x="301625" y="61722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1029" name="页脚占位符 1028"/>
          <p:cNvSpPr/>
          <p:nvPr>
            <p:ph type="ftr" sz="quarter" idx="3"/>
          </p:nvPr>
        </p:nvSpPr>
        <p:spPr>
          <a:xfrm>
            <a:off x="3124200" y="61722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1030" name="灯片编号占位符 1029"/>
          <p:cNvSpPr/>
          <p:nvPr>
            <p:ph type="sldNum" sz="quarter" idx="4"/>
          </p:nvPr>
        </p:nvSpPr>
        <p:spPr>
          <a:xfrm>
            <a:off x="6553200" y="61722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sldNum="0" hdr="0" dt="0"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Tx/>
        <a:buChar char="•"/>
        <a:defRPr sz="28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4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115000"/>
        <a:buFontTx/>
        <a:buChar char="•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/>
        <a:buNone/>
        <a:defRPr sz="1800" b="0" i="0" u="none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42012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3"/>
          </p:nvPr>
        </p:nvSpPr>
        <p:spPr/>
        <p:txBody>
          <a:bodyPr/>
          <a:lstStyle/>
          <a:p>
            <a:r>
              <a:rPr lang="zh-CN" altLang="en-US"/>
              <a:t>整理课件</a:t>
            </a:r>
            <a:endParaRPr lang="zh-CN" altLang="en-US"/>
          </a:p>
        </p:txBody>
      </p:sp>
      <p:sp>
        <p:nvSpPr>
          <p:cNvPr id="2057" name="标题 2056"/>
          <p:cNvSpPr/>
          <p:nvPr>
            <p:ph type="ctrTitle"/>
          </p:nvPr>
        </p:nvSpPr>
        <p:spPr>
          <a:xfrm>
            <a:off x="539750" y="620713"/>
            <a:ext cx="7772400" cy="863600"/>
          </a:xfrm>
        </p:spPr>
        <p:txBody>
          <a:bodyPr anchor="ctr" anchorCtr="0"/>
          <a:lstStyle/>
          <a:p>
            <a:pPr defTabSz="914400">
              <a:buSzTx/>
              <a:buFontTx/>
              <a:buNone/>
            </a:pPr>
            <a:r>
              <a:rPr lang="zh-CN" altLang="en-US" b="1" kern="1200">
                <a:latin typeface="Arial"/>
                <a:ea typeface="华文宋体" panose="02010600040101010101" charset="-122"/>
              </a:rPr>
              <a:t>第</a:t>
            </a:r>
            <a:r>
              <a:rPr lang="en-US" altLang="zh-CN" b="1" kern="1200">
                <a:latin typeface="Arial"/>
                <a:ea typeface="华文宋体" panose="02010600040101010101" charset="-122"/>
              </a:rPr>
              <a:t>2</a:t>
            </a:r>
            <a:r>
              <a:rPr lang="zh-CN" altLang="en-US" b="1" kern="1200">
                <a:latin typeface="Arial"/>
                <a:ea typeface="华文宋体" panose="02010600040101010101" charset="-122"/>
              </a:rPr>
              <a:t>章   环境辐射源</a:t>
            </a:r>
            <a:endParaRPr lang="zh-CN" altLang="en-US" b="1" kern="1200">
              <a:latin typeface="Arial"/>
              <a:ea typeface="华文宋体" panose="02010600040101010101" charset="-122"/>
            </a:endParaRPr>
          </a:p>
        </p:txBody>
      </p:sp>
      <p:sp>
        <p:nvSpPr>
          <p:cNvPr id="2058" name="副标题 2057"/>
          <p:cNvSpPr/>
          <p:nvPr>
            <p:ph type="subTitle" idx="4294967295"/>
          </p:nvPr>
        </p:nvSpPr>
        <p:spPr>
          <a:xfrm>
            <a:off x="611188" y="1700213"/>
            <a:ext cx="8064500" cy="5472112"/>
          </a:xfrm>
        </p:spPr>
        <p:txBody>
          <a:bodyPr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32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5000"/>
              <a:buFontTx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lvl="0" algn="l">
              <a:lnSpc>
                <a:spcPct val="120000"/>
              </a:lnSpc>
            </a:pPr>
            <a:r>
              <a:rPr lang="en-US" altLang="zh-CN">
                <a:ea typeface="华文宋体" panose="02010600040101010101" charset="-122"/>
              </a:rPr>
              <a:t>       </a:t>
            </a:r>
            <a:r>
              <a:rPr lang="zh-CN" altLang="en-US">
                <a:ea typeface="华文宋体" panose="02010600040101010101" charset="-122"/>
              </a:rPr>
              <a:t>地球上每一个人都受到各种</a:t>
            </a:r>
            <a:r>
              <a:rPr lang="zh-CN" altLang="en-US">
                <a:solidFill>
                  <a:schemeClr val="hlink"/>
                </a:solidFill>
                <a:ea typeface="华文宋体" panose="02010600040101010101" charset="-122"/>
              </a:rPr>
              <a:t>天然辐射和人工辐射</a:t>
            </a:r>
            <a:r>
              <a:rPr lang="zh-CN" altLang="en-US">
                <a:ea typeface="华文宋体" panose="02010600040101010101" charset="-122"/>
              </a:rPr>
              <a:t>的照射。来自天然辐射源的电离辐射称为</a:t>
            </a:r>
            <a:r>
              <a:rPr lang="zh-CN" altLang="en-US">
                <a:solidFill>
                  <a:schemeClr val="hlink"/>
                </a:solidFill>
                <a:ea typeface="华文宋体" panose="02010600040101010101" charset="-122"/>
              </a:rPr>
              <a:t>天然辐射</a:t>
            </a:r>
            <a:r>
              <a:rPr lang="zh-CN" altLang="en-US">
                <a:ea typeface="华文宋体" panose="02010600040101010101" charset="-122"/>
              </a:rPr>
              <a:t>；来自人工辐射源的电离辐射称为</a:t>
            </a:r>
            <a:r>
              <a:rPr lang="zh-CN" altLang="en-US">
                <a:solidFill>
                  <a:schemeClr val="hlink"/>
                </a:solidFill>
                <a:ea typeface="华文宋体" panose="02010600040101010101" charset="-122"/>
              </a:rPr>
              <a:t>人工辐射</a:t>
            </a:r>
            <a:r>
              <a:rPr lang="zh-CN" altLang="en-US">
                <a:ea typeface="华文宋体" panose="02010600040101010101" charset="-122"/>
              </a:rPr>
              <a:t>；对人类群体造成照射的各种天然及人工辐射源称为环境辐射源。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59" name="TextBox 2058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061" name="矩形 2060"/>
          <p:cNvSpPr/>
          <p:nvPr/>
        </p:nvSpPr>
        <p:spPr>
          <a:xfrm>
            <a:off x="669925" y="782638"/>
            <a:ext cx="182563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TW" altLang="en-US" sz="3200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062" name="矩形 2061"/>
          <p:cNvSpPr/>
          <p:nvPr/>
        </p:nvSpPr>
        <p:spPr>
          <a:xfrm>
            <a:off x="568325" y="944563"/>
            <a:ext cx="8583613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666750" indent="-666750"/>
            <a:r>
              <a:rPr lang="zh-TW" altLang="en-US" sz="3200">
                <a:latin typeface="Tahoma" panose="020b0604030504040204" pitchFamily="34" charset="0"/>
                <a:ea typeface="华文宋体" panose="02010600040101010101" charset="-122"/>
              </a:rPr>
              <a:t>	当我们进行一下活动时，会吸收辐射吗？</a:t>
            </a:r>
            <a:endParaRPr lang="zh-TW" altLang="en-US" sz="3200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grpSp>
        <p:nvGrpSpPr>
          <p:cNvPr id="2063" name="组合 2062"/>
          <p:cNvGrpSpPr/>
          <p:nvPr/>
        </p:nvGrpSpPr>
        <p:grpSpPr>
          <a:xfrm>
            <a:off x="0" y="5610225"/>
            <a:ext cx="806450" cy="712788"/>
            <a:chOff x="596" y="2623"/>
            <a:chExt cx="508" cy="449"/>
          </a:xfrm>
        </p:grpSpPr>
        <p:sp>
          <p:nvSpPr>
            <p:cNvPr id="2064" name="五边形 2063"/>
            <p:cNvSpPr/>
            <p:nvPr/>
          </p:nvSpPr>
          <p:spPr>
            <a:xfrm>
              <a:off x="672" y="2784"/>
              <a:ext cx="432" cy="288"/>
            </a:xfrm>
            <a:prstGeom prst="homePlate">
              <a:avLst>
                <a:gd name="adj" fmla="val 64930"/>
              </a:avLst>
            </a:prstGeom>
            <a:solidFill>
              <a:srgbClr val="FF0000"/>
            </a:solidFill>
            <a:ln w="38100" cap="flat" cmpd="sng">
              <a:solidFill>
                <a:srgbClr val="000000"/>
              </a:solidFill>
              <a:prstDash val="solid"/>
              <a:miter/>
              <a:headEnd type="none" w="med" len="med"/>
              <a:tailEnd type="none" w="med" len="med"/>
            </a:ln>
            <a:effectLst>
              <a:outerShdw dist="89803" dir="2699999" algn="ctr" rotWithShape="0">
                <a:schemeClr val="bg2"/>
              </a:outerShdw>
            </a:effectLst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065" name="组合 2064"/>
            <p:cNvGrpSpPr/>
            <p:nvPr/>
          </p:nvGrpSpPr>
          <p:grpSpPr>
            <a:xfrm>
              <a:off x="596" y="2623"/>
              <a:ext cx="412" cy="449"/>
              <a:chOff x="1878" y="1070"/>
              <a:chExt cx="1984" cy="2163"/>
            </a:xfrm>
          </p:grpSpPr>
          <p:sp>
            <p:nvSpPr>
              <p:cNvPr id="2066" name="矩形 2065"/>
              <p:cNvSpPr/>
              <p:nvPr/>
            </p:nvSpPr>
            <p:spPr>
              <a:xfrm>
                <a:off x="2329" y="1413"/>
                <a:ext cx="1027" cy="1789"/>
              </a:xfrm>
              <a:solidFill>
                <a:srgbClr val="FFFFFF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7" name="矩形 2066"/>
              <p:cNvSpPr/>
              <p:nvPr/>
            </p:nvSpPr>
            <p:spPr>
              <a:xfrm>
                <a:off x="2421" y="1387"/>
                <a:ext cx="1043" cy="1312"/>
              </a:xfrm>
              <a:solidFill>
                <a:srgbClr val="FFFF99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8" name="矩形 2067"/>
              <p:cNvSpPr/>
              <p:nvPr/>
            </p:nvSpPr>
            <p:spPr>
              <a:xfrm>
                <a:off x="2660" y="2637"/>
                <a:ext cx="496" cy="538"/>
              </a:xfrm>
              <a:solidFill>
                <a:srgbClr val="A3A3D6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9" name="矩形 2068"/>
              <p:cNvSpPr/>
              <p:nvPr/>
            </p:nvSpPr>
            <p:spPr>
              <a:xfrm>
                <a:off x="3306" y="1221"/>
                <a:ext cx="385" cy="373"/>
              </a:xfrm>
              <a:solidFill>
                <a:srgbClr val="FFFF99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0" name="矩形 2069"/>
              <p:cNvSpPr/>
              <p:nvPr/>
            </p:nvSpPr>
            <p:spPr>
              <a:xfrm>
                <a:off x="3459" y="1870"/>
                <a:ext cx="403" cy="316"/>
              </a:xfrm>
              <a:solidFill>
                <a:srgbClr val="FFFF99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1" name="矩形 2070"/>
              <p:cNvSpPr/>
              <p:nvPr/>
            </p:nvSpPr>
            <p:spPr>
              <a:xfrm>
                <a:off x="3187" y="2203"/>
                <a:ext cx="377" cy="365"/>
              </a:xfrm>
              <a:solidFill>
                <a:srgbClr val="FFFF99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2" name="矩形 2071"/>
              <p:cNvSpPr/>
              <p:nvPr/>
            </p:nvSpPr>
            <p:spPr>
              <a:xfrm>
                <a:off x="2105" y="2159"/>
                <a:ext cx="364" cy="409"/>
              </a:xfrm>
              <a:solidFill>
                <a:srgbClr val="FFFF99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3" name="矩形 2072"/>
              <p:cNvSpPr/>
              <p:nvPr/>
            </p:nvSpPr>
            <p:spPr>
              <a:xfrm>
                <a:off x="1878" y="1541"/>
                <a:ext cx="394" cy="289"/>
              </a:xfrm>
              <a:solidFill>
                <a:srgbClr val="FFFF99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4" name="矩形 2073"/>
              <p:cNvSpPr/>
              <p:nvPr/>
            </p:nvSpPr>
            <p:spPr>
              <a:xfrm>
                <a:off x="2384" y="1070"/>
                <a:ext cx="293" cy="360"/>
              </a:xfrm>
              <a:solidFill>
                <a:srgbClr val="FFFF99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5" name="矩形 2074"/>
              <p:cNvSpPr/>
              <p:nvPr/>
            </p:nvSpPr>
            <p:spPr>
              <a:xfrm>
                <a:off x="2287" y="1421"/>
                <a:ext cx="1114" cy="1267"/>
              </a:xfrm>
              <a:solidFill>
                <a:srgbClr val="000000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6" name="矩形 2075"/>
              <p:cNvSpPr/>
              <p:nvPr/>
            </p:nvSpPr>
            <p:spPr>
              <a:xfrm>
                <a:off x="2703" y="1760"/>
                <a:ext cx="228" cy="906"/>
              </a:xfrm>
              <a:solidFill>
                <a:srgbClr val="000000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7" name="矩形 2076"/>
              <p:cNvSpPr/>
              <p:nvPr/>
            </p:nvSpPr>
            <p:spPr>
              <a:xfrm>
                <a:off x="2518" y="2693"/>
                <a:ext cx="602" cy="468"/>
              </a:xfrm>
              <a:solidFill>
                <a:srgbClr val="000000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8" name="矩形 2077"/>
              <p:cNvSpPr/>
              <p:nvPr/>
            </p:nvSpPr>
            <p:spPr>
              <a:xfrm>
                <a:off x="2701" y="3125"/>
                <a:ext cx="190" cy="108"/>
              </a:xfrm>
              <a:solidFill>
                <a:srgbClr val="000000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9" name="矩形 2078"/>
              <p:cNvSpPr/>
              <p:nvPr/>
            </p:nvSpPr>
            <p:spPr>
              <a:xfrm>
                <a:off x="2115" y="2243"/>
                <a:ext cx="233" cy="289"/>
              </a:xfrm>
              <a:solidFill>
                <a:srgbClr val="000000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0" name="矩形 2079"/>
              <p:cNvSpPr/>
              <p:nvPr/>
            </p:nvSpPr>
            <p:spPr>
              <a:xfrm>
                <a:off x="3535" y="1896"/>
                <a:ext cx="269" cy="161"/>
              </a:xfrm>
              <a:solidFill>
                <a:srgbClr val="000000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1" name="矩形 2080"/>
              <p:cNvSpPr/>
              <p:nvPr/>
            </p:nvSpPr>
            <p:spPr>
              <a:xfrm>
                <a:off x="3349" y="1313"/>
                <a:ext cx="284" cy="204"/>
              </a:xfrm>
              <a:solidFill>
                <a:srgbClr val="000000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2" name="矩形 2081"/>
              <p:cNvSpPr/>
              <p:nvPr/>
            </p:nvSpPr>
            <p:spPr>
              <a:xfrm>
                <a:off x="1956" y="1605"/>
                <a:ext cx="276" cy="166"/>
              </a:xfrm>
              <a:solidFill>
                <a:srgbClr val="000000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3" name="矩形 2082"/>
              <p:cNvSpPr/>
              <p:nvPr/>
            </p:nvSpPr>
            <p:spPr>
              <a:xfrm>
                <a:off x="3223" y="2301"/>
                <a:ext cx="321" cy="222"/>
              </a:xfrm>
              <a:solidFill>
                <a:srgbClr val="000000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4" name="矩形 2083"/>
              <p:cNvSpPr/>
              <p:nvPr/>
            </p:nvSpPr>
            <p:spPr>
              <a:xfrm>
                <a:off x="2426" y="1133"/>
                <a:ext cx="192" cy="253"/>
              </a:xfrm>
              <a:solidFill>
                <a:srgbClr val="000000"/>
              </a:solidFill>
              <a:ln w="9525">
                <a:noFill/>
              </a:ln>
            </p:spPr>
            <p:txBody>
              <a:bodyPr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None/>
                  <a:defRPr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kern="1200">
                    <a:solidFill>
                      <a:schemeClr val="tx1"/>
                    </a:solidFill>
                    <a:latin typeface="Arial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85" name="动作按钮: 上一张 2084"/>
          <p:cNvSpPr/>
          <p:nvPr/>
        </p:nvSpPr>
        <p:spPr>
          <a:xfrm>
            <a:off x="8305800" y="5791200"/>
            <a:ext cx="609600" cy="533400"/>
          </a:xfrm>
          <a:prstGeom prst="actionButtonReturn">
            <a:avLst/>
          </a:prstGeom>
          <a:solidFill>
            <a:srgbClr val="FF9900"/>
          </a:solidFill>
          <a:ln w="9525" cap="flat" cmpd="sng">
            <a:solidFill>
              <a:srgbClr val="CC66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86" name="矩形 2085"/>
          <p:cNvSpPr/>
          <p:nvPr/>
        </p:nvSpPr>
        <p:spPr>
          <a:xfrm>
            <a:off x="4187825" y="2119313"/>
            <a:ext cx="542925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TW" altLang="en-US" sz="3600">
                <a:solidFill>
                  <a:schemeClr val="accent2"/>
                </a:solidFill>
                <a:latin typeface="Times New Roman" panose="02020603050405020304" pitchFamily="18" charset="0"/>
                <a:ea typeface="华文宋体" panose="02010600040101010101" charset="-122"/>
                <a:sym typeface="Wingdings" panose="05000000000000000000" pitchFamily="2" charset="2"/>
              </a:rPr>
              <a:t></a:t>
            </a:r>
            <a:endParaRPr lang="zh-TW" altLang="en-US" sz="3600">
              <a:solidFill>
                <a:schemeClr val="accent2"/>
              </a:solidFill>
              <a:latin typeface="Times New Roman" panose="02020603050405020304" pitchFamily="18" charset="0"/>
              <a:ea typeface="华文宋体" panose="02010600040101010101" charset="-122"/>
              <a:sym typeface="Wingdings" panose="05000000000000000000" pitchFamily="2" charset="2"/>
            </a:endParaRPr>
          </a:p>
        </p:txBody>
      </p:sp>
      <p:sp>
        <p:nvSpPr>
          <p:cNvPr id="2087" name="矩形 2086"/>
          <p:cNvSpPr/>
          <p:nvPr/>
        </p:nvSpPr>
        <p:spPr>
          <a:xfrm>
            <a:off x="1292225" y="1878013"/>
            <a:ext cx="2671763" cy="4194175"/>
          </a:xfrm>
          <a:prstGeom prst="rect">
            <a:avLst/>
          </a:prstGeom>
          <a:noFill/>
          <a:ln w="9525">
            <a:noFill/>
          </a:ln>
        </p:spPr>
        <p:txBody>
          <a:bodyPr wrap="none" lIns="90000" tIns="46800" rIns="90000" bIns="46800"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华文宋体" panose="02010600040101010101" charset="-122"/>
              </a:rPr>
              <a:t>吃饭</a:t>
            </a:r>
            <a:endParaRPr lang="zh-CN" altLang="en-US" sz="2800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6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华文宋体" panose="02010600040101010101" charset="-122"/>
              </a:rPr>
              <a:t>观看电视节目</a:t>
            </a:r>
            <a:endParaRPr lang="zh-CN" altLang="en-US" sz="2800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60000"/>
              </a:lnSpc>
            </a:pPr>
            <a:r>
              <a:rPr lang="zh-TW" altLang="en-US" sz="2800" b="1">
                <a:latin typeface="Times New Roman" panose="02020603050405020304" pitchFamily="18" charset="0"/>
                <a:ea typeface="华文宋体" panose="02010600040101010101" charset="-122"/>
              </a:rPr>
              <a:t>在一单位內居住</a:t>
            </a:r>
            <a:endParaRPr lang="zh-TW" altLang="en-US" sz="2800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60000"/>
              </a:lnSpc>
            </a:pPr>
            <a:r>
              <a:rPr lang="zh-TW" altLang="en-US" sz="2800" b="1">
                <a:latin typeface="Times New Roman" panose="02020603050405020304" pitchFamily="18" charset="0"/>
                <a:ea typeface="华文宋体" panose="02010600040101010101" charset="-122"/>
              </a:rPr>
              <a:t>吸烟</a:t>
            </a:r>
            <a:endParaRPr lang="zh-TW" altLang="en-US" sz="2800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60000"/>
              </a:lnSpc>
            </a:pPr>
            <a:r>
              <a:rPr lang="zh-TW" altLang="en-US" sz="2800" b="1">
                <a:latin typeface="Times New Roman" panose="02020603050405020304" pitchFamily="18" charset="0"/>
                <a:ea typeface="华文宋体" panose="02010600040101010101" charset="-122"/>
              </a:rPr>
              <a:t>使用无线电话</a:t>
            </a:r>
            <a:endParaRPr lang="zh-TW" altLang="en-US" sz="2800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60000"/>
              </a:lnSpc>
            </a:pPr>
            <a:r>
              <a:rPr lang="zh-TW" altLang="en-US" sz="2800" b="1">
                <a:latin typeface="Times New Roman" panose="02020603050405020304" pitchFamily="18" charset="0"/>
                <a:ea typeface="华文宋体" panose="02010600040101010101" charset="-122"/>
              </a:rPr>
              <a:t>在郊外远足</a:t>
            </a:r>
            <a:endParaRPr lang="zh-TW" altLang="en-US" sz="2800" b="1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088" name="矩形 2087"/>
          <p:cNvSpPr/>
          <p:nvPr/>
        </p:nvSpPr>
        <p:spPr>
          <a:xfrm>
            <a:off x="4276725" y="2212975"/>
            <a:ext cx="381000" cy="38100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89" name="矩形 2088"/>
          <p:cNvSpPr/>
          <p:nvPr/>
        </p:nvSpPr>
        <p:spPr>
          <a:xfrm>
            <a:off x="4211638" y="2827338"/>
            <a:ext cx="542925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TW" altLang="en-US" sz="3600">
                <a:solidFill>
                  <a:schemeClr val="accent2"/>
                </a:solidFill>
                <a:latin typeface="Times New Roman" panose="02020603050405020304" pitchFamily="18" charset="0"/>
                <a:ea typeface="华文宋体" panose="02010600040101010101" charset="-122"/>
                <a:sym typeface="Wingdings" panose="05000000000000000000" pitchFamily="2" charset="2"/>
              </a:rPr>
              <a:t></a:t>
            </a:r>
            <a:endParaRPr lang="zh-TW" altLang="en-US" sz="3600">
              <a:solidFill>
                <a:schemeClr val="accent2"/>
              </a:solidFill>
              <a:latin typeface="Times New Roman" panose="02020603050405020304" pitchFamily="18" charset="0"/>
              <a:ea typeface="华文宋体" panose="02010600040101010101" charset="-122"/>
              <a:sym typeface="Wingdings" panose="05000000000000000000" pitchFamily="2" charset="2"/>
            </a:endParaRPr>
          </a:p>
        </p:txBody>
      </p:sp>
      <p:sp>
        <p:nvSpPr>
          <p:cNvPr id="2090" name="矩形 2089"/>
          <p:cNvSpPr/>
          <p:nvPr/>
        </p:nvSpPr>
        <p:spPr>
          <a:xfrm>
            <a:off x="4300538" y="2921000"/>
            <a:ext cx="381000" cy="38100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91" name="矩形 2090"/>
          <p:cNvSpPr/>
          <p:nvPr/>
        </p:nvSpPr>
        <p:spPr>
          <a:xfrm>
            <a:off x="4211638" y="3454400"/>
            <a:ext cx="542925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TW" altLang="en-US" sz="3600">
                <a:solidFill>
                  <a:schemeClr val="accent2"/>
                </a:solidFill>
                <a:latin typeface="Times New Roman" panose="02020603050405020304" pitchFamily="18" charset="0"/>
                <a:ea typeface="华文宋体" panose="02010600040101010101" charset="-122"/>
                <a:sym typeface="Wingdings" panose="05000000000000000000" pitchFamily="2" charset="2"/>
              </a:rPr>
              <a:t></a:t>
            </a:r>
            <a:endParaRPr lang="zh-TW" altLang="en-US" sz="3600">
              <a:solidFill>
                <a:schemeClr val="accent2"/>
              </a:solidFill>
              <a:latin typeface="Times New Roman" panose="02020603050405020304" pitchFamily="18" charset="0"/>
              <a:ea typeface="华文宋体" panose="02010600040101010101" charset="-122"/>
              <a:sym typeface="Wingdings" panose="05000000000000000000" pitchFamily="2" charset="2"/>
            </a:endParaRPr>
          </a:p>
        </p:txBody>
      </p:sp>
      <p:sp>
        <p:nvSpPr>
          <p:cNvPr id="2092" name="矩形 2091"/>
          <p:cNvSpPr/>
          <p:nvPr/>
        </p:nvSpPr>
        <p:spPr>
          <a:xfrm>
            <a:off x="4300538" y="3548063"/>
            <a:ext cx="381000" cy="38100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93" name="矩形 2092"/>
          <p:cNvSpPr/>
          <p:nvPr/>
        </p:nvSpPr>
        <p:spPr>
          <a:xfrm>
            <a:off x="4211638" y="4143375"/>
            <a:ext cx="542925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TW" altLang="en-US" sz="3600">
                <a:solidFill>
                  <a:schemeClr val="accent2"/>
                </a:solidFill>
                <a:latin typeface="Times New Roman" panose="02020603050405020304" pitchFamily="18" charset="0"/>
                <a:ea typeface="华文宋体" panose="02010600040101010101" charset="-122"/>
                <a:sym typeface="Wingdings" panose="05000000000000000000" pitchFamily="2" charset="2"/>
              </a:rPr>
              <a:t></a:t>
            </a:r>
            <a:endParaRPr lang="zh-TW" altLang="en-US" sz="3600">
              <a:solidFill>
                <a:schemeClr val="accent2"/>
              </a:solidFill>
              <a:latin typeface="Times New Roman" panose="02020603050405020304" pitchFamily="18" charset="0"/>
              <a:ea typeface="华文宋体" panose="02010600040101010101" charset="-122"/>
              <a:sym typeface="Wingdings" panose="05000000000000000000" pitchFamily="2" charset="2"/>
            </a:endParaRPr>
          </a:p>
        </p:txBody>
      </p:sp>
      <p:sp>
        <p:nvSpPr>
          <p:cNvPr id="2094" name="矩形 2093"/>
          <p:cNvSpPr/>
          <p:nvPr/>
        </p:nvSpPr>
        <p:spPr>
          <a:xfrm>
            <a:off x="4300538" y="4237038"/>
            <a:ext cx="381000" cy="38100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95" name="矩形 2094"/>
          <p:cNvSpPr/>
          <p:nvPr/>
        </p:nvSpPr>
        <p:spPr>
          <a:xfrm>
            <a:off x="4211638" y="4821238"/>
            <a:ext cx="542925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TW" altLang="en-US" sz="3600">
                <a:solidFill>
                  <a:schemeClr val="accent2"/>
                </a:solidFill>
                <a:latin typeface="Times New Roman" panose="02020603050405020304" pitchFamily="18" charset="0"/>
                <a:ea typeface="华文宋体" panose="02010600040101010101" charset="-122"/>
                <a:sym typeface="Wingdings" panose="05000000000000000000" pitchFamily="2" charset="2"/>
              </a:rPr>
              <a:t></a:t>
            </a:r>
            <a:endParaRPr lang="zh-TW" altLang="en-US" sz="3600">
              <a:solidFill>
                <a:schemeClr val="accent2"/>
              </a:solidFill>
              <a:latin typeface="Times New Roman" panose="02020603050405020304" pitchFamily="18" charset="0"/>
              <a:ea typeface="华文宋体" panose="02010600040101010101" charset="-122"/>
              <a:sym typeface="Wingdings" panose="05000000000000000000" pitchFamily="2" charset="2"/>
            </a:endParaRPr>
          </a:p>
        </p:txBody>
      </p:sp>
      <p:sp>
        <p:nvSpPr>
          <p:cNvPr id="2096" name="矩形 2095"/>
          <p:cNvSpPr/>
          <p:nvPr/>
        </p:nvSpPr>
        <p:spPr>
          <a:xfrm>
            <a:off x="4300538" y="4914900"/>
            <a:ext cx="381000" cy="38100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97" name="矩形 2096"/>
          <p:cNvSpPr/>
          <p:nvPr/>
        </p:nvSpPr>
        <p:spPr>
          <a:xfrm>
            <a:off x="4197350" y="5526088"/>
            <a:ext cx="542925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TW" altLang="en-US" sz="3600">
                <a:solidFill>
                  <a:schemeClr val="accent2"/>
                </a:solidFill>
                <a:latin typeface="Times New Roman" panose="02020603050405020304" pitchFamily="18" charset="0"/>
                <a:ea typeface="华文宋体" panose="02010600040101010101" charset="-122"/>
                <a:sym typeface="Wingdings" panose="05000000000000000000" pitchFamily="2" charset="2"/>
              </a:rPr>
              <a:t></a:t>
            </a:r>
            <a:endParaRPr lang="zh-TW" altLang="en-US" sz="3600">
              <a:solidFill>
                <a:schemeClr val="accent2"/>
              </a:solidFill>
              <a:latin typeface="Times New Roman" panose="02020603050405020304" pitchFamily="18" charset="0"/>
              <a:ea typeface="华文宋体" panose="02010600040101010101" charset="-122"/>
              <a:sym typeface="Wingdings" panose="05000000000000000000" pitchFamily="2" charset="2"/>
            </a:endParaRPr>
          </a:p>
        </p:txBody>
      </p:sp>
      <p:sp>
        <p:nvSpPr>
          <p:cNvPr id="2098" name="矩形 2097"/>
          <p:cNvSpPr/>
          <p:nvPr/>
        </p:nvSpPr>
        <p:spPr>
          <a:xfrm>
            <a:off x="4286250" y="5619750"/>
            <a:ext cx="381000" cy="38100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99" name="矩形 2098"/>
          <p:cNvSpPr/>
          <p:nvPr/>
        </p:nvSpPr>
        <p:spPr>
          <a:xfrm>
            <a:off x="5257800" y="2208213"/>
            <a:ext cx="381000" cy="38100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0" name="矩形 2099"/>
          <p:cNvSpPr/>
          <p:nvPr/>
        </p:nvSpPr>
        <p:spPr>
          <a:xfrm>
            <a:off x="5281613" y="2916238"/>
            <a:ext cx="381000" cy="38100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1" name="矩形 2100"/>
          <p:cNvSpPr/>
          <p:nvPr/>
        </p:nvSpPr>
        <p:spPr>
          <a:xfrm>
            <a:off x="5281613" y="3543300"/>
            <a:ext cx="381000" cy="38100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2" name="矩形 2101"/>
          <p:cNvSpPr/>
          <p:nvPr/>
        </p:nvSpPr>
        <p:spPr>
          <a:xfrm>
            <a:off x="5281613" y="4232275"/>
            <a:ext cx="381000" cy="38100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3" name="矩形 2102"/>
          <p:cNvSpPr/>
          <p:nvPr/>
        </p:nvSpPr>
        <p:spPr>
          <a:xfrm>
            <a:off x="5281613" y="4910138"/>
            <a:ext cx="381000" cy="38100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4" name="矩形 2103"/>
          <p:cNvSpPr/>
          <p:nvPr/>
        </p:nvSpPr>
        <p:spPr>
          <a:xfrm>
            <a:off x="5267325" y="5614988"/>
            <a:ext cx="381000" cy="381000"/>
          </a:xfrm>
          <a:prstGeom prst="rect">
            <a:avLst/>
          </a:prstGeom>
          <a:noFill/>
          <a:ln w="25400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5" name="矩形 2104"/>
          <p:cNvSpPr/>
          <p:nvPr/>
        </p:nvSpPr>
        <p:spPr>
          <a:xfrm>
            <a:off x="4208463" y="1711325"/>
            <a:ext cx="536575" cy="520700"/>
          </a:xfrm>
          <a:prstGeom prst="rect">
            <a:avLst/>
          </a:prstGeom>
          <a:noFill/>
          <a:ln w="9525">
            <a:noFill/>
          </a:ln>
        </p:spPr>
        <p:txBody>
          <a:bodyPr wrap="none" lIns="90000" tIns="46800" rIns="90000" bIns="46800"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华文宋体" panose="02010600040101010101" charset="-122"/>
              </a:rPr>
              <a:t>会</a:t>
            </a:r>
            <a:endParaRPr lang="zh-CN" altLang="en-US" sz="2800" b="1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106" name="矩形 2105"/>
          <p:cNvSpPr/>
          <p:nvPr/>
        </p:nvSpPr>
        <p:spPr>
          <a:xfrm>
            <a:off x="5027613" y="1711325"/>
            <a:ext cx="892175" cy="520700"/>
          </a:xfrm>
          <a:prstGeom prst="rect">
            <a:avLst/>
          </a:prstGeom>
          <a:noFill/>
          <a:ln w="9525">
            <a:noFill/>
          </a:ln>
        </p:spPr>
        <p:txBody>
          <a:bodyPr wrap="none" lIns="90000" tIns="46800" rIns="90000" bIns="46800"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TW" altLang="en-US" sz="2800" b="1">
                <a:latin typeface="Times New Roman" panose="02020603050405020304" pitchFamily="18" charset="0"/>
                <a:ea typeface="华文宋体" panose="02010600040101010101" charset="-122"/>
              </a:rPr>
              <a:t>不会</a:t>
            </a:r>
            <a:endParaRPr lang="zh-TW" altLang="en-US" sz="2800" b="1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7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6" grpId="0"/>
      <p:bldP spid="2089" grpId="1"/>
      <p:bldP spid="2091" grpId="2"/>
      <p:bldP spid="2093" grpId="3"/>
      <p:bldP spid="2095" grpId="4"/>
      <p:bldP spid="2097" grpId="5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109" name="矩形 2108"/>
          <p:cNvSpPr/>
          <p:nvPr/>
        </p:nvSpPr>
        <p:spPr>
          <a:xfrm>
            <a:off x="504825" y="962025"/>
            <a:ext cx="3205163" cy="582613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TW" altLang="en-US" sz="3200" b="1">
                <a:latin typeface="Times New Roman" panose="02020603050405020304" pitchFamily="18" charset="0"/>
                <a:ea typeface="华文宋体" panose="02010600040101010101" charset="-122"/>
              </a:rPr>
              <a:t>天然辐射源：</a:t>
            </a:r>
            <a:endParaRPr lang="zh-TW" altLang="en-US" sz="3200" b="1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110" name="矩形 2109"/>
          <p:cNvSpPr/>
          <p:nvPr/>
        </p:nvSpPr>
        <p:spPr>
          <a:xfrm>
            <a:off x="2036763" y="5440363"/>
            <a:ext cx="564197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Char char="§"/>
              <a:defRPr sz="32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Char char="•"/>
              <a:defRPr sz="2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Char char="§"/>
              <a:defRPr sz="2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5000"/>
              <a:buFontTx/>
              <a:buChar char="•"/>
              <a:defRPr sz="20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Char char="§"/>
              <a:defRPr sz="20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>
              <a:buClr>
                <a:schemeClr val="folHlink"/>
              </a:buClr>
              <a:buNone/>
            </a:pPr>
            <a:r>
              <a:rPr lang="zh-TW" altLang="en-US" b="1">
                <a:ea typeface="华文宋体" panose="02010600040101010101" charset="-122"/>
              </a:rPr>
              <a:t>人体本身及各种饮料和食物</a:t>
            </a:r>
            <a:endParaRPr lang="zh-TW" altLang="en-US" b="1">
              <a:ea typeface="华文宋体" panose="02010600040101010101" charset="-122"/>
            </a:endParaRPr>
          </a:p>
        </p:txBody>
      </p:sp>
      <p:pic>
        <p:nvPicPr>
          <p:cNvPr id="2111" name="图片 2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617663"/>
            <a:ext cx="2451100" cy="3657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12" name="图片 21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3575" y="1573213"/>
            <a:ext cx="2874963" cy="3716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13" name="图片 21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4425" y="1576388"/>
            <a:ext cx="2809875" cy="36322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cut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116" name="矩形 2115"/>
          <p:cNvSpPr/>
          <p:nvPr/>
        </p:nvSpPr>
        <p:spPr>
          <a:xfrm>
            <a:off x="971550" y="2565400"/>
            <a:ext cx="2432050" cy="701675"/>
          </a:xfrm>
          <a:prstGeom prst="rect">
            <a:avLst/>
          </a:prstGeom>
          <a:solidFill>
            <a:srgbClr val="FF0000"/>
          </a:solidFill>
          <a:ln w="38100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FF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r>
              <a:rPr lang="zh-CN" altLang="en-US" sz="3600" b="1">
                <a:solidFill>
                  <a:srgbClr val="FFFF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天然辐射</a:t>
            </a:r>
            <a:endParaRPr lang="zh-CN" altLang="en-US" sz="3600" b="1">
              <a:solidFill>
                <a:srgbClr val="FFFF00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117" name="矩形 2116"/>
          <p:cNvSpPr/>
          <p:nvPr/>
        </p:nvSpPr>
        <p:spPr>
          <a:xfrm>
            <a:off x="4356100" y="1554163"/>
            <a:ext cx="2017713" cy="579437"/>
          </a:xfrm>
          <a:prstGeom prst="rect">
            <a:avLst/>
          </a:prstGeom>
          <a:solidFill>
            <a:srgbClr val="FFFF00"/>
          </a:solidFill>
          <a:ln w="2857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tx2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r>
              <a:rPr lang="zh-CN" altLang="en-US" sz="3200" b="1">
                <a:solidFill>
                  <a:schemeClr val="tx2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宇宙射线</a:t>
            </a:r>
            <a:endParaRPr lang="zh-CN" altLang="en-US" sz="3200" b="1">
              <a:solidFill>
                <a:schemeClr val="tx2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118" name="矩形 2117"/>
          <p:cNvSpPr/>
          <p:nvPr/>
        </p:nvSpPr>
        <p:spPr>
          <a:xfrm>
            <a:off x="4356100" y="2349500"/>
            <a:ext cx="3251200" cy="579438"/>
          </a:xfrm>
          <a:prstGeom prst="rect">
            <a:avLst/>
          </a:prstGeom>
          <a:solidFill>
            <a:srgbClr val="FFFF00"/>
          </a:solidFill>
          <a:ln w="2857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tx2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r>
              <a:rPr lang="zh-CN" altLang="en-US" sz="3200" b="1">
                <a:solidFill>
                  <a:schemeClr val="tx2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宇生放射性核素</a:t>
            </a:r>
            <a:endParaRPr lang="zh-CN" altLang="en-US" sz="3200" b="1">
              <a:solidFill>
                <a:schemeClr val="tx2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119" name="矩形 2118"/>
          <p:cNvSpPr/>
          <p:nvPr/>
        </p:nvSpPr>
        <p:spPr>
          <a:xfrm>
            <a:off x="4356100" y="3181350"/>
            <a:ext cx="3324225" cy="579438"/>
          </a:xfrm>
          <a:prstGeom prst="rect">
            <a:avLst/>
          </a:prstGeom>
          <a:solidFill>
            <a:srgbClr val="FFFF00"/>
          </a:solidFill>
          <a:ln w="2857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tx2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r>
              <a:rPr lang="zh-CN" altLang="en-US" sz="3200" b="1">
                <a:solidFill>
                  <a:schemeClr val="tx2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原生放射性核素</a:t>
            </a:r>
            <a:r>
              <a:rPr lang="zh-CN" altLang="en-US" sz="2400" b="1">
                <a:solidFill>
                  <a:schemeClr val="tx2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endParaRPr lang="zh-CN" altLang="en-US" sz="2400" b="1">
              <a:solidFill>
                <a:schemeClr val="tx2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120" name="矩形 2119"/>
          <p:cNvSpPr/>
          <p:nvPr/>
        </p:nvSpPr>
        <p:spPr>
          <a:xfrm>
            <a:off x="611188" y="5449888"/>
            <a:ext cx="8026400" cy="1068387"/>
          </a:xfrm>
          <a:prstGeom prst="rect">
            <a:avLst/>
          </a:prstGeom>
          <a:solidFill>
            <a:srgbClr val="FF0000"/>
          </a:solidFill>
          <a:ln w="2857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 i="1">
                <a:solidFill>
                  <a:srgbClr val="FFFF00"/>
                </a:solidFill>
                <a:latin typeface="黑体" panose="02010609060101010101" pitchFamily="2" charset="-122"/>
                <a:ea typeface="华文宋体" panose="02010600040101010101" charset="-122"/>
              </a:rPr>
              <a:t>一般场所：</a:t>
            </a:r>
            <a:r>
              <a:rPr lang="zh-CN" altLang="en-US" sz="3200" b="1">
                <a:solidFill>
                  <a:srgbClr val="FFFF00"/>
                </a:solidFill>
                <a:latin typeface="黑体" panose="02010609060101010101" pitchFamily="2" charset="-122"/>
                <a:ea typeface="华文宋体" panose="02010600040101010101" charset="-122"/>
              </a:rPr>
              <a:t>  天然本底为 </a:t>
            </a:r>
            <a:r>
              <a:rPr lang="en-US" altLang="zh-CN" sz="3200" b="1">
                <a:solidFill>
                  <a:srgbClr val="FFFF00"/>
                </a:solidFill>
                <a:latin typeface="黑体" panose="02010609060101010101" pitchFamily="2" charset="-122"/>
                <a:ea typeface="华文宋体" panose="02010600040101010101" charset="-122"/>
              </a:rPr>
              <a:t>2.4mSv/a, </a:t>
            </a:r>
            <a:endParaRPr lang="en-US" altLang="zh-CN" sz="3200" b="1">
              <a:solidFill>
                <a:srgbClr val="FFFF00"/>
              </a:solidFill>
              <a:latin typeface="黑体" panose="02010609060101010101" pitchFamily="2" charset="-122"/>
              <a:ea typeface="华文宋体" panose="02010600040101010101" charset="-122"/>
            </a:endParaRPr>
          </a:p>
          <a:p>
            <a:r>
              <a:rPr lang="en-US" altLang="zh-CN" sz="3200" b="1">
                <a:solidFill>
                  <a:srgbClr val="FFFF00"/>
                </a:solidFill>
                <a:latin typeface="黑体" panose="02010609060101010101" pitchFamily="2" charset="-122"/>
                <a:ea typeface="华文宋体" panose="02010600040101010101" charset="-122"/>
              </a:rPr>
              <a:t>           </a:t>
            </a:r>
            <a:r>
              <a:rPr lang="zh-CN" altLang="en-US" sz="3200" b="1">
                <a:solidFill>
                  <a:srgbClr val="FFFF00"/>
                </a:solidFill>
                <a:latin typeface="黑体" panose="02010609060101010101" pitchFamily="2" charset="-122"/>
                <a:ea typeface="华文宋体" panose="02010600040101010101" charset="-122"/>
              </a:rPr>
              <a:t>多为内照射 </a:t>
            </a:r>
            <a:r>
              <a:rPr lang="en-US" altLang="zh-CN" sz="3200" b="1">
                <a:solidFill>
                  <a:srgbClr val="FFFF00"/>
                </a:solidFill>
                <a:latin typeface="黑体" panose="02010609060101010101" pitchFamily="2" charset="-122"/>
                <a:ea typeface="华文宋体" panose="02010600040101010101" charset="-122"/>
              </a:rPr>
              <a:t>(</a:t>
            </a:r>
            <a:r>
              <a:rPr lang="en-US" altLang="zh-CN" sz="3200" b="1" baseline="30000">
                <a:solidFill>
                  <a:srgbClr val="FFFF00"/>
                </a:solidFill>
                <a:latin typeface="黑体" panose="02010609060101010101" pitchFamily="2" charset="-122"/>
                <a:ea typeface="华文宋体" panose="02010600040101010101" charset="-122"/>
              </a:rPr>
              <a:t>222</a:t>
            </a:r>
            <a:r>
              <a:rPr lang="en-US" altLang="zh-CN" sz="3200" b="1">
                <a:solidFill>
                  <a:srgbClr val="FFFF00"/>
                </a:solidFill>
                <a:latin typeface="黑体" panose="02010609060101010101" pitchFamily="2" charset="-122"/>
                <a:ea typeface="华文宋体" panose="02010600040101010101" charset="-122"/>
              </a:rPr>
              <a:t>Rn, 60%)</a:t>
            </a:r>
            <a:endParaRPr lang="en-US" altLang="zh-CN" sz="3200" b="1">
              <a:solidFill>
                <a:srgbClr val="FFFF00"/>
              </a:solidFill>
              <a:latin typeface="黑体" panose="02010609060101010101" pitchFamily="2" charset="-122"/>
              <a:ea typeface="华文宋体" panose="02010600040101010101" charset="-122"/>
            </a:endParaRPr>
          </a:p>
        </p:txBody>
      </p:sp>
      <p:sp>
        <p:nvSpPr>
          <p:cNvPr id="2121" name="矩形 2120"/>
          <p:cNvSpPr/>
          <p:nvPr/>
        </p:nvSpPr>
        <p:spPr>
          <a:xfrm>
            <a:off x="2360613" y="579438"/>
            <a:ext cx="4424362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600" b="1">
                <a:solidFill>
                  <a:schemeClr val="tx2"/>
                </a:solidFill>
                <a:ea typeface="华文宋体" panose="02010600040101010101" charset="-122"/>
              </a:rPr>
              <a:t>2.1  </a:t>
            </a:r>
            <a:r>
              <a:rPr lang="zh-CN" altLang="en-US" sz="3600" b="1">
                <a:solidFill>
                  <a:schemeClr val="tx2"/>
                </a:solidFill>
                <a:ea typeface="华文宋体" panose="02010600040101010101" charset="-122"/>
              </a:rPr>
              <a:t>天然辐射源</a:t>
            </a:r>
            <a:endParaRPr lang="zh-CN" altLang="en-US" sz="3600" b="1">
              <a:solidFill>
                <a:schemeClr val="tx2"/>
              </a:solidFill>
              <a:ea typeface="华文宋体" panose="02010600040101010101" charset="-122"/>
            </a:endParaRPr>
          </a:p>
        </p:txBody>
      </p:sp>
      <p:sp>
        <p:nvSpPr>
          <p:cNvPr id="2122" name="左大括号 2121"/>
          <p:cNvSpPr/>
          <p:nvPr/>
        </p:nvSpPr>
        <p:spPr>
          <a:xfrm>
            <a:off x="3590925" y="1776413"/>
            <a:ext cx="517525" cy="2528887"/>
          </a:xfrm>
          <a:prstGeom prst="leftBrace">
            <a:avLst>
              <a:gd name="adj1" fmla="val 90196"/>
              <a:gd name="adj2" fmla="val 50000"/>
            </a:avLst>
          </a:prstGeom>
          <a:noFill/>
          <a:ln w="381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endParaRPr sz="14200" b="1">
              <a:solidFill>
                <a:schemeClr val="bg1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123" name="矩形 2122"/>
          <p:cNvSpPr/>
          <p:nvPr/>
        </p:nvSpPr>
        <p:spPr>
          <a:xfrm>
            <a:off x="4343400" y="4008438"/>
            <a:ext cx="3398838" cy="1287462"/>
          </a:xfrm>
          <a:prstGeom prst="rect">
            <a:avLst/>
          </a:prstGeom>
          <a:solidFill>
            <a:srgbClr val="FFFF00"/>
          </a:solidFill>
          <a:ln w="28575" cap="flat" cmpd="sng">
            <a:solidFill>
              <a:srgbClr val="FF0066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t">
              <a:spcAft>
                <a:spcPct val="20000"/>
              </a:spcAft>
            </a:pPr>
            <a:r>
              <a:rPr lang="zh-CN" altLang="en-US" sz="3200" b="1">
                <a:solidFill>
                  <a:schemeClr val="tx2"/>
                </a:solidFill>
                <a:latin typeface="宋体" panose="02010600030101010101" pitchFamily="2" charset="-122"/>
                <a:ea typeface="华文宋体" panose="02010600040101010101" charset="-122"/>
              </a:rPr>
              <a:t>人类活动引起的</a:t>
            </a:r>
            <a:endParaRPr lang="zh-CN" altLang="en-US" sz="3200" b="1">
              <a:solidFill>
                <a:schemeClr val="tx2"/>
              </a:solidFill>
              <a:latin typeface="宋体" panose="02010600030101010101" pitchFamily="2" charset="-122"/>
              <a:ea typeface="华文宋体" panose="02010600040101010101" charset="-122"/>
            </a:endParaRPr>
          </a:p>
          <a:p>
            <a:pPr algn="ctr" fontAlgn="t">
              <a:spcAft>
                <a:spcPct val="20000"/>
              </a:spcAft>
            </a:pPr>
            <a:r>
              <a:rPr lang="zh-CN" altLang="en-US" sz="3200" b="1">
                <a:solidFill>
                  <a:schemeClr val="tx2"/>
                </a:solidFill>
                <a:latin typeface="宋体" panose="02010600030101010101" pitchFamily="2" charset="-122"/>
                <a:ea typeface="华文宋体" panose="02010600040101010101" charset="-122"/>
              </a:rPr>
              <a:t>天然辐射的增加</a:t>
            </a:r>
            <a:r>
              <a:rPr lang="zh-CN" altLang="en-US" sz="4000" b="1">
                <a:solidFill>
                  <a:schemeClr val="tx2"/>
                </a:solidFill>
                <a:ea typeface="华文宋体" panose="02010600040101010101" charset="-122"/>
              </a:rPr>
              <a:t> </a:t>
            </a:r>
            <a:endParaRPr lang="zh-CN" altLang="en-US" sz="4000" b="1">
              <a:solidFill>
                <a:schemeClr val="tx2"/>
              </a:solidFill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8" dur="500" fill="hold" grpId="6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6" grpId="0"/>
      <p:bldP spid="2117" grpId="1"/>
      <p:bldP spid="2118" grpId="2"/>
      <p:bldP spid="2119" grpId="3"/>
      <p:bldP spid="2120" grpId="4"/>
      <p:bldP spid="2121" grpId="5"/>
      <p:bldP spid="2122" grpId="6"/>
      <p:bldP spid="2123" grpId="7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126" name="矩形 2125"/>
          <p:cNvSpPr/>
          <p:nvPr/>
        </p:nvSpPr>
        <p:spPr>
          <a:xfrm>
            <a:off x="468313" y="1773238"/>
            <a:ext cx="8432800" cy="2727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 b="1">
                <a:solidFill>
                  <a:schemeClr val="tx2"/>
                </a:solidFill>
                <a:ea typeface="华文宋体" panose="02010600040101010101" charset="-122"/>
              </a:rPr>
              <a:t>2.1.1</a:t>
            </a:r>
            <a:r>
              <a:rPr lang="zh-CN" altLang="en-US" sz="3200" b="1">
                <a:solidFill>
                  <a:schemeClr val="tx2"/>
                </a:solidFill>
                <a:ea typeface="华文宋体" panose="02010600040101010101" charset="-122"/>
              </a:rPr>
              <a:t>宇宙射线</a:t>
            </a:r>
            <a:endParaRPr lang="zh-CN" altLang="en-US" sz="3200" b="1">
              <a:solidFill>
                <a:schemeClr val="tx2"/>
              </a:solidFill>
              <a:ea typeface="华文宋体" panose="02010600040101010101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ea typeface="华文宋体" panose="02010600040101010101" charset="-122"/>
              </a:rPr>
              <a:t>      宇宙射线按其来源可分为</a:t>
            </a:r>
            <a:r>
              <a:rPr lang="zh-CN" altLang="en-US" sz="2800">
                <a:solidFill>
                  <a:schemeClr val="tx2"/>
                </a:solidFill>
                <a:ea typeface="华文宋体" panose="02010600040101010101" charset="-122"/>
              </a:rPr>
              <a:t>捕获粒子辐射、银河宇宙辐射和太阳粒子辐射</a:t>
            </a:r>
            <a:r>
              <a:rPr lang="zh-CN" altLang="en-US" sz="2800">
                <a:ea typeface="华文宋体" panose="02010600040101010101" charset="-122"/>
              </a:rPr>
              <a:t>三类。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 b="1">
                <a:solidFill>
                  <a:schemeClr val="tx2"/>
                </a:solidFill>
                <a:ea typeface="华文宋体" panose="02010600040101010101" charset="-122"/>
              </a:rPr>
              <a:t>1</a:t>
            </a:r>
            <a:r>
              <a:rPr lang="zh-CN" altLang="en-US" sz="2800" b="1">
                <a:solidFill>
                  <a:schemeClr val="tx2"/>
                </a:solidFill>
                <a:ea typeface="华文宋体" panose="02010600040101010101" charset="-122"/>
              </a:rPr>
              <a:t>）捕获粒子辐射</a:t>
            </a:r>
            <a:r>
              <a:rPr lang="zh-CN" altLang="en-US" sz="2800">
                <a:ea typeface="华文宋体" panose="02010600040101010101" charset="-122"/>
              </a:rPr>
              <a:t>   绕地球运行的电子和质子被地球磁场捕集而形成了捕获粒子辐射。</a:t>
            </a:r>
            <a:endParaRPr lang="zh-CN" altLang="en-US" sz="2800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3"/>
          </p:nvPr>
        </p:nvSpPr>
        <p:spPr/>
        <p:txBody>
          <a:bodyPr/>
          <a:lstStyle/>
          <a:p>
            <a:r>
              <a:rPr lang="zh-CN" altLang="en-US"/>
              <a:t>整理课件</a:t>
            </a:r>
            <a:endParaRPr lang="zh-CN" altLang="en-US"/>
          </a:p>
        </p:txBody>
      </p:sp>
      <p:sp>
        <p:nvSpPr>
          <p:cNvPr id="2129" name="副标题 2128"/>
          <p:cNvSpPr/>
          <p:nvPr>
            <p:ph type="subTitle" idx="4294967295"/>
          </p:nvPr>
        </p:nvSpPr>
        <p:spPr>
          <a:xfrm>
            <a:off x="0" y="260350"/>
            <a:ext cx="9144000" cy="6264275"/>
          </a:xfrm>
        </p:spPr>
        <p:txBody>
          <a:bodyPr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32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5000"/>
              <a:buFontTx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lvl="0" algn="l"/>
            <a:endParaRPr lang="en-US" altLang="zh-CN" sz="3600">
              <a:ea typeface="华文宋体" panose="02010600040101010101" charset="-122"/>
            </a:endParaRPr>
          </a:p>
          <a:p>
            <a:pPr lvl="0" algn="l"/>
            <a:endParaRPr lang="en-US" altLang="zh-CN" sz="3600">
              <a:ea typeface="华文宋体" panose="02010600040101010101" charset="-122"/>
            </a:endParaRPr>
          </a:p>
          <a:p>
            <a:pPr lvl="0" algn="l"/>
            <a:endParaRPr lang="en-US" altLang="zh-CN" sz="3600">
              <a:ea typeface="华文宋体" panose="02010600040101010101" charset="-122"/>
            </a:endParaRPr>
          </a:p>
          <a:p>
            <a:pPr lvl="0" algn="l"/>
            <a:endParaRPr lang="en-US" altLang="zh-CN" sz="3600">
              <a:ea typeface="华文宋体" panose="02010600040101010101" charset="-122"/>
            </a:endParaRPr>
          </a:p>
          <a:p>
            <a:pPr lvl="0" algn="l"/>
            <a:endParaRPr lang="en-US" altLang="zh-CN" sz="3600">
              <a:ea typeface="华文宋体" panose="02010600040101010101" charset="-122"/>
            </a:endParaRPr>
          </a:p>
          <a:p>
            <a:pPr lvl="0" algn="l"/>
            <a:r>
              <a:rPr lang="en-US" altLang="zh-CN">
                <a:ea typeface="华文宋体" panose="02010600040101010101" charset="-122"/>
              </a:rPr>
              <a:t>       </a:t>
            </a:r>
            <a:r>
              <a:rPr lang="zh-CN" altLang="en-US" sz="2800">
                <a:ea typeface="华文宋体" panose="02010600040101010101" charset="-122"/>
              </a:rPr>
              <a:t>内辐射带主要由能量为几到几百</a:t>
            </a:r>
            <a:r>
              <a:rPr lang="en-US" altLang="zh-CN" sz="2800">
                <a:ea typeface="华文宋体" panose="02010600040101010101" charset="-122"/>
              </a:rPr>
              <a:t>MeV</a:t>
            </a:r>
            <a:r>
              <a:rPr lang="zh-CN" altLang="en-US" sz="2800">
                <a:ea typeface="华文宋体" panose="02010600040101010101" charset="-122"/>
              </a:rPr>
              <a:t>质子构成；外辐射带主要由高能电子和少量</a:t>
            </a:r>
            <a:r>
              <a:rPr lang="en-US" altLang="zh-CN" sz="2800">
                <a:ea typeface="华文宋体" panose="02010600040101010101" charset="-122"/>
              </a:rPr>
              <a:t>α</a:t>
            </a:r>
            <a:r>
              <a:rPr lang="zh-CN" altLang="en-US" sz="2800">
                <a:ea typeface="华文宋体" panose="02010600040101010101" charset="-122"/>
              </a:rPr>
              <a:t>粒子构成。一般情况下，内外辐射带内的捕获粒子辐射在地平面上不产生任何辐射剂量，捕获质子对低地球轨道中空中旅行者产生危害。</a:t>
            </a:r>
            <a:endParaRPr lang="zh-CN" altLang="en-US" sz="2800">
              <a:ea typeface="华文宋体" panose="02010600040101010101" charset="-122"/>
            </a:endParaRPr>
          </a:p>
        </p:txBody>
      </p:sp>
      <p:pic>
        <p:nvPicPr>
          <p:cNvPr id="2130" name="图片 21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913" y="692150"/>
            <a:ext cx="5761037" cy="21605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3"/>
          </p:nvPr>
        </p:nvSpPr>
        <p:spPr/>
        <p:txBody>
          <a:bodyPr/>
          <a:lstStyle/>
          <a:p>
            <a:r>
              <a:rPr lang="zh-CN" altLang="en-US"/>
              <a:t>整理课件</a:t>
            </a:r>
            <a:endParaRPr lang="zh-CN" altLang="en-US"/>
          </a:p>
        </p:txBody>
      </p:sp>
      <p:sp>
        <p:nvSpPr>
          <p:cNvPr id="2133" name="副标题 2132"/>
          <p:cNvSpPr/>
          <p:nvPr>
            <p:ph type="subTitle" idx="4294967295"/>
          </p:nvPr>
        </p:nvSpPr>
        <p:spPr>
          <a:xfrm>
            <a:off x="395288" y="1125538"/>
            <a:ext cx="8064500" cy="6121400"/>
          </a:xfrm>
        </p:spPr>
        <p:txBody>
          <a:bodyPr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32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5000"/>
              <a:buFontTx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lvl="0" algn="l"/>
            <a:r>
              <a:rPr lang="en-US" altLang="zh-CN" b="1">
                <a:solidFill>
                  <a:schemeClr val="tx2"/>
                </a:solidFill>
                <a:ea typeface="华文宋体" panose="02010600040101010101" charset="-122"/>
              </a:rPr>
              <a:t>2</a:t>
            </a:r>
            <a:r>
              <a:rPr lang="zh-CN" altLang="en-US" b="1">
                <a:solidFill>
                  <a:schemeClr val="tx2"/>
                </a:solidFill>
                <a:ea typeface="华文宋体" panose="02010600040101010101" charset="-122"/>
              </a:rPr>
              <a:t>）银河宇宙辐射</a:t>
            </a:r>
            <a:r>
              <a:rPr lang="zh-CN" altLang="en-US">
                <a:ea typeface="华文宋体" panose="02010600040101010101" charset="-122"/>
              </a:rPr>
              <a:t>   </a:t>
            </a:r>
            <a:endParaRPr lang="zh-CN" altLang="en-US">
              <a:ea typeface="华文宋体" panose="02010600040101010101" charset="-122"/>
            </a:endParaRPr>
          </a:p>
          <a:p>
            <a:pPr lvl="0" algn="l">
              <a:lnSpc>
                <a:spcPct val="120000"/>
              </a:lnSpc>
            </a:pPr>
            <a:r>
              <a:rPr lang="zh-CN" altLang="en-US">
                <a:ea typeface="华文宋体" panose="02010600040101010101" charset="-122"/>
              </a:rPr>
              <a:t>      </a:t>
            </a:r>
            <a:r>
              <a:rPr lang="zh-CN" altLang="en-US" sz="2800">
                <a:ea typeface="华文宋体" panose="02010600040101010101" charset="-122"/>
              </a:rPr>
              <a:t>产生于太阳系外，主要由高能质子构成，另外还有氦</a:t>
            </a:r>
            <a:r>
              <a:rPr lang="en-US" altLang="zh-CN" sz="2800">
                <a:ea typeface="华文宋体" panose="02010600040101010101" charset="-122"/>
              </a:rPr>
              <a:t>-4</a:t>
            </a:r>
            <a:r>
              <a:rPr lang="zh-CN" altLang="en-US" sz="2800">
                <a:ea typeface="华文宋体" panose="02010600040101010101" charset="-122"/>
              </a:rPr>
              <a:t>及少量原子序数</a:t>
            </a:r>
            <a:r>
              <a:rPr lang="en-US" altLang="zh-CN" sz="2800">
                <a:ea typeface="华文宋体" panose="02010600040101010101" charset="-122"/>
              </a:rPr>
              <a:t>≥3</a:t>
            </a:r>
            <a:r>
              <a:rPr lang="zh-CN" altLang="en-US" sz="2800">
                <a:ea typeface="华文宋体" panose="02010600040101010101" charset="-122"/>
              </a:rPr>
              <a:t>的重粒子、电子、光子和中微子。</a:t>
            </a:r>
            <a:endParaRPr lang="zh-CN" altLang="en-US" sz="2800">
              <a:ea typeface="华文宋体" panose="02010600040101010101" charset="-122"/>
            </a:endParaRPr>
          </a:p>
          <a:p>
            <a:pPr lvl="0" algn="l">
              <a:lnSpc>
                <a:spcPct val="120000"/>
              </a:lnSpc>
            </a:pPr>
            <a:r>
              <a:rPr lang="zh-CN" altLang="en-US" sz="2800">
                <a:ea typeface="华文宋体" panose="02010600040101010101" charset="-122"/>
              </a:rPr>
              <a:t>       初级宇宙射线</a:t>
            </a:r>
            <a:r>
              <a:rPr lang="en-US" altLang="zh-CN" sz="2800">
                <a:ea typeface="华文宋体" panose="02010600040101010101" charset="-122"/>
              </a:rPr>
              <a:t>→</a:t>
            </a:r>
            <a:r>
              <a:rPr lang="zh-CN" altLang="en-US" sz="2800">
                <a:ea typeface="华文宋体" panose="02010600040101010101" charset="-122"/>
              </a:rPr>
              <a:t>宇生放射性核素（</a:t>
            </a:r>
            <a:r>
              <a:rPr lang="en-US" altLang="zh-CN" sz="2800" baseline="30000">
                <a:ea typeface="华文宋体" panose="02010600040101010101" charset="-122"/>
              </a:rPr>
              <a:t>3</a:t>
            </a:r>
            <a:r>
              <a:rPr lang="en-US" altLang="zh-CN" sz="2800">
                <a:ea typeface="华文宋体" panose="02010600040101010101" charset="-122"/>
              </a:rPr>
              <a:t>H</a:t>
            </a:r>
            <a:r>
              <a:rPr lang="zh-CN" altLang="en-US" sz="2800">
                <a:ea typeface="华文宋体" panose="02010600040101010101" charset="-122"/>
              </a:rPr>
              <a:t>、</a:t>
            </a:r>
            <a:r>
              <a:rPr lang="en-US" altLang="zh-CN" sz="2800" baseline="30000">
                <a:ea typeface="华文宋体" panose="02010600040101010101" charset="-122"/>
              </a:rPr>
              <a:t>7</a:t>
            </a:r>
            <a:r>
              <a:rPr lang="en-US" altLang="zh-CN" sz="2800">
                <a:ea typeface="华文宋体" panose="02010600040101010101" charset="-122"/>
              </a:rPr>
              <a:t>Be</a:t>
            </a:r>
            <a:r>
              <a:rPr lang="zh-CN" altLang="en-US" sz="2800">
                <a:ea typeface="华文宋体" panose="02010600040101010101" charset="-122"/>
              </a:rPr>
              <a:t>、</a:t>
            </a:r>
            <a:r>
              <a:rPr lang="en-US" altLang="zh-CN" sz="2800" baseline="30000">
                <a:ea typeface="华文宋体" panose="02010600040101010101" charset="-122"/>
              </a:rPr>
              <a:t>14</a:t>
            </a:r>
            <a:r>
              <a:rPr lang="en-US" altLang="zh-CN" sz="2800">
                <a:ea typeface="华文宋体" panose="02010600040101010101" charset="-122"/>
              </a:rPr>
              <a:t>C</a:t>
            </a:r>
            <a:r>
              <a:rPr lang="zh-CN" altLang="en-US" sz="2800">
                <a:ea typeface="华文宋体" panose="02010600040101010101" charset="-122"/>
              </a:rPr>
              <a:t>、</a:t>
            </a:r>
            <a:r>
              <a:rPr lang="en-US" altLang="zh-CN" sz="2800" baseline="30000">
                <a:ea typeface="华文宋体" panose="02010600040101010101" charset="-122"/>
              </a:rPr>
              <a:t>22</a:t>
            </a:r>
            <a:r>
              <a:rPr lang="en-US" altLang="zh-CN" sz="2800">
                <a:ea typeface="华文宋体" panose="02010600040101010101" charset="-122"/>
              </a:rPr>
              <a:t>Na</a:t>
            </a:r>
            <a:r>
              <a:rPr lang="zh-CN" altLang="en-US" sz="2800">
                <a:ea typeface="华文宋体" panose="02010600040101010101" charset="-122"/>
              </a:rPr>
              <a:t>）、次级粒子（中子、质子、</a:t>
            </a:r>
            <a:r>
              <a:rPr lang="en-US" altLang="zh-CN" sz="2800">
                <a:ea typeface="华文宋体" panose="02010600040101010101" charset="-122"/>
              </a:rPr>
              <a:t>π</a:t>
            </a:r>
            <a:r>
              <a:rPr lang="zh-CN" altLang="en-US" sz="2800">
                <a:ea typeface="华文宋体" panose="02010600040101010101" charset="-122"/>
              </a:rPr>
              <a:t>介子、</a:t>
            </a:r>
            <a:r>
              <a:rPr lang="en-US" altLang="zh-CN" sz="2800">
                <a:ea typeface="华文宋体" panose="02010600040101010101" charset="-122"/>
              </a:rPr>
              <a:t>κ</a:t>
            </a:r>
            <a:r>
              <a:rPr lang="zh-CN" altLang="en-US" sz="2800">
                <a:ea typeface="华文宋体" panose="02010600040101010101" charset="-122"/>
              </a:rPr>
              <a:t>介子、</a:t>
            </a:r>
            <a:r>
              <a:rPr lang="en-US" altLang="zh-CN" sz="2800">
                <a:ea typeface="华文宋体" panose="02010600040101010101" charset="-122"/>
              </a:rPr>
              <a:t>μ</a:t>
            </a:r>
            <a:r>
              <a:rPr lang="zh-CN" altLang="en-US" sz="2800">
                <a:ea typeface="华文宋体" panose="02010600040101010101" charset="-122"/>
              </a:rPr>
              <a:t>介子）。 </a:t>
            </a:r>
            <a:r>
              <a:rPr lang="en-US" altLang="zh-CN" sz="2800">
                <a:ea typeface="华文宋体" panose="02010600040101010101" charset="-122"/>
              </a:rPr>
              <a:t>μ</a:t>
            </a:r>
            <a:r>
              <a:rPr lang="zh-CN" altLang="en-US" sz="2800">
                <a:ea typeface="华文宋体" panose="02010600040101010101" charset="-122"/>
              </a:rPr>
              <a:t>介子是海平面处宇宙射线中的主要部分。</a:t>
            </a:r>
            <a:endParaRPr lang="zh-CN" altLang="en-US" sz="2800">
              <a:ea typeface="华文宋体" panose="02010600040101010101" charset="-122"/>
            </a:endParaRPr>
          </a:p>
          <a:p>
            <a:pPr lvl="0" algn="l">
              <a:lnSpc>
                <a:spcPct val="120000"/>
              </a:lnSpc>
            </a:pPr>
            <a:endParaRPr lang="zh-CN" altLang="en-US" sz="2800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136" name="文本占位符 2135"/>
          <p:cNvSpPr/>
          <p:nvPr>
            <p:ph type="body" idx="4294967295"/>
          </p:nvPr>
        </p:nvSpPr>
        <p:spPr>
          <a:xfrm>
            <a:off x="395288" y="1268413"/>
            <a:ext cx="8540750" cy="4270375"/>
          </a:xfrm>
        </p:spPr>
        <p:txBody>
          <a:bodyPr/>
          <a:lstStyle/>
          <a:p>
            <a:pPr>
              <a:buClr>
                <a:schemeClr val="folHlink"/>
              </a:buClr>
              <a:buNone/>
            </a:pPr>
            <a:r>
              <a:rPr lang="en-US" altLang="zh-CN" b="1">
                <a:solidFill>
                  <a:schemeClr val="tx2"/>
                </a:solidFill>
                <a:ea typeface="华文宋体" panose="02010600040101010101" charset="-122"/>
              </a:rPr>
              <a:t>3</a:t>
            </a:r>
            <a:r>
              <a:rPr lang="zh-CN" altLang="en-US" b="1">
                <a:solidFill>
                  <a:schemeClr val="tx2"/>
                </a:solidFill>
                <a:ea typeface="华文宋体" panose="02010600040101010101" charset="-122"/>
              </a:rPr>
              <a:t>）太阳粒子辐射</a:t>
            </a:r>
            <a:r>
              <a:rPr lang="zh-CN" altLang="en-US">
                <a:ea typeface="华文宋体" panose="02010600040101010101" charset="-122"/>
              </a:rPr>
              <a:t>   </a:t>
            </a:r>
            <a:endParaRPr lang="zh-CN" altLang="en-US">
              <a:ea typeface="华文宋体" panose="02010600040101010101" charset="-122"/>
            </a:endParaRPr>
          </a:p>
          <a:p>
            <a:pPr>
              <a:buClr>
                <a:schemeClr val="folHlink"/>
              </a:buClr>
              <a:buNone/>
            </a:pPr>
            <a:r>
              <a:rPr lang="zh-CN" altLang="en-US">
                <a:ea typeface="华文宋体" panose="02010600040101010101" charset="-122"/>
              </a:rPr>
              <a:t>          太阳能持续产生能量非常低的粒子，在磁扰时则会发射更多的能量更高的粒子。太阳黑子出现，有一定的周期性，其周期为</a:t>
            </a:r>
            <a:r>
              <a:rPr lang="en-US" altLang="zh-CN">
                <a:ea typeface="华文宋体" panose="02010600040101010101" charset="-122"/>
              </a:rPr>
              <a:t>11</a:t>
            </a:r>
            <a:r>
              <a:rPr lang="zh-CN" altLang="en-US">
                <a:ea typeface="华文宋体" panose="02010600040101010101" charset="-122"/>
              </a:rPr>
              <a:t>年，期间有时会发生与太阳耀斑有关的大发射，能量为</a:t>
            </a:r>
            <a:r>
              <a:rPr lang="en-US" altLang="zh-CN">
                <a:ea typeface="华文宋体" panose="02010600040101010101" charset="-122"/>
              </a:rPr>
              <a:t>1-100MeV</a:t>
            </a:r>
            <a:r>
              <a:rPr lang="zh-CN" altLang="en-US">
                <a:ea typeface="华文宋体" panose="02010600040101010101" charset="-122"/>
              </a:rPr>
              <a:t>或更高。因大部分不能穿过磁场对大气层中的辐射照射贡献较少。</a:t>
            </a:r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3"/>
          </p:nvPr>
        </p:nvSpPr>
        <p:spPr/>
        <p:txBody>
          <a:bodyPr/>
          <a:lstStyle/>
          <a:p>
            <a:r>
              <a:rPr lang="zh-CN" altLang="en-US"/>
              <a:t>整理课件</a:t>
            </a:r>
            <a:endParaRPr lang="zh-CN" altLang="en-US"/>
          </a:p>
        </p:txBody>
      </p:sp>
      <p:sp>
        <p:nvSpPr>
          <p:cNvPr id="2139" name="副标题 2138"/>
          <p:cNvSpPr/>
          <p:nvPr>
            <p:ph type="subTitle" idx="4294967295"/>
          </p:nvPr>
        </p:nvSpPr>
        <p:spPr>
          <a:xfrm>
            <a:off x="323850" y="908050"/>
            <a:ext cx="8496300" cy="3744913"/>
          </a:xfrm>
        </p:spPr>
        <p:txBody>
          <a:bodyPr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32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5000"/>
              <a:buFontTx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lvl="0" algn="l">
              <a:lnSpc>
                <a:spcPct val="80000"/>
              </a:lnSpc>
            </a:pPr>
            <a:r>
              <a:rPr lang="zh-CN" altLang="en-US" sz="2400" b="1">
                <a:solidFill>
                  <a:schemeClr val="tx2"/>
                </a:solidFill>
                <a:ea typeface="华文宋体" panose="02010600040101010101" charset="-122"/>
              </a:rPr>
              <a:t>与剂量有关的几个概念：</a:t>
            </a:r>
            <a:endParaRPr lang="zh-CN" altLang="en-US" sz="2400" b="1">
              <a:solidFill>
                <a:schemeClr val="tx2"/>
              </a:solidFill>
              <a:ea typeface="华文宋体" panose="02010600040101010101" charset="-122"/>
            </a:endParaRPr>
          </a:p>
          <a:p>
            <a:pPr lvl="0" algn="l">
              <a:lnSpc>
                <a:spcPct val="80000"/>
              </a:lnSpc>
            </a:pPr>
            <a:r>
              <a:rPr lang="zh-CN" altLang="en-US" sz="2000" b="1">
                <a:solidFill>
                  <a:schemeClr val="tx2"/>
                </a:solidFill>
                <a:latin typeface="楷体_GB2312" pitchFamily="49" charset="-122"/>
                <a:ea typeface="华文宋体" panose="02010600040101010101" charset="-122"/>
              </a:rPr>
              <a:t>照射量：</a:t>
            </a:r>
            <a:endParaRPr lang="zh-CN" altLang="en-US" sz="2000" b="1">
              <a:solidFill>
                <a:schemeClr val="tx2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lvl="0" algn="l">
              <a:lnSpc>
                <a:spcPct val="80000"/>
              </a:lnSpc>
            </a:pP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      表示辐射场强度的量，用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X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或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γ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射线在一定量空气中产生的电离作用来衡量，单位是仑琴，用符号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R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表示，国际单位为：库仑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/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千克；</a:t>
            </a:r>
            <a:endParaRPr lang="zh-CN" altLang="en-US" sz="2000">
              <a:latin typeface="楷体_GB2312" pitchFamily="49" charset="-122"/>
              <a:ea typeface="华文宋体" panose="02010600040101010101" charset="-122"/>
            </a:endParaRPr>
          </a:p>
          <a:p>
            <a:pPr lvl="0" algn="l">
              <a:lnSpc>
                <a:spcPct val="80000"/>
              </a:lnSpc>
            </a:pPr>
            <a:r>
              <a:rPr lang="zh-CN" altLang="en-US" sz="2000" b="1">
                <a:solidFill>
                  <a:schemeClr val="tx2"/>
                </a:solidFill>
                <a:latin typeface="楷体_GB2312" pitchFamily="49" charset="-122"/>
                <a:ea typeface="华文宋体" panose="02010600040101010101" charset="-122"/>
              </a:rPr>
              <a:t>吸收剂量：</a:t>
            </a:r>
            <a:endParaRPr lang="zh-CN" altLang="en-US" sz="2000" b="1">
              <a:solidFill>
                <a:schemeClr val="tx2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lvl="0" algn="l">
              <a:lnSpc>
                <a:spcPct val="80000"/>
              </a:lnSpc>
            </a:pP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        射线传给单位质量吸收物质的能量，用符号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D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表示，国际单位为：焦耳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/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千克，写作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Gy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；</a:t>
            </a:r>
            <a:endParaRPr lang="zh-CN" altLang="en-US" sz="2000">
              <a:latin typeface="楷体_GB2312" pitchFamily="49" charset="-122"/>
              <a:ea typeface="华文宋体" panose="02010600040101010101" charset="-122"/>
            </a:endParaRPr>
          </a:p>
          <a:p>
            <a:pPr lvl="0" algn="l">
              <a:lnSpc>
                <a:spcPct val="80000"/>
              </a:lnSpc>
            </a:pPr>
            <a:r>
              <a:rPr lang="zh-CN" altLang="en-US" sz="2000" b="1">
                <a:solidFill>
                  <a:schemeClr val="tx2"/>
                </a:solidFill>
                <a:latin typeface="楷体_GB2312" pitchFamily="49" charset="-122"/>
                <a:ea typeface="华文宋体" panose="02010600040101010101" charset="-122"/>
              </a:rPr>
              <a:t>剂量当量：</a:t>
            </a:r>
            <a:endParaRPr lang="zh-CN" altLang="en-US" sz="2000" b="1">
              <a:solidFill>
                <a:schemeClr val="tx2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lvl="0" algn="l">
              <a:lnSpc>
                <a:spcPct val="80000"/>
              </a:lnSpc>
            </a:pP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       其定义为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H=DQN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，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D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是吸收剂量，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Q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是品质因子，它反映不同射线的不同的比电离，即不同的射线的品质，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Q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的近似值对于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X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射线、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γ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射线和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β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射线都是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1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，对于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α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射线是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20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。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N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是其他修正因子，目前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N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定为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1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，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H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的单位与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D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相同，但意义不同，故另起一个名字叫做雷姆，现在国际单位为：焦耳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/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千克，写作</a:t>
            </a:r>
            <a:r>
              <a:rPr lang="en-US" altLang="zh-CN" sz="2000">
                <a:latin typeface="楷体_GB2312" pitchFamily="49" charset="-122"/>
                <a:ea typeface="华文宋体" panose="02010600040101010101" charset="-122"/>
              </a:rPr>
              <a:t>Sv</a:t>
            </a:r>
            <a:r>
              <a:rPr lang="zh-CN" altLang="en-US" sz="2000">
                <a:latin typeface="楷体_GB2312" pitchFamily="49" charset="-122"/>
                <a:ea typeface="华文宋体" panose="02010600040101010101" charset="-122"/>
              </a:rPr>
              <a:t>。</a:t>
            </a:r>
            <a:endParaRPr lang="zh-CN" altLang="en-US" sz="2000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140" name="矩形 2139"/>
          <p:cNvSpPr/>
          <p:nvPr/>
        </p:nvSpPr>
        <p:spPr>
          <a:xfrm>
            <a:off x="250825" y="260350"/>
            <a:ext cx="5911850" cy="7937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ea typeface="华文宋体" panose="02010600040101010101" charset="-122"/>
              </a:rPr>
              <a:t>4</a:t>
            </a:r>
            <a:r>
              <a:rPr lang="zh-CN" altLang="en-US" sz="2800" b="1">
                <a:ea typeface="华文宋体" panose="02010600040101010101" charset="-122"/>
              </a:rPr>
              <a:t>）宇宙射线的剂量估计</a:t>
            </a:r>
            <a:r>
              <a:rPr lang="zh-CN" altLang="en-US">
                <a:ea typeface="华文宋体" panose="02010600040101010101" charset="-122"/>
              </a:rPr>
              <a:t>   </a:t>
            </a:r>
            <a:endParaRPr lang="zh-CN" altLang="en-US">
              <a:ea typeface="华文宋体" panose="02010600040101010101" charset="-122"/>
            </a:endParaRPr>
          </a:p>
          <a:p>
            <a:r>
              <a:rPr lang="zh-CN" altLang="en-US">
                <a:ea typeface="华文宋体" panose="02010600040101010101" charset="-122"/>
              </a:rPr>
              <a:t>          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41" name="矩形 2140"/>
          <p:cNvSpPr/>
          <p:nvPr/>
        </p:nvSpPr>
        <p:spPr>
          <a:xfrm>
            <a:off x="323850" y="4864100"/>
            <a:ext cx="8143875" cy="1098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ea typeface="华文宋体" panose="02010600040101010101" charset="-122"/>
              </a:rPr>
              <a:t>为估计宇宙射线对人造成的剂量，必须考虑</a:t>
            </a:r>
            <a:r>
              <a:rPr lang="zh-CN" altLang="en-US" sz="2400" b="1">
                <a:solidFill>
                  <a:schemeClr val="tx2"/>
                </a:solidFill>
                <a:latin typeface="楷体_GB2312" pitchFamily="49" charset="-122"/>
                <a:ea typeface="华文宋体" panose="02010600040101010101" charset="-122"/>
              </a:rPr>
              <a:t>高度、纬度和屏蔽</a:t>
            </a:r>
            <a:r>
              <a:rPr lang="zh-CN" altLang="en-US" sz="2400">
                <a:ea typeface="华文宋体" panose="02010600040101010101" charset="-122"/>
              </a:rPr>
              <a:t>的影响。</a:t>
            </a:r>
            <a:endParaRPr lang="zh-CN" altLang="en-US" sz="2400">
              <a:ea typeface="华文宋体" panose="02010600040101010101" charset="-122"/>
            </a:endParaRPr>
          </a:p>
          <a:p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3"/>
          </p:nvPr>
        </p:nvSpPr>
        <p:spPr/>
        <p:txBody>
          <a:bodyPr/>
          <a:lstStyle/>
          <a:p>
            <a:r>
              <a:rPr lang="zh-CN" altLang="en-US"/>
              <a:t>整理课件</a:t>
            </a:r>
            <a:endParaRPr lang="zh-CN" altLang="en-US"/>
          </a:p>
        </p:txBody>
      </p:sp>
      <p:sp>
        <p:nvSpPr>
          <p:cNvPr id="2144" name="副标题 2143"/>
          <p:cNvSpPr/>
          <p:nvPr>
            <p:ph type="subTitle" idx="4294967295"/>
          </p:nvPr>
        </p:nvSpPr>
        <p:spPr>
          <a:xfrm>
            <a:off x="395288" y="522288"/>
            <a:ext cx="8569325" cy="6335712"/>
          </a:xfrm>
        </p:spPr>
        <p:txBody>
          <a:bodyPr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32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5000"/>
              <a:buFontTx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lvl="0" algn="l"/>
            <a:r>
              <a:rPr lang="en-US" altLang="zh-CN" sz="2800">
                <a:ea typeface="华文宋体" panose="02010600040101010101" charset="-122"/>
              </a:rPr>
              <a:t>      </a:t>
            </a:r>
            <a:r>
              <a:rPr lang="zh-CN" altLang="en-US" sz="2800" b="1">
                <a:solidFill>
                  <a:schemeClr val="tx2"/>
                </a:solidFill>
                <a:ea typeface="华文宋体" panose="02010600040101010101" charset="-122"/>
              </a:rPr>
              <a:t>估算宇宙射线中电离成分所致年有效剂量与高度比间的关系式：</a:t>
            </a:r>
            <a:endParaRPr lang="zh-CN" altLang="en-US" sz="2800" b="1">
              <a:solidFill>
                <a:schemeClr val="tx2"/>
              </a:solidFill>
              <a:ea typeface="华文宋体" panose="02010600040101010101" charset="-122"/>
            </a:endParaRPr>
          </a:p>
          <a:p>
            <a:pPr lvl="0" algn="l"/>
            <a:r>
              <a:rPr lang="zh-CN" altLang="en-US" sz="2800">
                <a:ea typeface="华文宋体" panose="02010600040101010101" charset="-122"/>
              </a:rPr>
              <a:t>      </a:t>
            </a:r>
            <a:r>
              <a:rPr lang="en-US" altLang="zh-CN" sz="2800">
                <a:ea typeface="华文宋体" panose="02010600040101010101" charset="-122"/>
              </a:rPr>
              <a:t>E</a:t>
            </a:r>
            <a:r>
              <a:rPr lang="en-US" altLang="zh-CN" sz="2800" baseline="-25000">
                <a:ea typeface="华文宋体" panose="02010600040101010101" charset="-122"/>
              </a:rPr>
              <a:t>1</a:t>
            </a:r>
            <a:r>
              <a:rPr lang="en-US" altLang="zh-CN" sz="2800">
                <a:ea typeface="华文宋体" panose="02010600040101010101" charset="-122"/>
              </a:rPr>
              <a:t>(Z)=E</a:t>
            </a:r>
            <a:r>
              <a:rPr lang="en-US" altLang="zh-CN" sz="2800" baseline="-25000">
                <a:ea typeface="华文宋体" panose="02010600040101010101" charset="-122"/>
              </a:rPr>
              <a:t>1</a:t>
            </a:r>
            <a:r>
              <a:rPr lang="en-US" altLang="zh-CN" sz="2800">
                <a:ea typeface="华文宋体" panose="02010600040101010101" charset="-122"/>
              </a:rPr>
              <a:t>(0)[a</a:t>
            </a:r>
            <a:r>
              <a:rPr lang="en-US" altLang="zh-CN" sz="2800" baseline="-25000">
                <a:ea typeface="华文宋体" panose="02010600040101010101" charset="-122"/>
              </a:rPr>
              <a:t>1</a:t>
            </a:r>
            <a:r>
              <a:rPr lang="en-US" altLang="zh-CN" sz="2800">
                <a:ea typeface="华文宋体" panose="02010600040101010101" charset="-122"/>
              </a:rPr>
              <a:t>exp(-α</a:t>
            </a:r>
            <a:r>
              <a:rPr lang="en-US" altLang="zh-CN" sz="2800" baseline="-25000">
                <a:ea typeface="华文宋体" panose="02010600040101010101" charset="-122"/>
              </a:rPr>
              <a:t>1</a:t>
            </a:r>
            <a:r>
              <a:rPr lang="en-US" altLang="zh-CN" sz="2800">
                <a:ea typeface="华文宋体" panose="02010600040101010101" charset="-122"/>
              </a:rPr>
              <a:t>Z)+b</a:t>
            </a:r>
            <a:r>
              <a:rPr lang="en-US" altLang="zh-CN" sz="2800" baseline="-25000">
                <a:ea typeface="华文宋体" panose="02010600040101010101" charset="-122"/>
              </a:rPr>
              <a:t>1</a:t>
            </a:r>
            <a:r>
              <a:rPr lang="en-US" altLang="zh-CN" sz="2800">
                <a:ea typeface="华文宋体" panose="02010600040101010101" charset="-122"/>
              </a:rPr>
              <a:t>exp(β</a:t>
            </a:r>
            <a:r>
              <a:rPr lang="en-US" altLang="zh-CN" sz="2800" baseline="-25000">
                <a:ea typeface="华文宋体" panose="02010600040101010101" charset="-122"/>
              </a:rPr>
              <a:t>1</a:t>
            </a:r>
            <a:r>
              <a:rPr lang="en-US" altLang="zh-CN" sz="2800">
                <a:ea typeface="华文宋体" panose="02010600040101010101" charset="-122"/>
              </a:rPr>
              <a:t>Z)]</a:t>
            </a:r>
            <a:endParaRPr lang="en-US" altLang="zh-CN" sz="2800">
              <a:ea typeface="华文宋体" panose="02010600040101010101" charset="-122"/>
            </a:endParaRPr>
          </a:p>
          <a:p>
            <a:pPr lvl="0" algn="l"/>
            <a:r>
              <a:rPr lang="en-US" altLang="zh-CN" sz="2800" b="1">
                <a:solidFill>
                  <a:schemeClr val="tx2"/>
                </a:solidFill>
                <a:ea typeface="华文宋体" panose="02010600040101010101" charset="-122"/>
              </a:rPr>
              <a:t>    </a:t>
            </a:r>
            <a:endParaRPr lang="en-US" altLang="zh-CN" sz="2800" b="1">
              <a:solidFill>
                <a:schemeClr val="tx2"/>
              </a:solidFill>
              <a:ea typeface="华文宋体" panose="02010600040101010101" charset="-122"/>
            </a:endParaRPr>
          </a:p>
          <a:p>
            <a:pPr lvl="0" algn="l"/>
            <a:r>
              <a:rPr lang="en-US" altLang="zh-CN" sz="2800" b="1">
                <a:solidFill>
                  <a:schemeClr val="tx2"/>
                </a:solidFill>
                <a:ea typeface="华文宋体" panose="02010600040101010101" charset="-122"/>
              </a:rPr>
              <a:t>      </a:t>
            </a:r>
            <a:r>
              <a:rPr lang="zh-CN" altLang="en-US" sz="2800" b="1">
                <a:solidFill>
                  <a:schemeClr val="tx2"/>
                </a:solidFill>
                <a:ea typeface="华文宋体" panose="02010600040101010101" charset="-122"/>
              </a:rPr>
              <a:t>中子所致年有效剂量与高度的关系</a:t>
            </a:r>
            <a:r>
              <a:rPr lang="en-US" altLang="zh-CN" sz="2800" b="1">
                <a:solidFill>
                  <a:schemeClr val="tx2"/>
                </a:solidFill>
                <a:ea typeface="华文宋体" panose="02010600040101010101" charset="-122"/>
              </a:rPr>
              <a:t>:</a:t>
            </a:r>
            <a:endParaRPr lang="en-US" altLang="zh-CN" sz="2800" b="1">
              <a:solidFill>
                <a:schemeClr val="tx2"/>
              </a:solidFill>
              <a:ea typeface="华文宋体" panose="02010600040101010101" charset="-122"/>
            </a:endParaRPr>
          </a:p>
          <a:p>
            <a:pPr lvl="0" algn="l"/>
            <a:r>
              <a:rPr lang="en-US" altLang="zh-CN" sz="2800">
                <a:ea typeface="华文宋体" panose="02010600040101010101" charset="-122"/>
              </a:rPr>
              <a:t>     E</a:t>
            </a:r>
            <a:r>
              <a:rPr lang="en-US" altLang="zh-CN" sz="2800" baseline="-25000">
                <a:ea typeface="华文宋体" panose="02010600040101010101" charset="-122"/>
              </a:rPr>
              <a:t>N</a:t>
            </a:r>
            <a:r>
              <a:rPr lang="en-US" altLang="zh-CN" sz="2800">
                <a:ea typeface="华文宋体" panose="02010600040101010101" charset="-122"/>
              </a:rPr>
              <a:t>(Z)=E</a:t>
            </a:r>
            <a:r>
              <a:rPr lang="en-US" altLang="zh-CN" sz="2800" baseline="-25000">
                <a:ea typeface="华文宋体" panose="02010600040101010101" charset="-122"/>
              </a:rPr>
              <a:t>N</a:t>
            </a:r>
            <a:r>
              <a:rPr lang="en-US" altLang="zh-CN" sz="2800">
                <a:ea typeface="华文宋体" panose="02010600040101010101" charset="-122"/>
              </a:rPr>
              <a:t>(0) exp(α</a:t>
            </a:r>
            <a:r>
              <a:rPr lang="en-US" altLang="zh-CN" sz="2800" baseline="-25000">
                <a:ea typeface="华文宋体" panose="02010600040101010101" charset="-122"/>
              </a:rPr>
              <a:t>N</a:t>
            </a:r>
            <a:r>
              <a:rPr lang="en-US" altLang="zh-CN" sz="2800">
                <a:ea typeface="华文宋体" panose="02010600040101010101" charset="-122"/>
              </a:rPr>
              <a:t>Z),           Z</a:t>
            </a:r>
            <a:r>
              <a:rPr lang="zh-CN" altLang="en-US" sz="2800">
                <a:ea typeface="华文宋体" panose="02010600040101010101" charset="-122"/>
              </a:rPr>
              <a:t>＜</a:t>
            </a:r>
            <a:r>
              <a:rPr lang="en-US" altLang="zh-CN" sz="2800">
                <a:ea typeface="华文宋体" panose="02010600040101010101" charset="-122"/>
              </a:rPr>
              <a:t>2km;</a:t>
            </a:r>
            <a:endParaRPr lang="en-US" altLang="zh-CN" sz="2800">
              <a:ea typeface="华文宋体" panose="02010600040101010101" charset="-122"/>
            </a:endParaRPr>
          </a:p>
          <a:p>
            <a:pPr lvl="0" algn="l"/>
            <a:r>
              <a:rPr lang="en-US" altLang="zh-CN" sz="2800">
                <a:ea typeface="华文宋体" panose="02010600040101010101" charset="-122"/>
              </a:rPr>
              <a:t>     E</a:t>
            </a:r>
            <a:r>
              <a:rPr lang="en-US" altLang="zh-CN" sz="2800" baseline="-25000">
                <a:ea typeface="华文宋体" panose="02010600040101010101" charset="-122"/>
              </a:rPr>
              <a:t>N</a:t>
            </a:r>
            <a:r>
              <a:rPr lang="en-US" altLang="zh-CN" sz="2800">
                <a:ea typeface="华文宋体" panose="02010600040101010101" charset="-122"/>
              </a:rPr>
              <a:t>(Z)=E</a:t>
            </a:r>
            <a:r>
              <a:rPr lang="en-US" altLang="zh-CN" sz="2800" baseline="-25000">
                <a:ea typeface="华文宋体" panose="02010600040101010101" charset="-122"/>
              </a:rPr>
              <a:t>N</a:t>
            </a:r>
            <a:r>
              <a:rPr lang="en-US" altLang="zh-CN" sz="2800">
                <a:ea typeface="华文宋体" panose="02010600040101010101" charset="-122"/>
              </a:rPr>
              <a:t>(0) [b</a:t>
            </a:r>
            <a:r>
              <a:rPr lang="en-US" altLang="zh-CN" sz="2800" baseline="-25000">
                <a:ea typeface="华文宋体" panose="02010600040101010101" charset="-122"/>
              </a:rPr>
              <a:t>N</a:t>
            </a:r>
            <a:r>
              <a:rPr lang="en-US" altLang="zh-CN" sz="2800">
                <a:ea typeface="华文宋体" panose="02010600040101010101" charset="-122"/>
              </a:rPr>
              <a:t>exp(β</a:t>
            </a:r>
            <a:r>
              <a:rPr lang="en-US" altLang="zh-CN" sz="2800" baseline="-25000">
                <a:ea typeface="华文宋体" panose="02010600040101010101" charset="-122"/>
              </a:rPr>
              <a:t>N</a:t>
            </a:r>
            <a:r>
              <a:rPr lang="en-US" altLang="zh-CN" sz="2800">
                <a:ea typeface="华文宋体" panose="02010600040101010101" charset="-122"/>
              </a:rPr>
              <a:t>Z)],     Z</a:t>
            </a:r>
            <a:r>
              <a:rPr lang="zh-CN" altLang="zh-CN" sz="2800">
                <a:ea typeface="华文宋体" panose="02010600040101010101" charset="-122"/>
              </a:rPr>
              <a:t>＞2km</a:t>
            </a:r>
            <a:r>
              <a:rPr lang="en-US" altLang="zh-CN" sz="3600">
                <a:ea typeface="华文宋体" panose="02010600040101010101" charset="-122"/>
              </a:rPr>
              <a:t>;</a:t>
            </a:r>
            <a:endParaRPr lang="en-US" altLang="zh-CN" sz="3600">
              <a:ea typeface="华文宋体" panose="02010600040101010101" charset="-122"/>
            </a:endParaRPr>
          </a:p>
          <a:p>
            <a:pPr lvl="0" algn="l"/>
            <a:r>
              <a:rPr lang="en-US" altLang="zh-CN" sz="2800">
                <a:ea typeface="华文宋体" panose="02010600040101010101" charset="-122"/>
              </a:rPr>
              <a:t>     </a:t>
            </a:r>
            <a:endParaRPr lang="en-US" altLang="zh-CN" sz="2800">
              <a:ea typeface="华文宋体" panose="02010600040101010101" charset="-122"/>
            </a:endParaRPr>
          </a:p>
          <a:p>
            <a:pPr lvl="0" algn="l"/>
            <a:r>
              <a:rPr lang="en-US" altLang="zh-CN" sz="2800">
                <a:ea typeface="华文宋体" panose="02010600040101010101" charset="-122"/>
              </a:rPr>
              <a:t>      </a:t>
            </a:r>
            <a:r>
              <a:rPr lang="zh-CN" altLang="en-US" sz="2400">
                <a:solidFill>
                  <a:schemeClr val="tx2"/>
                </a:solidFill>
                <a:latin typeface="楷体_GB2312" pitchFamily="49" charset="-122"/>
                <a:ea typeface="华文宋体" panose="02010600040101010101" charset="-122"/>
              </a:rPr>
              <a:t>宇宙射线所致全球人口平均年有效剂量为</a:t>
            </a:r>
            <a:r>
              <a:rPr lang="en-US" altLang="zh-CN" sz="2400">
                <a:solidFill>
                  <a:schemeClr val="tx2"/>
                </a:solidFill>
                <a:latin typeface="楷体_GB2312" pitchFamily="49" charset="-122"/>
                <a:ea typeface="华文宋体" panose="02010600040101010101" charset="-122"/>
              </a:rPr>
              <a:t>380μSv,</a:t>
            </a:r>
            <a:r>
              <a:rPr lang="zh-CN" altLang="en-US" sz="2400">
                <a:solidFill>
                  <a:schemeClr val="tx2"/>
                </a:solidFill>
                <a:latin typeface="楷体_GB2312" pitchFamily="49" charset="-122"/>
                <a:ea typeface="华文宋体" panose="02010600040101010101" charset="-122"/>
              </a:rPr>
              <a:t>其中直接电离成分和中子的贡献分别为</a:t>
            </a:r>
            <a:r>
              <a:rPr lang="en-US" altLang="zh-CN" sz="2400">
                <a:solidFill>
                  <a:schemeClr val="tx2"/>
                </a:solidFill>
                <a:latin typeface="楷体_GB2312" pitchFamily="49" charset="-122"/>
                <a:ea typeface="华文宋体" panose="02010600040101010101" charset="-122"/>
              </a:rPr>
              <a:t>300μSv</a:t>
            </a:r>
            <a:r>
              <a:rPr lang="zh-CN" altLang="en-US" sz="2400">
                <a:solidFill>
                  <a:schemeClr val="tx2"/>
                </a:solidFill>
                <a:latin typeface="楷体_GB2312" pitchFamily="49" charset="-122"/>
                <a:ea typeface="华文宋体" panose="02010600040101010101" charset="-122"/>
              </a:rPr>
              <a:t>、 </a:t>
            </a:r>
            <a:r>
              <a:rPr lang="en-US" altLang="zh-CN" sz="2400">
                <a:solidFill>
                  <a:schemeClr val="tx2"/>
                </a:solidFill>
                <a:latin typeface="楷体_GB2312" pitchFamily="49" charset="-122"/>
                <a:ea typeface="华文宋体" panose="02010600040101010101" charset="-122"/>
              </a:rPr>
              <a:t>80μSv</a:t>
            </a:r>
            <a:r>
              <a:rPr lang="zh-CN" altLang="en-US" sz="2400">
                <a:solidFill>
                  <a:schemeClr val="tx2"/>
                </a:solidFill>
                <a:latin typeface="楷体_GB2312" pitchFamily="49" charset="-122"/>
                <a:ea typeface="华文宋体" panose="02010600040101010101" charset="-122"/>
              </a:rPr>
              <a:t>。</a:t>
            </a:r>
            <a:endParaRPr lang="zh-CN" altLang="en-US" sz="2400">
              <a:solidFill>
                <a:schemeClr val="tx2"/>
              </a:solidFill>
              <a:latin typeface="楷体_GB2312" pitchFamily="49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147" name="标题 2146"/>
          <p:cNvSpPr/>
          <p:nvPr>
            <p:ph type="title" idx="4294967295"/>
          </p:nvPr>
        </p:nvSpPr>
        <p:spPr>
          <a:xfrm>
            <a:off x="250825" y="1268413"/>
            <a:ext cx="8540750" cy="1143000"/>
          </a:xfrm>
        </p:spPr>
        <p:txBody>
          <a:bodyPr anchor="ctr" anchorCtr="0"/>
          <a:lstStyle/>
          <a:p>
            <a:pPr algn="l"/>
            <a:r>
              <a:rPr lang="en-US" altLang="zh-CN" sz="2800" b="1">
                <a:ea typeface="华文宋体" panose="02010600040101010101" charset="-122"/>
              </a:rPr>
              <a:t>2.1.2 </a:t>
            </a:r>
            <a:r>
              <a:rPr lang="zh-CN" altLang="en-US" sz="2800" b="1">
                <a:ea typeface="华文宋体" panose="02010600040101010101" charset="-122"/>
              </a:rPr>
              <a:t>宇生放射性核素：</a:t>
            </a:r>
            <a:br>
              <a:rPr lang="zh-CN" altLang="en-US" sz="2800" b="1">
                <a:ea typeface="华文宋体" panose="02010600040101010101" charset="-122"/>
              </a:rPr>
            </a:br>
            <a:r>
              <a:rPr lang="zh-CN" altLang="en-US" sz="2800" b="1">
                <a:ea typeface="华文宋体" panose="02010600040101010101" charset="-122"/>
              </a:rPr>
              <a:t>对公众剂量有明显贡献的核素，</a:t>
            </a:r>
            <a:r>
              <a:rPr lang="en-US" altLang="zh-CN" sz="2800" b="1" baseline="30000">
                <a:ea typeface="华文宋体" panose="02010600040101010101" charset="-122"/>
              </a:rPr>
              <a:t>14</a:t>
            </a:r>
            <a:r>
              <a:rPr lang="en-US" altLang="zh-CN" sz="2800" b="1">
                <a:ea typeface="华文宋体" panose="02010600040101010101" charset="-122"/>
              </a:rPr>
              <a:t>C</a:t>
            </a:r>
            <a:r>
              <a:rPr lang="zh-CN" altLang="en-US" sz="2800" b="1">
                <a:ea typeface="华文宋体" panose="02010600040101010101" charset="-122"/>
              </a:rPr>
              <a:t>、</a:t>
            </a:r>
            <a:r>
              <a:rPr lang="en-US" altLang="zh-CN" sz="2800" b="1" baseline="30000">
                <a:ea typeface="华文宋体" panose="02010600040101010101" charset="-122"/>
              </a:rPr>
              <a:t>3</a:t>
            </a:r>
            <a:r>
              <a:rPr lang="en-US" altLang="zh-CN" sz="2800" b="1">
                <a:ea typeface="华文宋体" panose="02010600040101010101" charset="-122"/>
              </a:rPr>
              <a:t>H</a:t>
            </a:r>
            <a:r>
              <a:rPr lang="zh-CN" altLang="en-US" sz="2800" b="1">
                <a:ea typeface="华文宋体" panose="02010600040101010101" charset="-122"/>
              </a:rPr>
              <a:t>、</a:t>
            </a:r>
            <a:r>
              <a:rPr lang="en-US" altLang="zh-CN" sz="2800" b="1" baseline="30000">
                <a:ea typeface="华文宋体" panose="02010600040101010101" charset="-122"/>
              </a:rPr>
              <a:t>22</a:t>
            </a:r>
            <a:r>
              <a:rPr lang="en-US" altLang="zh-CN" sz="2800" b="1">
                <a:ea typeface="华文宋体" panose="02010600040101010101" charset="-122"/>
              </a:rPr>
              <a:t>Na</a:t>
            </a:r>
            <a:r>
              <a:rPr lang="zh-CN" altLang="en-US" sz="2800" b="1">
                <a:ea typeface="华文宋体" panose="02010600040101010101" charset="-122"/>
              </a:rPr>
              <a:t>、</a:t>
            </a:r>
            <a:r>
              <a:rPr lang="en-US" altLang="zh-CN" sz="2800" b="1" baseline="30000">
                <a:ea typeface="华文宋体" panose="02010600040101010101" charset="-122"/>
              </a:rPr>
              <a:t>7</a:t>
            </a:r>
            <a:r>
              <a:rPr lang="en-US" altLang="zh-CN" sz="2800" b="1">
                <a:ea typeface="华文宋体" panose="02010600040101010101" charset="-122"/>
              </a:rPr>
              <a:t>Be</a:t>
            </a:r>
            <a:r>
              <a:rPr lang="zh-CN" altLang="en-US" sz="2800" b="1">
                <a:ea typeface="华文宋体" panose="02010600040101010101" charset="-122"/>
              </a:rPr>
              <a:t>。</a:t>
            </a:r>
            <a:br>
              <a:rPr lang="zh-CN" altLang="en-US" sz="2800" b="1">
                <a:ea typeface="华文宋体" panose="02010600040101010101" charset="-122"/>
              </a:rPr>
            </a:br>
            <a:endParaRPr lang="zh-CN" altLang="en-US" sz="2800" b="1">
              <a:ea typeface="华文宋体" panose="02010600040101010101" charset="-122"/>
            </a:endParaRPr>
          </a:p>
        </p:txBody>
      </p:sp>
      <p:graphicFrame>
        <p:nvGraphicFramePr>
          <p:cNvPr id="2148" name="表格 2147"/>
          <p:cNvGraphicFramePr>
            <a:graphicFrameLocks noGrp="1"/>
          </p:cNvGraphicFramePr>
          <p:nvPr/>
        </p:nvGraphicFramePr>
        <p:xfrm>
          <a:off x="755650" y="3644900"/>
          <a:ext cx="7127875" cy="2378075"/>
        </p:xfrm>
        <a:graphic>
          <a:graphicData uri="http://schemas.openxmlformats.org/drawingml/2006/table">
            <a:tbl>
              <a:tblPr/>
              <a:tblGrid>
                <a:gridCol w="2376488"/>
                <a:gridCol w="2374900"/>
                <a:gridCol w="2376487"/>
              </a:tblGrid>
              <a:tr h="8223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zh-CN" altLang="en-US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核素</a:t>
                      </a:r>
                      <a:endParaRPr lang="zh-CN" altLang="en-US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</a:txBody>
                  <a:tcPr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8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8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zh-CN" altLang="en-US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年摄入量（</a:t>
                      </a: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Bq</a:t>
                      </a:r>
                      <a:r>
                        <a:rPr lang="zh-CN" altLang="en-US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．</a:t>
                      </a: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a</a:t>
                      </a:r>
                      <a:r>
                        <a:rPr lang="en-US" altLang="zh-CN" sz="2400" baseline="300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-1</a:t>
                      </a:r>
                      <a:r>
                        <a:rPr lang="zh-CN" altLang="en-US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）</a:t>
                      </a:r>
                      <a:endParaRPr lang="zh-CN" altLang="en-US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</a:txBody>
                  <a:tcPr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8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8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zh-CN" altLang="en-US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有效剂量（</a:t>
                      </a: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μSv</a:t>
                      </a:r>
                      <a:r>
                        <a:rPr lang="zh-CN" altLang="en-US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．</a:t>
                      </a: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a</a:t>
                      </a:r>
                      <a:r>
                        <a:rPr lang="en-US" altLang="zh-CN" sz="2400" baseline="300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-1</a:t>
                      </a:r>
                      <a:r>
                        <a:rPr lang="zh-CN" altLang="en-US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）</a:t>
                      </a:r>
                      <a:endParaRPr lang="zh-CN" altLang="en-US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</a:txBody>
                  <a:tcPr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5400" cap="flat" cmpd="sng">
                      <a:solidFill>
                        <a:srgbClr val="008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8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5575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400" baseline="300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3</a:t>
                      </a: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H</a:t>
                      </a:r>
                      <a:endParaRPr lang="en-US" altLang="zh-CN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400" baseline="300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7</a:t>
                      </a: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Be</a:t>
                      </a:r>
                      <a:endParaRPr lang="en-US" altLang="zh-CN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400" baseline="300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14</a:t>
                      </a: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C</a:t>
                      </a:r>
                      <a:endParaRPr lang="en-US" altLang="zh-CN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400" baseline="300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22</a:t>
                      </a: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Na</a:t>
                      </a:r>
                      <a:endParaRPr lang="zh-CN" altLang="en-US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</a:txBody>
                  <a:tcPr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8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8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500</a:t>
                      </a:r>
                      <a:endParaRPr lang="en-US" altLang="zh-CN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1000</a:t>
                      </a:r>
                      <a:endParaRPr lang="en-US" altLang="zh-CN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20000</a:t>
                      </a:r>
                      <a:endParaRPr lang="en-US" altLang="zh-CN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50</a:t>
                      </a:r>
                      <a:endParaRPr lang="zh-CN" altLang="en-US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</a:txBody>
                  <a:tcPr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8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8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0.01</a:t>
                      </a:r>
                      <a:endParaRPr lang="en-US" altLang="zh-CN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0.03</a:t>
                      </a:r>
                      <a:endParaRPr lang="en-US" altLang="zh-CN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12</a:t>
                      </a:r>
                      <a:endParaRPr lang="en-US" altLang="zh-CN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400">
                          <a:latin typeface="Times New Roman" panose="02020603050405020304" pitchFamily="18" charset="0"/>
                          <a:ea typeface="华文宋体" panose="02010600040101010101" charset="-122"/>
                        </a:rPr>
                        <a:t>0.15</a:t>
                      </a:r>
                      <a:endParaRPr lang="zh-CN" altLang="en-US" sz="2400">
                        <a:latin typeface="Times New Roman" panose="02020603050405020304" pitchFamily="18" charset="0"/>
                        <a:ea typeface="华文宋体" panose="02010600040101010101" charset="-122"/>
                      </a:endParaRPr>
                    </a:p>
                  </a:txBody>
                  <a:tcPr>
                    <a:lnL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952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8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 cap="flat" cmpd="sng">
                      <a:solidFill>
                        <a:srgbClr val="008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162" name="矩形 2161"/>
          <p:cNvSpPr/>
          <p:nvPr/>
        </p:nvSpPr>
        <p:spPr>
          <a:xfrm>
            <a:off x="1116013" y="2487613"/>
            <a:ext cx="5675312" cy="8239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ea typeface="华文宋体" panose="02010600040101010101" charset="-122"/>
              </a:rPr>
              <a:t>成人经食入途径对主要宇生放射性核素的</a:t>
            </a:r>
            <a:endParaRPr lang="zh-CN" altLang="en-US" sz="2400" b="1">
              <a:ea typeface="华文宋体" panose="02010600040101010101" charset="-122"/>
            </a:endParaRPr>
          </a:p>
          <a:p>
            <a:r>
              <a:rPr lang="zh-CN" altLang="en-US" sz="2400" b="1">
                <a:ea typeface="华文宋体" panose="02010600040101010101" charset="-122"/>
              </a:rPr>
              <a:t>               年摄入量及有效剂量</a:t>
            </a:r>
            <a:endParaRPr lang="zh-CN" altLang="en-US" sz="2400" b="1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165" name="矩形 2164"/>
          <p:cNvSpPr/>
          <p:nvPr/>
        </p:nvSpPr>
        <p:spPr>
          <a:xfrm>
            <a:off x="0" y="549275"/>
            <a:ext cx="9144000" cy="1871663"/>
          </a:xfrm>
          <a:prstGeom prst="rect">
            <a:avLst/>
          </a:prstGeom>
          <a:solidFill>
            <a:srgbClr val="000000"/>
          </a:solidFill>
          <a:ln w="2857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>
              <a:ea typeface="华文宋体" panose="02010600040101010101" charset="-122"/>
            </a:endParaRPr>
          </a:p>
        </p:txBody>
      </p:sp>
      <p:sp>
        <p:nvSpPr>
          <p:cNvPr id="2166" name="矩形 2165"/>
          <p:cNvSpPr/>
          <p:nvPr/>
        </p:nvSpPr>
        <p:spPr>
          <a:xfrm>
            <a:off x="7450138" y="692150"/>
            <a:ext cx="1693862" cy="457200"/>
          </a:xfrm>
          <a:prstGeom prst="rect">
            <a:avLst/>
          </a:prstGeom>
          <a:noFill/>
          <a:ln w="2857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solidFill>
                  <a:schemeClr val="bg1"/>
                </a:solidFill>
                <a:ea typeface="华文宋体" panose="02010600040101010101" charset="-122"/>
              </a:rPr>
              <a:t>宇宙射线</a:t>
            </a:r>
            <a:endParaRPr lang="zh-CN" altLang="en-US" sz="2400" b="1">
              <a:solidFill>
                <a:schemeClr val="bg1"/>
              </a:solidFill>
              <a:ea typeface="华文宋体" panose="02010600040101010101" charset="-122"/>
            </a:endParaRPr>
          </a:p>
        </p:txBody>
      </p:sp>
      <p:sp>
        <p:nvSpPr>
          <p:cNvPr id="2167" name="矩形 2166"/>
          <p:cNvSpPr/>
          <p:nvPr/>
        </p:nvSpPr>
        <p:spPr>
          <a:xfrm>
            <a:off x="0" y="5084763"/>
            <a:ext cx="9144000" cy="1152525"/>
          </a:xfrm>
          <a:prstGeom prst="rect">
            <a:avLst/>
          </a:prstGeom>
          <a:pattFill prst="wdUpDiag">
            <a:fgClr>
              <a:srgbClr val="FFFF99"/>
            </a:fgClr>
            <a:bgClr>
              <a:srgbClr val="FFFFFF"/>
            </a:bgClr>
          </a:pattFill>
          <a:ln w="28575" cap="flat" cmpd="sng">
            <a:solidFill>
              <a:srgbClr val="FF66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68" name="矩形 2167"/>
          <p:cNvSpPr/>
          <p:nvPr/>
        </p:nvSpPr>
        <p:spPr>
          <a:xfrm>
            <a:off x="7450138" y="2852738"/>
            <a:ext cx="1693862" cy="457200"/>
          </a:xfrm>
          <a:prstGeom prst="rect">
            <a:avLst/>
          </a:prstGeom>
          <a:noFill/>
          <a:ln w="2857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solidFill>
                  <a:schemeClr val="hlink"/>
                </a:solidFill>
                <a:ea typeface="华文宋体" panose="02010600040101010101" charset="-122"/>
              </a:rPr>
              <a:t>大气层</a:t>
            </a:r>
            <a:endParaRPr lang="zh-CN" altLang="en-US" sz="2400" b="1">
              <a:solidFill>
                <a:schemeClr val="hlink"/>
              </a:solidFill>
              <a:ea typeface="华文宋体" panose="02010600040101010101" charset="-122"/>
            </a:endParaRPr>
          </a:p>
        </p:txBody>
      </p:sp>
      <p:sp>
        <p:nvSpPr>
          <p:cNvPr id="2169" name="矩形 2168"/>
          <p:cNvSpPr/>
          <p:nvPr/>
        </p:nvSpPr>
        <p:spPr>
          <a:xfrm>
            <a:off x="7812088" y="5661025"/>
            <a:ext cx="865187" cy="457200"/>
          </a:xfrm>
          <a:prstGeom prst="rect">
            <a:avLst/>
          </a:prstGeom>
          <a:solidFill>
            <a:srgbClr val="000000">
              <a:alpha val="34901"/>
            </a:srgbClr>
          </a:solidFill>
          <a:ln w="2857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solidFill>
                  <a:srgbClr val="FFFF00"/>
                </a:solidFill>
                <a:ea typeface="华文宋体" panose="02010600040101010101" charset="-122"/>
              </a:rPr>
              <a:t>地面</a:t>
            </a:r>
            <a:endParaRPr lang="zh-CN" altLang="en-US" sz="2400" b="1">
              <a:solidFill>
                <a:srgbClr val="FFFF00"/>
              </a:solidFill>
              <a:ea typeface="华文宋体" panose="02010600040101010101" charset="-122"/>
            </a:endParaRPr>
          </a:p>
        </p:txBody>
      </p:sp>
      <p:sp>
        <p:nvSpPr>
          <p:cNvPr id="2170" name="椭圆 2169"/>
          <p:cNvSpPr/>
          <p:nvPr/>
        </p:nvSpPr>
        <p:spPr>
          <a:xfrm>
            <a:off x="3059113" y="2781300"/>
            <a:ext cx="647700" cy="576263"/>
          </a:xfrm>
          <a:prstGeom prst="ellipse">
            <a:avLst/>
          </a:prstGeom>
          <a:solidFill>
            <a:srgbClr val="FFFF99">
              <a:alpha val="34901"/>
            </a:srgbClr>
          </a:solidFill>
          <a:ln w="28575" cap="flat" cmpd="sng">
            <a:solidFill>
              <a:srgbClr val="FF66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chemeClr val="tx2"/>
                </a:solidFill>
                <a:ea typeface="华文宋体" panose="02010600040101010101" charset="-122"/>
              </a:rPr>
              <a:t>O</a:t>
            </a:r>
            <a:r>
              <a:rPr lang="en-US" altLang="zh-CN" sz="2400" b="1" baseline="-25000">
                <a:solidFill>
                  <a:schemeClr val="tx2"/>
                </a:solidFill>
                <a:ea typeface="华文宋体" panose="02010600040101010101" charset="-122"/>
              </a:rPr>
              <a:t>2</a:t>
            </a:r>
            <a:endParaRPr lang="en-US" altLang="zh-CN" sz="2400" b="1" baseline="-25000">
              <a:solidFill>
                <a:schemeClr val="tx2"/>
              </a:solidFill>
              <a:ea typeface="华文宋体" panose="02010600040101010101" charset="-122"/>
            </a:endParaRPr>
          </a:p>
        </p:txBody>
      </p:sp>
      <p:sp>
        <p:nvSpPr>
          <p:cNvPr id="2171" name="椭圆 2170"/>
          <p:cNvSpPr/>
          <p:nvPr/>
        </p:nvSpPr>
        <p:spPr>
          <a:xfrm>
            <a:off x="468313" y="3141663"/>
            <a:ext cx="647700" cy="576262"/>
          </a:xfrm>
          <a:prstGeom prst="ellipse">
            <a:avLst/>
          </a:prstGeom>
          <a:solidFill>
            <a:srgbClr val="FFFF99">
              <a:alpha val="34901"/>
            </a:srgbClr>
          </a:solidFill>
          <a:ln w="28575" cap="flat" cmpd="sng">
            <a:solidFill>
              <a:srgbClr val="FF66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chemeClr val="tx2"/>
                </a:solidFill>
                <a:ea typeface="华文宋体" panose="02010600040101010101" charset="-122"/>
              </a:rPr>
              <a:t>N</a:t>
            </a:r>
            <a:r>
              <a:rPr lang="en-US" altLang="zh-CN" sz="2400" b="1" baseline="-25000">
                <a:solidFill>
                  <a:schemeClr val="tx2"/>
                </a:solidFill>
                <a:ea typeface="华文宋体" panose="02010600040101010101" charset="-122"/>
              </a:rPr>
              <a:t>2</a:t>
            </a:r>
            <a:endParaRPr lang="en-US" altLang="zh-CN" sz="2400" b="1" baseline="-25000">
              <a:solidFill>
                <a:schemeClr val="tx2"/>
              </a:solidFill>
              <a:ea typeface="华文宋体" panose="02010600040101010101" charset="-122"/>
            </a:endParaRPr>
          </a:p>
        </p:txBody>
      </p:sp>
      <p:sp>
        <p:nvSpPr>
          <p:cNvPr id="2172" name="椭圆 2171"/>
          <p:cNvSpPr/>
          <p:nvPr/>
        </p:nvSpPr>
        <p:spPr>
          <a:xfrm>
            <a:off x="4716463" y="4076700"/>
            <a:ext cx="647700" cy="576263"/>
          </a:xfrm>
          <a:prstGeom prst="ellipse">
            <a:avLst/>
          </a:prstGeom>
          <a:solidFill>
            <a:srgbClr val="FFFF99">
              <a:alpha val="34901"/>
            </a:srgbClr>
          </a:solidFill>
          <a:ln w="28575" cap="flat" cmpd="sng">
            <a:solidFill>
              <a:srgbClr val="FF66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chemeClr val="tx2"/>
                </a:solidFill>
                <a:ea typeface="华文宋体" panose="02010600040101010101" charset="-122"/>
              </a:rPr>
              <a:t>H</a:t>
            </a:r>
            <a:r>
              <a:rPr lang="en-US" altLang="zh-CN" sz="2400" b="1" baseline="-25000">
                <a:solidFill>
                  <a:schemeClr val="tx2"/>
                </a:solidFill>
                <a:ea typeface="华文宋体" panose="02010600040101010101" charset="-122"/>
              </a:rPr>
              <a:t>2</a:t>
            </a:r>
            <a:r>
              <a:rPr lang="en-US" altLang="zh-CN" sz="2400" b="1">
                <a:solidFill>
                  <a:schemeClr val="tx2"/>
                </a:solidFill>
                <a:ea typeface="华文宋体" panose="02010600040101010101" charset="-122"/>
              </a:rPr>
              <a:t>O</a:t>
            </a:r>
            <a:endParaRPr lang="en-US" altLang="zh-CN" sz="2400" b="1">
              <a:solidFill>
                <a:schemeClr val="tx2"/>
              </a:solidFill>
              <a:ea typeface="华文宋体" panose="02010600040101010101" charset="-122"/>
            </a:endParaRPr>
          </a:p>
        </p:txBody>
      </p:sp>
      <p:cxnSp>
        <p:nvCxnSpPr>
          <p:cNvPr id="2173" name="直接连接符 2172"/>
          <p:cNvCxnSpPr/>
          <p:nvPr/>
        </p:nvCxnSpPr>
        <p:spPr>
          <a:xfrm flipH="1">
            <a:off x="6732588" y="0"/>
            <a:ext cx="49212" cy="5661025"/>
          </a:xfrm>
          <a:prstGeom prst="line">
            <a:avLst/>
          </a:prstGeom>
          <a:ln w="28575" cap="flat" cmpd="sng">
            <a:solidFill>
              <a:srgbClr val="FF66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174" name="直接连接符 2173"/>
          <p:cNvCxnSpPr/>
          <p:nvPr/>
        </p:nvCxnSpPr>
        <p:spPr>
          <a:xfrm flipH="1">
            <a:off x="5364163" y="0"/>
            <a:ext cx="503237" cy="6021388"/>
          </a:xfrm>
          <a:prstGeom prst="line">
            <a:avLst/>
          </a:prstGeom>
          <a:ln w="28575" cap="flat" cmpd="sng">
            <a:solidFill>
              <a:srgbClr val="FF66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175" name="直接连接符 2174"/>
          <p:cNvCxnSpPr/>
          <p:nvPr/>
        </p:nvCxnSpPr>
        <p:spPr>
          <a:xfrm flipH="1">
            <a:off x="5003800" y="0"/>
            <a:ext cx="25400" cy="2708275"/>
          </a:xfrm>
          <a:prstGeom prst="line">
            <a:avLst/>
          </a:prstGeom>
          <a:ln w="28575" cap="flat" cmpd="sng">
            <a:solidFill>
              <a:srgbClr val="FF66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176" name="直接连接符 2175"/>
          <p:cNvCxnSpPr/>
          <p:nvPr/>
        </p:nvCxnSpPr>
        <p:spPr>
          <a:xfrm>
            <a:off x="3810000" y="0"/>
            <a:ext cx="41275" cy="5734050"/>
          </a:xfrm>
          <a:prstGeom prst="line">
            <a:avLst/>
          </a:prstGeom>
          <a:ln w="28575" cap="flat" cmpd="sng">
            <a:solidFill>
              <a:srgbClr val="FF66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177" name="直接连接符 2176"/>
          <p:cNvCxnSpPr/>
          <p:nvPr/>
        </p:nvCxnSpPr>
        <p:spPr>
          <a:xfrm>
            <a:off x="4038600" y="0"/>
            <a:ext cx="28575" cy="2482850"/>
          </a:xfrm>
          <a:prstGeom prst="line">
            <a:avLst/>
          </a:prstGeom>
          <a:ln w="28575" cap="flat" cmpd="sng">
            <a:solidFill>
              <a:srgbClr val="FF66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178" name="直接连接符 2177"/>
          <p:cNvCxnSpPr/>
          <p:nvPr/>
        </p:nvCxnSpPr>
        <p:spPr>
          <a:xfrm flipH="1">
            <a:off x="3563938" y="0"/>
            <a:ext cx="17462" cy="2636838"/>
          </a:xfrm>
          <a:prstGeom prst="line">
            <a:avLst/>
          </a:prstGeom>
          <a:ln w="28575" cap="flat" cmpd="sng">
            <a:solidFill>
              <a:srgbClr val="FF66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179" name="直接连接符 2178"/>
          <p:cNvCxnSpPr/>
          <p:nvPr/>
        </p:nvCxnSpPr>
        <p:spPr>
          <a:xfrm>
            <a:off x="1752600" y="0"/>
            <a:ext cx="341313" cy="2863850"/>
          </a:xfrm>
          <a:prstGeom prst="line">
            <a:avLst/>
          </a:prstGeom>
          <a:ln w="28575" cap="flat" cmpd="sng">
            <a:solidFill>
              <a:srgbClr val="FF66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180" name="直接连接符 2179"/>
          <p:cNvCxnSpPr/>
          <p:nvPr/>
        </p:nvCxnSpPr>
        <p:spPr>
          <a:xfrm>
            <a:off x="990600" y="0"/>
            <a:ext cx="609600" cy="5257800"/>
          </a:xfrm>
          <a:prstGeom prst="line">
            <a:avLst/>
          </a:prstGeom>
          <a:ln w="28575" cap="flat" cmpd="sng">
            <a:solidFill>
              <a:srgbClr val="FF66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181" name="直接连接符 2180"/>
          <p:cNvCxnSpPr/>
          <p:nvPr/>
        </p:nvCxnSpPr>
        <p:spPr>
          <a:xfrm>
            <a:off x="304800" y="0"/>
            <a:ext cx="381000" cy="2971800"/>
          </a:xfrm>
          <a:prstGeom prst="line">
            <a:avLst/>
          </a:prstGeom>
          <a:ln w="28575" cap="flat" cmpd="sng">
            <a:solidFill>
              <a:srgbClr val="FF66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2182" name="椭圆 2181"/>
          <p:cNvSpPr/>
          <p:nvPr/>
        </p:nvSpPr>
        <p:spPr>
          <a:xfrm>
            <a:off x="3059113" y="4076700"/>
            <a:ext cx="649287" cy="647700"/>
          </a:xfrm>
          <a:prstGeom prst="ellipse">
            <a:avLst/>
          </a:prstGeom>
          <a:solidFill>
            <a:srgbClr val="FF00FF"/>
          </a:solidFill>
          <a:ln w="2857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 b="1" baseline="30000">
                <a:ea typeface="华文宋体" panose="02010600040101010101" charset="-122"/>
              </a:rPr>
              <a:t>3</a:t>
            </a:r>
            <a:r>
              <a:rPr lang="en-US" altLang="zh-CN" sz="2400" b="1">
                <a:ea typeface="华文宋体" panose="02010600040101010101" charset="-122"/>
              </a:rPr>
              <a:t>H</a:t>
            </a:r>
            <a:endParaRPr lang="en-US" altLang="zh-CN" sz="2400" b="1">
              <a:ea typeface="华文宋体" panose="02010600040101010101" charset="-122"/>
            </a:endParaRPr>
          </a:p>
        </p:txBody>
      </p:sp>
      <p:sp>
        <p:nvSpPr>
          <p:cNvPr id="2183" name="椭圆 2182"/>
          <p:cNvSpPr/>
          <p:nvPr/>
        </p:nvSpPr>
        <p:spPr>
          <a:xfrm>
            <a:off x="4067175" y="3141663"/>
            <a:ext cx="649288" cy="647700"/>
          </a:xfrm>
          <a:prstGeom prst="ellipse">
            <a:avLst/>
          </a:prstGeom>
          <a:solidFill>
            <a:srgbClr val="FF00FF"/>
          </a:solidFill>
          <a:ln w="2857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 b="1" baseline="30000">
                <a:ea typeface="华文宋体" panose="02010600040101010101" charset="-122"/>
              </a:rPr>
              <a:t>14</a:t>
            </a:r>
            <a:r>
              <a:rPr lang="en-US" altLang="zh-CN" sz="2400" b="1">
                <a:ea typeface="华文宋体" panose="02010600040101010101" charset="-122"/>
              </a:rPr>
              <a:t>C</a:t>
            </a:r>
            <a:endParaRPr lang="en-US" altLang="zh-CN" sz="2400" b="1">
              <a:ea typeface="华文宋体" panose="02010600040101010101" charset="-122"/>
            </a:endParaRPr>
          </a:p>
        </p:txBody>
      </p:sp>
      <p:sp>
        <p:nvSpPr>
          <p:cNvPr id="2184" name="椭圆 2183"/>
          <p:cNvSpPr/>
          <p:nvPr/>
        </p:nvSpPr>
        <p:spPr>
          <a:xfrm>
            <a:off x="5795963" y="3213100"/>
            <a:ext cx="649287" cy="647700"/>
          </a:xfrm>
          <a:prstGeom prst="ellipse">
            <a:avLst/>
          </a:prstGeom>
          <a:solidFill>
            <a:srgbClr val="FF00FF"/>
          </a:solidFill>
          <a:ln w="2857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 b="1" baseline="30000">
                <a:ea typeface="华文宋体" panose="02010600040101010101" charset="-122"/>
              </a:rPr>
              <a:t>7</a:t>
            </a:r>
            <a:r>
              <a:rPr lang="en-US" altLang="zh-CN" sz="2400" b="1">
                <a:ea typeface="华文宋体" panose="02010600040101010101" charset="-122"/>
              </a:rPr>
              <a:t>Be</a:t>
            </a:r>
            <a:endParaRPr lang="en-US" altLang="zh-CN" sz="2400" b="1">
              <a:ea typeface="华文宋体" panose="02010600040101010101" charset="-122"/>
            </a:endParaRPr>
          </a:p>
        </p:txBody>
      </p:sp>
      <p:sp>
        <p:nvSpPr>
          <p:cNvPr id="2185" name="椭圆 2184"/>
          <p:cNvSpPr/>
          <p:nvPr/>
        </p:nvSpPr>
        <p:spPr>
          <a:xfrm>
            <a:off x="1763713" y="3500438"/>
            <a:ext cx="649287" cy="647700"/>
          </a:xfrm>
          <a:prstGeom prst="ellipse">
            <a:avLst/>
          </a:prstGeom>
          <a:solidFill>
            <a:srgbClr val="FF00FF"/>
          </a:solidFill>
          <a:ln w="2857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 b="1" baseline="30000">
                <a:ea typeface="华文宋体" panose="02010600040101010101" charset="-122"/>
              </a:rPr>
              <a:t>22</a:t>
            </a:r>
            <a:r>
              <a:rPr lang="en-US" altLang="zh-CN" sz="2400" b="1">
                <a:ea typeface="华文宋体" panose="02010600040101010101" charset="-122"/>
              </a:rPr>
              <a:t>Na</a:t>
            </a:r>
            <a:endParaRPr lang="en-US" altLang="zh-CN" sz="2400" b="1">
              <a:ea typeface="华文宋体" panose="02010600040101010101" charset="-122"/>
            </a:endParaRPr>
          </a:p>
        </p:txBody>
      </p:sp>
      <p:cxnSp>
        <p:nvCxnSpPr>
          <p:cNvPr id="2186" name="直接连接符 2185"/>
          <p:cNvCxnSpPr/>
          <p:nvPr/>
        </p:nvCxnSpPr>
        <p:spPr>
          <a:xfrm>
            <a:off x="4356100" y="0"/>
            <a:ext cx="53975" cy="2254250"/>
          </a:xfrm>
          <a:prstGeom prst="line">
            <a:avLst/>
          </a:prstGeom>
          <a:ln w="28575" cap="flat" cmpd="sng">
            <a:solidFill>
              <a:srgbClr val="FF66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187" name="直接连接符 2186"/>
          <p:cNvCxnSpPr/>
          <p:nvPr/>
        </p:nvCxnSpPr>
        <p:spPr>
          <a:xfrm>
            <a:off x="4572000" y="0"/>
            <a:ext cx="53975" cy="3244850"/>
          </a:xfrm>
          <a:prstGeom prst="line">
            <a:avLst/>
          </a:prstGeom>
          <a:ln w="28575" cap="flat" cmpd="sng">
            <a:solidFill>
              <a:srgbClr val="FF66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2188" name="直接连接符 2187"/>
          <p:cNvCxnSpPr/>
          <p:nvPr/>
        </p:nvCxnSpPr>
        <p:spPr>
          <a:xfrm>
            <a:off x="2819400" y="0"/>
            <a:ext cx="96838" cy="5445125"/>
          </a:xfrm>
          <a:prstGeom prst="line">
            <a:avLst/>
          </a:prstGeom>
          <a:ln w="28575" cap="flat" cmpd="sng">
            <a:solidFill>
              <a:srgbClr val="FF6600"/>
            </a:solidFill>
            <a:prstDash val="solid"/>
            <a:headEnd type="none" w="med" len="med"/>
            <a:tailEnd type="triangle" w="med" len="med"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" presetClass="entr" presetSubtype="0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" presetClass="entr" presetSubtype="0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0" presetID="1" presetClass="entr" presetSubtype="0" dur="5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23" presetID="1" presetClass="entr" presetSubtype="0" dur="5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1" presetClass="entr" presetSubtype="0" dur="50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1" presetClass="entr" presetSubtype="0" dur="50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32" presetID="1" presetClass="entr" presetSubtype="0" dur="50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7500"/>
                            </p:stCondLst>
                            <p:childTnLst>
                              <p:par>
                                <p:cTn id="35" presetID="1" presetClass="entr" presetSubtype="0" dur="5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38" presetID="1" presetClass="entr" presetSubtype="0" dur="500" fill="hold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 additive="base"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39000"/>
                            </p:stCondLst>
                            <p:childTnLst>
                              <p:par>
                                <p:cTn id="41" presetID="1" presetClass="entr" presetSubtype="0" dur="50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45500"/>
                            </p:stCondLst>
                            <p:childTnLst>
                              <p:par>
                                <p:cTn id="44" presetID="1" presetClass="entr" presetSubtype="0" dur="500" fill="hold" grpId="1" nodeType="after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 additive="base"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2500"/>
                            </p:stCondLst>
                            <p:childTnLst>
                              <p:par>
                                <p:cTn id="47" presetID="1" presetClass="entr" presetSubtype="0" dur="500" fill="hold" grpId="2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60000"/>
                            </p:stCondLst>
                            <p:childTnLst>
                              <p:par>
                                <p:cTn id="50" presetID="1" presetClass="entr" presetSubtype="0" dur="500" fill="hold" grpId="3" nodeType="after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82" grpId="0"/>
      <p:bldP spid="2183" grpId="1"/>
      <p:bldP spid="2184" grpId="2"/>
      <p:bldP spid="2185" grpId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191" name="矩形 2190"/>
          <p:cNvSpPr/>
          <p:nvPr/>
        </p:nvSpPr>
        <p:spPr>
          <a:xfrm>
            <a:off x="468313" y="1557338"/>
            <a:ext cx="8424862" cy="5688012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32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sz="2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5000"/>
              <a:buFontTx/>
              <a:buNone/>
              <a:defRPr sz="20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0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>
                <a:schemeClr val="folHlink"/>
              </a:buClr>
            </a:pPr>
            <a:r>
              <a:rPr lang="en-US" altLang="zh-CN" b="1">
                <a:ea typeface="华文宋体" panose="02010600040101010101" charset="-122"/>
              </a:rPr>
              <a:t>2.1.3 </a:t>
            </a:r>
            <a:r>
              <a:rPr lang="zh-CN" altLang="en-US" b="1">
                <a:solidFill>
                  <a:schemeClr val="tx2"/>
                </a:solidFill>
                <a:ea typeface="华文宋体" panose="02010600040101010101" charset="-122"/>
              </a:rPr>
              <a:t>原生放射性核素</a:t>
            </a:r>
            <a:endParaRPr lang="zh-CN" altLang="en-US" b="1">
              <a:solidFill>
                <a:schemeClr val="tx2"/>
              </a:solidFill>
              <a:ea typeface="华文宋体" panose="02010600040101010101" charset="-122"/>
            </a:endParaRPr>
          </a:p>
          <a:p>
            <a:pPr lvl="0" algn="l">
              <a:buClr>
                <a:schemeClr val="folHlink"/>
              </a:buClr>
            </a:pPr>
            <a:r>
              <a:rPr lang="zh-CN" altLang="en-US" b="1">
                <a:ea typeface="华文宋体" panose="02010600040101010101" charset="-122"/>
              </a:rPr>
              <a:t>     以</a:t>
            </a:r>
            <a:r>
              <a:rPr lang="en-US" altLang="zh-CN" b="1" baseline="30000">
                <a:ea typeface="华文宋体" panose="02010600040101010101" charset="-122"/>
              </a:rPr>
              <a:t>238</a:t>
            </a:r>
            <a:r>
              <a:rPr lang="en-US" altLang="zh-CN" b="1">
                <a:ea typeface="华文宋体" panose="02010600040101010101" charset="-122"/>
              </a:rPr>
              <a:t>U</a:t>
            </a:r>
            <a:r>
              <a:rPr lang="zh-CN" altLang="en-US" b="1">
                <a:ea typeface="华文宋体" panose="02010600040101010101" charset="-122"/>
              </a:rPr>
              <a:t>、</a:t>
            </a:r>
            <a:r>
              <a:rPr lang="en-US" altLang="zh-CN" b="1" baseline="30000">
                <a:ea typeface="华文宋体" panose="02010600040101010101" charset="-122"/>
              </a:rPr>
              <a:t>232</a:t>
            </a:r>
            <a:r>
              <a:rPr lang="en-US" altLang="zh-CN" b="1">
                <a:ea typeface="华文宋体" panose="02010600040101010101" charset="-122"/>
              </a:rPr>
              <a:t>Th</a:t>
            </a:r>
            <a:r>
              <a:rPr lang="zh-CN" altLang="en-US" b="1">
                <a:ea typeface="华文宋体" panose="02010600040101010101" charset="-122"/>
              </a:rPr>
              <a:t>和</a:t>
            </a:r>
            <a:r>
              <a:rPr lang="en-US" altLang="zh-CN" b="1" baseline="30000">
                <a:ea typeface="华文宋体" panose="02010600040101010101" charset="-122"/>
              </a:rPr>
              <a:t>235</a:t>
            </a:r>
            <a:r>
              <a:rPr lang="en-US" altLang="zh-CN" b="1">
                <a:ea typeface="华文宋体" panose="02010600040101010101" charset="-122"/>
              </a:rPr>
              <a:t>U</a:t>
            </a:r>
            <a:r>
              <a:rPr lang="zh-CN" altLang="en-US" b="1">
                <a:ea typeface="华文宋体" panose="02010600040101010101" charset="-122"/>
              </a:rPr>
              <a:t>为起始核素的三个单独存在天然放射系，以及独立的长寿命放射性核素如</a:t>
            </a:r>
            <a:r>
              <a:rPr lang="en-US" altLang="zh-CN" b="1" baseline="30000">
                <a:ea typeface="华文宋体" panose="02010600040101010101" charset="-122"/>
              </a:rPr>
              <a:t>40</a:t>
            </a:r>
            <a:r>
              <a:rPr lang="en-US" altLang="zh-CN" b="1">
                <a:ea typeface="华文宋体" panose="02010600040101010101" charset="-122"/>
              </a:rPr>
              <a:t>K</a:t>
            </a:r>
            <a:r>
              <a:rPr lang="zh-CN" altLang="en-US" b="1">
                <a:ea typeface="华文宋体" panose="02010600040101010101" charset="-122"/>
              </a:rPr>
              <a:t>等。</a:t>
            </a:r>
            <a:r>
              <a:rPr lang="zh-CN" altLang="en-US">
                <a:ea typeface="华文宋体" panose="02010600040101010101" charset="-122"/>
              </a:rPr>
              <a:t>人会受到来自原生放射性核素的各种不同能量的</a:t>
            </a:r>
            <a:r>
              <a:rPr lang="en-US" altLang="zh-CN">
                <a:ea typeface="华文宋体" panose="02010600040101010101" charset="-122"/>
              </a:rPr>
              <a:t>α</a:t>
            </a:r>
            <a:r>
              <a:rPr lang="zh-CN" altLang="en-US">
                <a:ea typeface="华文宋体" panose="02010600040101010101" charset="-122"/>
              </a:rPr>
              <a:t>、</a:t>
            </a:r>
            <a:r>
              <a:rPr lang="en-US" altLang="zh-CN">
                <a:ea typeface="华文宋体" panose="02010600040101010101" charset="-122"/>
              </a:rPr>
              <a:t>β</a:t>
            </a:r>
            <a:r>
              <a:rPr lang="zh-CN" altLang="en-US">
                <a:ea typeface="华文宋体" panose="02010600040101010101" charset="-122"/>
              </a:rPr>
              <a:t>、</a:t>
            </a:r>
            <a:r>
              <a:rPr lang="en-US" altLang="zh-CN">
                <a:ea typeface="华文宋体" panose="02010600040101010101" charset="-122"/>
              </a:rPr>
              <a:t>γ</a:t>
            </a:r>
            <a:r>
              <a:rPr lang="zh-CN" altLang="en-US">
                <a:ea typeface="华文宋体" panose="02010600040101010101" charset="-122"/>
              </a:rPr>
              <a:t>辐射的外照射和内照射。</a:t>
            </a:r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194" name="标题 2193"/>
          <p:cNvSpPr/>
          <p:nvPr>
            <p:ph type="title" idx="4294967295"/>
          </p:nvPr>
        </p:nvSpPr>
        <p:spPr>
          <a:xfrm>
            <a:off x="49213" y="485775"/>
            <a:ext cx="8915400" cy="1143000"/>
          </a:xfrm>
        </p:spPr>
        <p:txBody>
          <a:bodyPr anchor="ctr" anchorCtr="0"/>
          <a:lstStyle/>
          <a:p>
            <a:r>
              <a:rPr lang="zh-CN" altLang="en-US" sz="3600" b="1">
                <a:ea typeface="华文宋体" panose="02010600040101010101" charset="-122"/>
              </a:rPr>
              <a:t>表</a:t>
            </a:r>
            <a:r>
              <a:rPr lang="en-US" altLang="zh-CN" sz="3600" b="1">
                <a:ea typeface="华文宋体" panose="02010600040101010101" charset="-122"/>
              </a:rPr>
              <a:t>2-1 </a:t>
            </a:r>
            <a:r>
              <a:rPr lang="zh-CN" altLang="en-US" sz="3600" b="1">
                <a:ea typeface="华文宋体" panose="02010600040101010101" charset="-122"/>
              </a:rPr>
              <a:t>天然辐射源照射世界平均辐射剂量值</a:t>
            </a:r>
            <a:endParaRPr lang="zh-CN" altLang="en-US" sz="3600" b="1">
              <a:ea typeface="华文宋体" panose="02010600040101010101" charset="-122"/>
            </a:endParaRPr>
          </a:p>
        </p:txBody>
      </p:sp>
      <p:graphicFrame>
        <p:nvGraphicFramePr>
          <p:cNvPr id="2195" name="表格 2194"/>
          <p:cNvGraphicFramePr>
            <a:graphicFrameLocks noGrp="1"/>
          </p:cNvGraphicFramePr>
          <p:nvPr/>
        </p:nvGraphicFramePr>
        <p:xfrm>
          <a:off x="76200" y="1916113"/>
          <a:ext cx="8991600" cy="4157662"/>
        </p:xfrm>
        <a:graphic>
          <a:graphicData uri="http://schemas.openxmlformats.org/drawingml/2006/table">
            <a:tbl>
              <a:tblPr/>
              <a:tblGrid>
                <a:gridCol w="5181600"/>
                <a:gridCol w="1981200"/>
                <a:gridCol w="1828800"/>
              </a:tblGrid>
              <a:tr h="457200"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辐    射    源 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年 有 效 剂 量    </a:t>
                      </a:r>
                      <a:r>
                        <a:rPr lang="en-US" altLang="zh-CN" sz="2400" b="1">
                          <a:ea typeface="华文宋体" panose="02010600040101010101" charset="-122"/>
                        </a:rPr>
                        <a:t>mSv 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平  均  值 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典型范围值 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4326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solidFill>
                            <a:schemeClr val="tx2"/>
                          </a:solidFill>
                          <a:ea typeface="华文宋体" panose="02010600040101010101" charset="-122"/>
                        </a:rPr>
                        <a:t>外照射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  宇宙辐射  直接电离辐射和光子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               中子成分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               宇生核素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               宇宙射线与宇生核素小计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陆地外照射 室外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               室内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               陆地外照射小计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外照射                              合    计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0.28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（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0.30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）</a:t>
                      </a:r>
                      <a:r>
                        <a:rPr lang="en-US" altLang="zh-CN" sz="2200" b="1" baseline="30000">
                          <a:ea typeface="华文宋体" panose="02010600040101010101" charset="-122"/>
                        </a:rPr>
                        <a:t>a</a:t>
                      </a:r>
                      <a:endParaRPr lang="en-US" altLang="zh-CN" sz="2200" b="1" baseline="30000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0.10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（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0.08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0.01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（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0.01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0.39</a:t>
                      </a: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0.07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（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0.07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0.41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（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0.39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0.48</a:t>
                      </a: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solidFill>
                            <a:schemeClr val="tx2"/>
                          </a:solidFill>
                          <a:ea typeface="华文宋体" panose="02010600040101010101" charset="-122"/>
                        </a:rPr>
                        <a:t>        0.87</a:t>
                      </a:r>
                      <a:endParaRPr lang="zh-CN" altLang="en-US" sz="2200" b="1">
                        <a:solidFill>
                          <a:schemeClr val="tx2"/>
                        </a:solidFill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 </a:t>
                      </a: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 </a:t>
                      </a: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 </a:t>
                      </a: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0.3—1.0 </a:t>
                      </a:r>
                      <a:r>
                        <a:rPr lang="en-US" altLang="zh-CN" sz="2200" b="1" baseline="30000">
                          <a:ea typeface="华文宋体" panose="02010600040101010101" charset="-122"/>
                        </a:rPr>
                        <a:t>b</a:t>
                      </a:r>
                      <a:endParaRPr lang="en-US" altLang="zh-CN" sz="2200" b="1" baseline="30000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 baseline="30000">
                          <a:ea typeface="华文宋体" panose="02010600040101010101" charset="-122"/>
                        </a:rPr>
                        <a:t> </a:t>
                      </a:r>
                      <a:endParaRPr lang="en-US" altLang="zh-CN" sz="2200" b="1" baseline="30000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 baseline="30000">
                          <a:ea typeface="华文宋体" panose="02010600040101010101" charset="-122"/>
                        </a:rPr>
                        <a:t> </a:t>
                      </a:r>
                      <a:endParaRPr lang="en-US" altLang="zh-CN" sz="2200" b="1" baseline="30000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0.3―0.6 </a:t>
                      </a:r>
                      <a:r>
                        <a:rPr lang="en-US" altLang="zh-CN" sz="2200" b="1" baseline="30000">
                          <a:ea typeface="华文宋体" panose="02010600040101010101" charset="-122"/>
                        </a:rPr>
                        <a:t>c</a:t>
                      </a:r>
                      <a:endParaRPr lang="en-US" altLang="zh-CN" sz="2200" b="1" baseline="30000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0.6―1.6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211" name="矩形 2210"/>
          <p:cNvSpPr/>
          <p:nvPr/>
        </p:nvSpPr>
        <p:spPr>
          <a:xfrm>
            <a:off x="2914650" y="1458913"/>
            <a:ext cx="31718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solidFill>
                  <a:schemeClr val="tx2"/>
                </a:solidFill>
                <a:latin typeface="宋体" panose="02010600030101010101" pitchFamily="2" charset="-122"/>
                <a:ea typeface="华文宋体" panose="02010600040101010101" charset="-122"/>
              </a:rPr>
              <a:t>（</a:t>
            </a:r>
            <a:r>
              <a:rPr lang="en-US" altLang="zh-CN" sz="2400" b="1">
                <a:solidFill>
                  <a:schemeClr val="tx2"/>
                </a:solidFill>
                <a:latin typeface="宋体" panose="02010600030101010101" pitchFamily="2" charset="-122"/>
                <a:ea typeface="华文宋体" panose="02010600040101010101" charset="-122"/>
              </a:rPr>
              <a:t>UNSCEAR 2000</a:t>
            </a:r>
            <a:r>
              <a:rPr lang="zh-CN" altLang="en-US" sz="2400" b="1">
                <a:solidFill>
                  <a:schemeClr val="tx2"/>
                </a:solidFill>
                <a:latin typeface="宋体" panose="02010600030101010101" pitchFamily="2" charset="-122"/>
                <a:ea typeface="华文宋体" panose="02010600040101010101" charset="-122"/>
              </a:rPr>
              <a:t>）</a:t>
            </a:r>
            <a:endParaRPr lang="zh-CN" altLang="en-US" sz="2400" b="1">
              <a:solidFill>
                <a:schemeClr val="tx2"/>
              </a:solidFill>
              <a:latin typeface="宋体" panose="02010600030101010101" pitchFamily="2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graphicFrame>
        <p:nvGraphicFramePr>
          <p:cNvPr id="2214" name="表格 2213"/>
          <p:cNvGraphicFramePr>
            <a:graphicFrameLocks noGrp="1"/>
          </p:cNvGraphicFramePr>
          <p:nvPr/>
        </p:nvGraphicFramePr>
        <p:xfrm>
          <a:off x="76200" y="2565400"/>
          <a:ext cx="8959850" cy="3894138"/>
        </p:xfrm>
        <a:graphic>
          <a:graphicData uri="http://schemas.openxmlformats.org/drawingml/2006/table">
            <a:tbl>
              <a:tblPr/>
              <a:tblGrid>
                <a:gridCol w="4876800"/>
                <a:gridCol w="2362200"/>
                <a:gridCol w="1720850"/>
              </a:tblGrid>
              <a:tr h="324326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solidFill>
                            <a:schemeClr val="tx2"/>
                          </a:solidFill>
                          <a:ea typeface="华文宋体" panose="02010600040101010101" charset="-122"/>
                        </a:rPr>
                        <a:t>内照射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  吸入内照射   铀、钍系列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                   铀（</a:t>
                      </a:r>
                      <a:r>
                        <a:rPr lang="en-US" altLang="zh-CN" sz="2200" b="1" baseline="30000">
                          <a:ea typeface="华文宋体" panose="02010600040101010101" charset="-122"/>
                        </a:rPr>
                        <a:t>222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Rn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                   钍（</a:t>
                      </a:r>
                      <a:r>
                        <a:rPr lang="en-US" altLang="zh-CN" sz="2200" b="1" baseline="30000">
                          <a:ea typeface="华文宋体" panose="02010600040101010101" charset="-122"/>
                        </a:rPr>
                        <a:t>220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Rn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                   吸入内照射  小计 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 食入内照射    </a:t>
                      </a:r>
                      <a:r>
                        <a:rPr lang="en-US" altLang="zh-CN" sz="2200" b="1" baseline="30000">
                          <a:ea typeface="华文宋体" panose="02010600040101010101" charset="-122"/>
                        </a:rPr>
                        <a:t>40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K </a:t>
                      </a: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                            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铀和钍系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                   食入内照射   小计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内照射                  合    计 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0.006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（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0.01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1.15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（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1.2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0.10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（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0.07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   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1.26 </a:t>
                      </a: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0.17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（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0.17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） 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0.12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（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0.06</a:t>
                      </a:r>
                      <a:r>
                        <a:rPr lang="zh-CN" altLang="en-US" sz="22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200" b="1">
                          <a:ea typeface="华文宋体" panose="02010600040101010101" charset="-122"/>
                        </a:rPr>
                        <a:t>            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0.29</a:t>
                      </a: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solidFill>
                            <a:srgbClr val="FFFF00"/>
                          </a:solidFill>
                          <a:ea typeface="华文宋体" panose="02010600040101010101" charset="-122"/>
                        </a:rPr>
                        <a:t>            </a:t>
                      </a:r>
                      <a:r>
                        <a:rPr lang="en-US" altLang="zh-CN" sz="2200" b="1">
                          <a:solidFill>
                            <a:schemeClr val="tx2"/>
                          </a:solidFill>
                          <a:ea typeface="华文宋体" panose="02010600040101010101" charset="-122"/>
                        </a:rPr>
                        <a:t>1.55 </a:t>
                      </a:r>
                      <a:endParaRPr lang="zh-CN" altLang="en-US" sz="2200" b="1">
                        <a:solidFill>
                          <a:schemeClr val="tx2"/>
                        </a:solidFill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 </a:t>
                      </a: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 </a:t>
                      </a: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 </a:t>
                      </a: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    0.2―1.0</a:t>
                      </a:r>
                      <a:r>
                        <a:rPr lang="en-US" altLang="zh-CN" sz="2200" b="1" baseline="30000">
                          <a:ea typeface="华文宋体" panose="02010600040101010101" charset="-122"/>
                        </a:rPr>
                        <a:t>d</a:t>
                      </a:r>
                      <a:r>
                        <a:rPr lang="en-US" altLang="zh-CN" sz="2200" b="1">
                          <a:ea typeface="华文宋体" panose="02010600040101010101" charset="-122"/>
                        </a:rPr>
                        <a:t> </a:t>
                      </a: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endParaRPr lang="en-US" altLang="zh-CN" sz="2200" b="1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0.2—0.8</a:t>
                      </a:r>
                      <a:r>
                        <a:rPr lang="en-US" altLang="zh-CN" sz="2200" b="1" baseline="30000">
                          <a:ea typeface="华文宋体" panose="02010600040101010101" charset="-122"/>
                        </a:rPr>
                        <a:t>e</a:t>
                      </a:r>
                      <a:endParaRPr lang="en-US" altLang="zh-CN" sz="2200" b="1" baseline="30000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200" b="1">
                          <a:ea typeface="华文宋体" panose="02010600040101010101" charset="-122"/>
                        </a:rPr>
                        <a:t>    0.4—1.8</a:t>
                      </a:r>
                      <a:endParaRPr lang="zh-CN" altLang="en-US" sz="22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8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b="1">
                          <a:solidFill>
                            <a:srgbClr val="FFFF00"/>
                          </a:solidFill>
                          <a:latin typeface="黑体" panose="02010609060101010101" pitchFamily="2" charset="-122"/>
                          <a:ea typeface="华文宋体" panose="02010600040101010101" charset="-122"/>
                        </a:rPr>
                        <a:t>        </a:t>
                      </a:r>
                      <a:r>
                        <a:rPr lang="zh-CN" altLang="en-US" b="1">
                          <a:solidFill>
                            <a:srgbClr val="FFFF00"/>
                          </a:solidFill>
                          <a:latin typeface="黑体" panose="02010609060101010101" pitchFamily="2" charset="-122"/>
                          <a:ea typeface="华文宋体" panose="02010600040101010101" charset="-122"/>
                        </a:rPr>
                        <a:t>总       计 </a:t>
                      </a:r>
                      <a:endParaRPr lang="zh-CN" altLang="en-US" b="1">
                        <a:solidFill>
                          <a:srgbClr val="FFFF00"/>
                        </a:solidFill>
                        <a:latin typeface="黑体" panose="02010609060101010101" pitchFamily="2" charset="-122"/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b="1">
                          <a:solidFill>
                            <a:srgbClr val="FFFF00"/>
                          </a:solidFill>
                          <a:latin typeface="黑体" panose="02010609060101010101" pitchFamily="2" charset="-122"/>
                          <a:ea typeface="华文宋体" panose="02010600040101010101" charset="-122"/>
                        </a:rPr>
                        <a:t>    2.4 </a:t>
                      </a:r>
                      <a:endParaRPr lang="zh-CN" altLang="en-US" b="1">
                        <a:solidFill>
                          <a:srgbClr val="FFFF00"/>
                        </a:solidFill>
                        <a:latin typeface="黑体" panose="02010609060101010101" pitchFamily="2" charset="-122"/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b="1">
                          <a:solidFill>
                            <a:srgbClr val="FFFF00"/>
                          </a:solidFill>
                          <a:latin typeface="黑体" panose="02010609060101010101" pitchFamily="2" charset="-122"/>
                          <a:ea typeface="华文宋体" panose="02010600040101010101" charset="-122"/>
                        </a:rPr>
                        <a:t>  1—10 </a:t>
                      </a:r>
                      <a:endParaRPr lang="zh-CN" altLang="en-US" b="1">
                        <a:solidFill>
                          <a:srgbClr val="FFFF00"/>
                        </a:solidFill>
                        <a:latin typeface="黑体" panose="02010609060101010101" pitchFamily="2" charset="-122"/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30" name="表格 2229"/>
          <p:cNvGraphicFramePr>
            <a:graphicFrameLocks noGrp="1"/>
          </p:cNvGraphicFramePr>
          <p:nvPr/>
        </p:nvGraphicFramePr>
        <p:xfrm>
          <a:off x="76200" y="1557338"/>
          <a:ext cx="8959850" cy="1009650"/>
        </p:xfrm>
        <a:graphic>
          <a:graphicData uri="http://schemas.openxmlformats.org/drawingml/2006/table">
            <a:tbl>
              <a:tblPr/>
              <a:tblGrid>
                <a:gridCol w="4876800"/>
                <a:gridCol w="2362200"/>
                <a:gridCol w="1720850"/>
              </a:tblGrid>
              <a:tr h="552450"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辐    射    源</a:t>
                      </a:r>
                      <a:r>
                        <a:rPr lang="zh-CN" altLang="en-US" sz="3200" b="1">
                          <a:ea typeface="华文宋体" panose="02010600040101010101" charset="-122"/>
                        </a:rPr>
                        <a:t> </a:t>
                      </a:r>
                      <a:endParaRPr lang="zh-CN" altLang="en-US" sz="32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年 有 效 剂 量    </a:t>
                      </a:r>
                      <a:r>
                        <a:rPr lang="en-US" altLang="zh-CN" sz="2400" b="1">
                          <a:ea typeface="华文宋体" panose="02010600040101010101" charset="-122"/>
                        </a:rPr>
                        <a:t>mSv 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平  均  值</a:t>
                      </a:r>
                      <a:r>
                        <a:rPr lang="zh-CN" altLang="en-US" sz="2000" b="1">
                          <a:ea typeface="华文宋体" panose="02010600040101010101" charset="-122"/>
                        </a:rPr>
                        <a:t> 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典型范围值</a:t>
                      </a:r>
                      <a:r>
                        <a:rPr lang="zh-CN" altLang="en-US" sz="2000" b="1">
                          <a:ea typeface="华文宋体" panose="02010600040101010101" charset="-122"/>
                        </a:rPr>
                        <a:t> 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242" name="矩形 2241"/>
          <p:cNvSpPr/>
          <p:nvPr/>
        </p:nvSpPr>
        <p:spPr>
          <a:xfrm>
            <a:off x="739775" y="617538"/>
            <a:ext cx="7912100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2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天然辐射源照射世界平均辐射剂量值（续）</a:t>
            </a:r>
            <a:endParaRPr lang="zh-CN" altLang="en-US" sz="3200" b="1">
              <a:solidFill>
                <a:schemeClr val="tx2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245" name="文本占位符 2244"/>
          <p:cNvSpPr/>
          <p:nvPr>
            <p:ph type="body" idx="4294967295"/>
          </p:nvPr>
        </p:nvSpPr>
        <p:spPr>
          <a:xfrm>
            <a:off x="776288" y="982663"/>
            <a:ext cx="7467600" cy="2590800"/>
          </a:xfrm>
        </p:spPr>
        <p:txBody>
          <a:bodyPr/>
          <a:lstStyle/>
          <a:p>
            <a:pPr algn="just">
              <a:buClr>
                <a:schemeClr val="folHlink"/>
              </a:buClr>
              <a:buNone/>
            </a:pPr>
            <a:r>
              <a:rPr lang="en-US" altLang="zh-CN" sz="2800" b="1">
                <a:ea typeface="华文宋体" panose="02010600040101010101" charset="-122"/>
              </a:rPr>
              <a:t>a.</a:t>
            </a:r>
            <a:r>
              <a:rPr lang="zh-CN" altLang="en-US" sz="2800" b="1">
                <a:ea typeface="华文宋体" panose="02010600040101010101" charset="-122"/>
              </a:rPr>
              <a:t>括号内是</a:t>
            </a:r>
            <a:r>
              <a:rPr lang="en-US" altLang="zh-CN" sz="2800" b="1">
                <a:ea typeface="华文宋体" panose="02010600040101010101" charset="-122"/>
              </a:rPr>
              <a:t>UNSCEAR1993</a:t>
            </a:r>
            <a:r>
              <a:rPr lang="zh-CN" altLang="en-US" sz="2800" b="1">
                <a:ea typeface="华文宋体" panose="02010600040101010101" charset="-122"/>
              </a:rPr>
              <a:t>年给出的估计值。</a:t>
            </a:r>
            <a:endParaRPr lang="zh-CN" altLang="en-US" sz="2800" b="1">
              <a:ea typeface="华文宋体" panose="02010600040101010101" charset="-122"/>
            </a:endParaRPr>
          </a:p>
          <a:p>
            <a:pPr algn="just">
              <a:buClr>
                <a:schemeClr val="folHlink"/>
              </a:buClr>
              <a:buNone/>
            </a:pPr>
            <a:r>
              <a:rPr lang="en-US" altLang="zh-CN" sz="2800" b="1">
                <a:ea typeface="华文宋体" panose="02010600040101010101" charset="-122"/>
              </a:rPr>
              <a:t>b.</a:t>
            </a:r>
            <a:r>
              <a:rPr lang="zh-CN" altLang="en-US" sz="2800" b="1">
                <a:ea typeface="华文宋体" panose="02010600040101010101" charset="-122"/>
              </a:rPr>
              <a:t>从海平面到高海拔的地区的整个范围。</a:t>
            </a:r>
            <a:endParaRPr lang="zh-CN" altLang="en-US" sz="2800" b="1">
              <a:ea typeface="华文宋体" panose="02010600040101010101" charset="-122"/>
            </a:endParaRPr>
          </a:p>
          <a:p>
            <a:pPr algn="just">
              <a:buClr>
                <a:schemeClr val="folHlink"/>
              </a:buClr>
              <a:buNone/>
            </a:pPr>
            <a:r>
              <a:rPr lang="en-US" altLang="zh-CN" sz="2800" b="1">
                <a:ea typeface="华文宋体" panose="02010600040101010101" charset="-122"/>
              </a:rPr>
              <a:t>c.</a:t>
            </a:r>
            <a:r>
              <a:rPr lang="zh-CN" altLang="en-US" sz="2800" b="1">
                <a:ea typeface="华文宋体" panose="02010600040101010101" charset="-122"/>
              </a:rPr>
              <a:t>与土壤和建材中放射性核素的组成有关。</a:t>
            </a:r>
            <a:endParaRPr lang="zh-CN" altLang="en-US" sz="2800" b="1">
              <a:ea typeface="华文宋体" panose="02010600040101010101" charset="-122"/>
            </a:endParaRPr>
          </a:p>
          <a:p>
            <a:pPr algn="just">
              <a:buClr>
                <a:schemeClr val="folHlink"/>
              </a:buClr>
              <a:buNone/>
            </a:pPr>
            <a:r>
              <a:rPr lang="en-US" altLang="zh-CN" sz="2800" b="1">
                <a:ea typeface="华文宋体" panose="02010600040101010101" charset="-122"/>
              </a:rPr>
              <a:t>d.</a:t>
            </a:r>
            <a:r>
              <a:rPr lang="zh-CN" altLang="en-US" sz="2800" b="1">
                <a:ea typeface="华文宋体" panose="02010600040101010101" charset="-122"/>
              </a:rPr>
              <a:t>与氡气在室内的积累有关。</a:t>
            </a:r>
            <a:endParaRPr lang="zh-CN" altLang="en-US" sz="2800" b="1">
              <a:ea typeface="华文宋体" panose="02010600040101010101" charset="-122"/>
            </a:endParaRPr>
          </a:p>
          <a:p>
            <a:pPr algn="just">
              <a:buClr>
                <a:schemeClr val="folHlink"/>
              </a:buClr>
              <a:buNone/>
            </a:pPr>
            <a:r>
              <a:rPr lang="en-US" altLang="zh-CN" sz="2800" b="1">
                <a:ea typeface="华文宋体" panose="02010600040101010101" charset="-122"/>
              </a:rPr>
              <a:t>e.</a:t>
            </a:r>
            <a:r>
              <a:rPr lang="zh-CN" altLang="en-US" sz="2800" b="1">
                <a:ea typeface="华文宋体" panose="02010600040101010101" charset="-122"/>
              </a:rPr>
              <a:t>与食品和饮水中放射性核素的组成有关。</a:t>
            </a:r>
            <a:endParaRPr lang="zh-CN" altLang="en-US" sz="2800" b="1">
              <a:ea typeface="华文宋体" panose="02010600040101010101" charset="-122"/>
            </a:endParaRPr>
          </a:p>
        </p:txBody>
      </p:sp>
      <p:sp>
        <p:nvSpPr>
          <p:cNvPr id="2246" name="矩形 2245"/>
          <p:cNvSpPr/>
          <p:nvPr/>
        </p:nvSpPr>
        <p:spPr>
          <a:xfrm>
            <a:off x="612775" y="4032250"/>
            <a:ext cx="8143875" cy="2239963"/>
          </a:xfrm>
          <a:prstGeom prst="rect">
            <a:avLst/>
          </a:prstGeom>
          <a:noFill/>
          <a:ln w="38100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在任何一个大的群体中，约</a:t>
            </a:r>
            <a:r>
              <a:rPr lang="en-US" altLang="zh-CN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65</a:t>
            </a:r>
            <a:r>
              <a:rPr lang="zh-CN" altLang="en-US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％的人预期年有效剂量在</a:t>
            </a:r>
            <a:r>
              <a:rPr lang="en-US" altLang="zh-CN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1-3mSv</a:t>
            </a:r>
            <a:r>
              <a:rPr lang="zh-CN" altLang="en-US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之间，约</a:t>
            </a:r>
            <a:r>
              <a:rPr lang="en-US" altLang="zh-CN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25</a:t>
            </a:r>
            <a:r>
              <a:rPr lang="zh-CN" altLang="en-US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％的人预期年有效剂量小于</a:t>
            </a:r>
            <a:r>
              <a:rPr lang="en-US" altLang="zh-CN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1mSv</a:t>
            </a:r>
            <a:r>
              <a:rPr lang="zh-CN" altLang="en-US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，而其余</a:t>
            </a:r>
            <a:r>
              <a:rPr lang="en-US" altLang="zh-CN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10</a:t>
            </a:r>
            <a:r>
              <a:rPr lang="zh-CN" altLang="en-US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％的人年有效剂量大于</a:t>
            </a:r>
            <a:r>
              <a:rPr lang="en-US" altLang="zh-CN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3mSv</a:t>
            </a:r>
            <a:r>
              <a:rPr lang="zh-CN" altLang="en-US" sz="3200" b="1">
                <a:solidFill>
                  <a:schemeClr val="tx2"/>
                </a:solidFill>
                <a:latin typeface="黑体" panose="02010609060101010101" pitchFamily="2" charset="-122"/>
                <a:ea typeface="华文宋体" panose="02010600040101010101" charset="-122"/>
              </a:rPr>
              <a:t>。个人剂量变化范围很大。</a:t>
            </a:r>
            <a:endParaRPr lang="zh-CN" altLang="en-US" sz="3200" b="1">
              <a:solidFill>
                <a:schemeClr val="tx2"/>
              </a:solidFill>
              <a:latin typeface="黑体" panose="02010609060101010101" pitchFamily="2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249" name="标题 2248"/>
          <p:cNvSpPr/>
          <p:nvPr>
            <p:ph type="title" idx="4294967295"/>
          </p:nvPr>
        </p:nvSpPr>
        <p:spPr>
          <a:xfrm>
            <a:off x="250825" y="822325"/>
            <a:ext cx="8223250" cy="1311275"/>
          </a:xfrm>
        </p:spPr>
        <p:txBody>
          <a:bodyPr anchor="ctr" anchorCtr="0"/>
          <a:lstStyle/>
          <a:p>
            <a:r>
              <a:rPr lang="en-US" altLang="zh-CN" sz="4000" b="1">
                <a:solidFill>
                  <a:srgbClr val="FFFF00"/>
                </a:solidFill>
                <a:ea typeface="华文宋体" panose="02010600040101010101" charset="-122"/>
              </a:rPr>
              <a:t>    </a:t>
            </a:r>
            <a:r>
              <a:rPr lang="zh-CN" altLang="en-US" sz="3600" b="1">
                <a:ea typeface="华文宋体" panose="02010600040101010101" charset="-122"/>
              </a:rPr>
              <a:t>表</a:t>
            </a:r>
            <a:r>
              <a:rPr lang="en-US" altLang="zh-CN" sz="3600" b="1">
                <a:ea typeface="华文宋体" panose="02010600040101010101" charset="-122"/>
              </a:rPr>
              <a:t>2-2  </a:t>
            </a:r>
            <a:r>
              <a:rPr lang="zh-CN" altLang="en-US" sz="3600" b="1">
                <a:ea typeface="华文宋体" panose="02010600040101010101" charset="-122"/>
              </a:rPr>
              <a:t>正常本底地区天然辐射源</a:t>
            </a:r>
            <a:br>
              <a:rPr lang="zh-CN" altLang="en-US" sz="3600" b="1">
                <a:ea typeface="华文宋体" panose="02010600040101010101" charset="-122"/>
              </a:rPr>
            </a:br>
            <a:r>
              <a:rPr lang="zh-CN" altLang="en-US" sz="3600" b="1">
                <a:ea typeface="华文宋体" panose="02010600040101010101" charset="-122"/>
              </a:rPr>
              <a:t>        致人体的年有效剂量</a:t>
            </a:r>
            <a:endParaRPr lang="zh-CN" altLang="en-US" sz="3600" b="1">
              <a:ea typeface="华文宋体" panose="02010600040101010101" charset="-122"/>
            </a:endParaRPr>
          </a:p>
        </p:txBody>
      </p:sp>
      <p:graphicFrame>
        <p:nvGraphicFramePr>
          <p:cNvPr id="2250" name="表格 2249"/>
          <p:cNvGraphicFramePr>
            <a:graphicFrameLocks noGrp="1"/>
          </p:cNvGraphicFramePr>
          <p:nvPr/>
        </p:nvGraphicFramePr>
        <p:xfrm>
          <a:off x="457200" y="2122488"/>
          <a:ext cx="8229600" cy="4243387"/>
        </p:xfrm>
        <a:graphic>
          <a:graphicData uri="http://schemas.openxmlformats.org/drawingml/2006/table">
            <a:tbl>
              <a:tblPr/>
              <a:tblGrid>
                <a:gridCol w="4794250"/>
                <a:gridCol w="3435350"/>
              </a:tblGrid>
              <a:tr h="5588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b="1">
                          <a:ea typeface="华文宋体" panose="02010600040101010101" charset="-122"/>
                        </a:rPr>
                        <a:t>辐射来源</a:t>
                      </a:r>
                      <a:endParaRPr lang="zh-CN" altLang="en-US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latin typeface="黑体" panose="02010609060101010101" pitchFamily="2" charset="-122"/>
                          <a:ea typeface="华文宋体" panose="02010600040101010101" charset="-122"/>
                        </a:rPr>
                        <a:t>年有效剂量</a:t>
                      </a:r>
                      <a:r>
                        <a:rPr lang="en-US" altLang="zh-CN" sz="2400" b="1">
                          <a:latin typeface="黑体" panose="02010609060101010101" pitchFamily="2" charset="-122"/>
                          <a:ea typeface="华文宋体" panose="02010600040101010101" charset="-122"/>
                        </a:rPr>
                        <a:t>, mSv</a:t>
                      </a:r>
                      <a:r>
                        <a:rPr lang="en-US" altLang="zh-CN" sz="2400" b="1">
                          <a:ea typeface="华文宋体" panose="02010600040101010101" charset="-122"/>
                        </a:rPr>
                        <a:t> 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宇宙射线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3200" b="1">
                          <a:ea typeface="华文宋体" panose="02010600040101010101" charset="-122"/>
                        </a:rPr>
                        <a:t>0.38</a:t>
                      </a:r>
                      <a:endParaRPr lang="zh-CN" altLang="en-US" sz="32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7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宇生核素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3200" b="1">
                          <a:ea typeface="华文宋体" panose="02010600040101010101" charset="-122"/>
                        </a:rPr>
                        <a:t>0.01</a:t>
                      </a:r>
                      <a:endParaRPr lang="zh-CN" altLang="en-US" sz="32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595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陆地</a:t>
                      </a:r>
                      <a:r>
                        <a:rPr lang="en-US" altLang="zh-CN" sz="2400" b="1">
                          <a:latin typeface="Symbol" panose="05050102010706020507" pitchFamily="18" charset="2"/>
                          <a:ea typeface="华文宋体" panose="02010600040101010101" charset="-122"/>
                        </a:rPr>
                        <a:t>g</a:t>
                      </a:r>
                      <a:r>
                        <a:rPr lang="zh-CN" altLang="en-US" sz="2400" b="1">
                          <a:ea typeface="华文宋体" panose="02010600040101010101" charset="-122"/>
                        </a:rPr>
                        <a:t>外照射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3200" b="1">
                          <a:ea typeface="华文宋体" panose="02010600040101010101" charset="-122"/>
                        </a:rPr>
                        <a:t>0.48</a:t>
                      </a:r>
                      <a:endParaRPr lang="zh-CN" altLang="en-US" sz="32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陆地放射性核素内照射 </a:t>
                      </a:r>
                      <a:r>
                        <a:rPr lang="en-US" altLang="zh-CN" sz="2400" b="1">
                          <a:ea typeface="华文宋体" panose="02010600040101010101" charset="-122"/>
                        </a:rPr>
                        <a:t>(</a:t>
                      </a:r>
                      <a:r>
                        <a:rPr lang="zh-CN" altLang="en-US" sz="2400" b="1">
                          <a:ea typeface="华文宋体" panose="02010600040101010101" charset="-122"/>
                        </a:rPr>
                        <a:t>不包括氡</a:t>
                      </a:r>
                      <a:r>
                        <a:rPr lang="en-US" altLang="zh-CN" sz="2400" b="1">
                          <a:ea typeface="华文宋体" panose="02010600040101010101" charset="-122"/>
                        </a:rPr>
                        <a:t>)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3200" b="1">
                          <a:ea typeface="华文宋体" panose="02010600040101010101" charset="-122"/>
                        </a:rPr>
                        <a:t>0.29</a:t>
                      </a:r>
                      <a:endParaRPr lang="zh-CN" altLang="en-US" sz="32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0238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氡及其子体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3200" b="1">
                          <a:ea typeface="华文宋体" panose="02010600040101010101" charset="-122"/>
                        </a:rPr>
                        <a:t>1.25</a:t>
                      </a:r>
                      <a:endParaRPr lang="zh-CN" altLang="en-US" sz="32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33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6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3200" b="1">
                          <a:solidFill>
                            <a:srgbClr val="FFFF00"/>
                          </a:solidFill>
                          <a:ea typeface="华文宋体" panose="02010600040101010101" charset="-122"/>
                        </a:rPr>
                        <a:t>总    计</a:t>
                      </a:r>
                      <a:endParaRPr lang="zh-CN" altLang="en-US" sz="3200" b="1">
                        <a:solidFill>
                          <a:srgbClr val="FFFF00"/>
                        </a:solidFill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0" hangingPunc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4000" b="1">
                          <a:solidFill>
                            <a:srgbClr val="FFFF00"/>
                          </a:solidFill>
                          <a:ea typeface="华文宋体" panose="02010600040101010101" charset="-122"/>
                        </a:rPr>
                        <a:t>2.4</a:t>
                      </a:r>
                      <a:endParaRPr lang="zh-CN" altLang="en-US" sz="4000" b="1">
                        <a:solidFill>
                          <a:srgbClr val="FFFF00"/>
                        </a:solidFill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blinds dir="vert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281" name="文本占位符 2280"/>
          <p:cNvSpPr/>
          <p:nvPr>
            <p:ph type="body" idx="4294967295"/>
          </p:nvPr>
        </p:nvSpPr>
        <p:spPr>
          <a:xfrm>
            <a:off x="395288" y="1341438"/>
            <a:ext cx="8540750" cy="4270375"/>
          </a:xfrm>
        </p:spPr>
        <p:txBody>
          <a:bodyPr/>
          <a:lstStyle/>
          <a:p>
            <a:pPr>
              <a:buClr>
                <a:schemeClr val="folHlink"/>
              </a:buClr>
              <a:buNone/>
            </a:pPr>
            <a:r>
              <a:rPr lang="en-US" altLang="zh-CN" b="1">
                <a:solidFill>
                  <a:schemeClr val="tx2"/>
                </a:solidFill>
                <a:ea typeface="华文宋体" panose="02010600040101010101" charset="-122"/>
              </a:rPr>
              <a:t>2.1.4  </a:t>
            </a:r>
            <a:r>
              <a:rPr lang="zh-CN" altLang="en-US" b="1">
                <a:solidFill>
                  <a:schemeClr val="tx2"/>
                </a:solidFill>
                <a:ea typeface="华文宋体" panose="02010600040101010101" charset="-122"/>
              </a:rPr>
              <a:t>氡</a:t>
            </a:r>
            <a:endParaRPr lang="zh-CN" altLang="en-US" b="1">
              <a:solidFill>
                <a:schemeClr val="tx2"/>
              </a:solidFill>
              <a:ea typeface="华文宋体" panose="02010600040101010101" charset="-122"/>
            </a:endParaRPr>
          </a:p>
          <a:p>
            <a:pPr>
              <a:lnSpc>
                <a:spcPct val="120000"/>
              </a:lnSpc>
              <a:buClr>
                <a:schemeClr val="folHlink"/>
              </a:buClr>
              <a:buNone/>
            </a:pPr>
            <a:r>
              <a:rPr lang="zh-CN" altLang="en-US">
                <a:ea typeface="华文宋体" panose="02010600040101010101" charset="-122"/>
              </a:rPr>
              <a:t>         </a:t>
            </a:r>
            <a:r>
              <a:rPr lang="zh-CN" altLang="en-US" sz="2800">
                <a:ea typeface="华文宋体" panose="02010600040101010101" charset="-122"/>
              </a:rPr>
              <a:t>地球上三个</a:t>
            </a:r>
            <a:r>
              <a:rPr lang="zh-CN" altLang="en-US" sz="2800">
                <a:solidFill>
                  <a:schemeClr val="folHlink"/>
                </a:solidFill>
                <a:ea typeface="华文宋体" panose="02010600040101010101" charset="-122"/>
              </a:rPr>
              <a:t>原生放射系</a:t>
            </a:r>
            <a:r>
              <a:rPr lang="en-US" altLang="zh-CN" sz="2800">
                <a:ea typeface="华文宋体" panose="02010600040101010101" charset="-122"/>
              </a:rPr>
              <a:t>(</a:t>
            </a:r>
            <a:r>
              <a:rPr lang="zh-CN" altLang="en-US" sz="2800">
                <a:ea typeface="华文宋体" panose="02010600040101010101" charset="-122"/>
              </a:rPr>
              <a:t>钍系</a:t>
            </a:r>
            <a:r>
              <a:rPr lang="en-US" altLang="zh-CN" sz="2800">
                <a:ea typeface="华文宋体" panose="02010600040101010101" charset="-122"/>
              </a:rPr>
              <a:t>, </a:t>
            </a:r>
            <a:r>
              <a:rPr lang="en-US" altLang="zh-CN" sz="2800" baseline="30000">
                <a:ea typeface="华文宋体" panose="02010600040101010101" charset="-122"/>
              </a:rPr>
              <a:t>232</a:t>
            </a:r>
            <a:r>
              <a:rPr lang="en-US" altLang="zh-CN" sz="2800">
                <a:ea typeface="华文宋体" panose="02010600040101010101" charset="-122"/>
              </a:rPr>
              <a:t>Th, ;</a:t>
            </a:r>
            <a:r>
              <a:rPr lang="zh-CN" altLang="en-US" sz="2800">
                <a:ea typeface="华文宋体" panose="02010600040101010101" charset="-122"/>
              </a:rPr>
              <a:t>铀系</a:t>
            </a:r>
            <a:r>
              <a:rPr lang="en-US" altLang="zh-CN" sz="2800">
                <a:ea typeface="华文宋体" panose="02010600040101010101" charset="-122"/>
              </a:rPr>
              <a:t>, </a:t>
            </a:r>
            <a:r>
              <a:rPr lang="en-US" altLang="zh-CN" sz="2800" baseline="30000">
                <a:ea typeface="华文宋体" panose="02010600040101010101" charset="-122"/>
              </a:rPr>
              <a:t>238</a:t>
            </a:r>
            <a:r>
              <a:rPr lang="en-US" altLang="zh-CN" sz="2800">
                <a:ea typeface="华文宋体" panose="02010600040101010101" charset="-122"/>
              </a:rPr>
              <a:t>U,;</a:t>
            </a:r>
            <a:r>
              <a:rPr lang="zh-CN" altLang="en-US" sz="2800">
                <a:ea typeface="华文宋体" panose="02010600040101010101" charset="-122"/>
              </a:rPr>
              <a:t>锕系</a:t>
            </a:r>
            <a:r>
              <a:rPr lang="en-US" altLang="zh-CN" sz="2800">
                <a:ea typeface="华文宋体" panose="02010600040101010101" charset="-122"/>
              </a:rPr>
              <a:t>, </a:t>
            </a:r>
            <a:r>
              <a:rPr lang="en-US" altLang="zh-CN" sz="2800" baseline="30000">
                <a:ea typeface="华文宋体" panose="02010600040101010101" charset="-122"/>
              </a:rPr>
              <a:t>235</a:t>
            </a:r>
            <a:r>
              <a:rPr lang="en-US" altLang="zh-CN" sz="2800">
                <a:ea typeface="华文宋体" panose="02010600040101010101" charset="-122"/>
              </a:rPr>
              <a:t>U, ) </a:t>
            </a:r>
            <a:r>
              <a:rPr lang="zh-CN" altLang="en-US" sz="2800">
                <a:ea typeface="华文宋体" panose="02010600040101010101" charset="-122"/>
              </a:rPr>
              <a:t>中，产生氡的三个同位素，它们是</a:t>
            </a:r>
            <a:r>
              <a:rPr lang="en-US" altLang="zh-CN" sz="2800" baseline="30000">
                <a:ea typeface="华文宋体" panose="02010600040101010101" charset="-122"/>
              </a:rPr>
              <a:t>222</a:t>
            </a:r>
            <a:r>
              <a:rPr lang="en-US" altLang="zh-CN" sz="2800">
                <a:ea typeface="华文宋体" panose="02010600040101010101" charset="-122"/>
              </a:rPr>
              <a:t>Rn</a:t>
            </a:r>
            <a:r>
              <a:rPr lang="zh-CN" altLang="en-US" sz="2800">
                <a:ea typeface="华文宋体" panose="02010600040101010101" charset="-122"/>
              </a:rPr>
              <a:t>、</a:t>
            </a:r>
            <a:r>
              <a:rPr lang="en-US" altLang="zh-CN" sz="2800">
                <a:ea typeface="华文宋体" panose="02010600040101010101" charset="-122"/>
              </a:rPr>
              <a:t>T</a:t>
            </a:r>
            <a:r>
              <a:rPr lang="en-US" altLang="zh-CN" sz="2800" baseline="-25000">
                <a:ea typeface="华文宋体" panose="02010600040101010101" charset="-122"/>
              </a:rPr>
              <a:t>1/2</a:t>
            </a:r>
            <a:r>
              <a:rPr lang="en-US" altLang="zh-CN" sz="2800">
                <a:ea typeface="华文宋体" panose="02010600040101010101" charset="-122"/>
              </a:rPr>
              <a:t>=3.82d</a:t>
            </a:r>
            <a:r>
              <a:rPr lang="zh-CN" altLang="en-US" sz="2800">
                <a:ea typeface="华文宋体" panose="02010600040101010101" charset="-122"/>
              </a:rPr>
              <a:t>； </a:t>
            </a:r>
            <a:r>
              <a:rPr lang="en-US" altLang="zh-CN" sz="2800" baseline="30000">
                <a:ea typeface="华文宋体" panose="02010600040101010101" charset="-122"/>
              </a:rPr>
              <a:t>220</a:t>
            </a:r>
            <a:r>
              <a:rPr lang="en-US" altLang="zh-CN" sz="2800">
                <a:ea typeface="华文宋体" panose="02010600040101010101" charset="-122"/>
              </a:rPr>
              <a:t>Rn </a:t>
            </a:r>
            <a:r>
              <a:rPr lang="zh-CN" altLang="en-US" sz="2800">
                <a:ea typeface="华文宋体" panose="02010600040101010101" charset="-122"/>
              </a:rPr>
              <a:t>、</a:t>
            </a:r>
            <a:r>
              <a:rPr lang="en-US" altLang="zh-CN" sz="2800">
                <a:ea typeface="华文宋体" panose="02010600040101010101" charset="-122"/>
              </a:rPr>
              <a:t>T</a:t>
            </a:r>
            <a:r>
              <a:rPr lang="en-US" altLang="zh-CN" sz="2800" baseline="-25000">
                <a:ea typeface="华文宋体" panose="02010600040101010101" charset="-122"/>
              </a:rPr>
              <a:t>1/2</a:t>
            </a:r>
            <a:r>
              <a:rPr lang="en-US" altLang="zh-CN" sz="2800">
                <a:ea typeface="华文宋体" panose="02010600040101010101" charset="-122"/>
              </a:rPr>
              <a:t>=55.6s</a:t>
            </a:r>
            <a:r>
              <a:rPr lang="zh-CN" altLang="en-US" sz="2800">
                <a:ea typeface="华文宋体" panose="02010600040101010101" charset="-122"/>
              </a:rPr>
              <a:t>； </a:t>
            </a:r>
            <a:r>
              <a:rPr lang="en-US" altLang="zh-CN" sz="2800" baseline="30000">
                <a:ea typeface="华文宋体" panose="02010600040101010101" charset="-122"/>
              </a:rPr>
              <a:t>219</a:t>
            </a:r>
            <a:r>
              <a:rPr lang="en-US" altLang="zh-CN" sz="2800">
                <a:ea typeface="华文宋体" panose="02010600040101010101" charset="-122"/>
              </a:rPr>
              <a:t>Rn</a:t>
            </a:r>
            <a:r>
              <a:rPr lang="zh-CN" altLang="en-US" sz="2800">
                <a:ea typeface="华文宋体" panose="02010600040101010101" charset="-122"/>
              </a:rPr>
              <a:t>、</a:t>
            </a:r>
            <a:r>
              <a:rPr lang="en-US" altLang="zh-CN" sz="2800">
                <a:ea typeface="华文宋体" panose="02010600040101010101" charset="-122"/>
              </a:rPr>
              <a:t>T</a:t>
            </a:r>
            <a:r>
              <a:rPr lang="en-US" altLang="zh-CN" sz="2800" baseline="-25000">
                <a:ea typeface="华文宋体" panose="02010600040101010101" charset="-122"/>
              </a:rPr>
              <a:t>1/2</a:t>
            </a:r>
            <a:r>
              <a:rPr lang="en-US" altLang="zh-CN" sz="2800">
                <a:ea typeface="华文宋体" panose="02010600040101010101" charset="-122"/>
              </a:rPr>
              <a:t>=3.96 s</a:t>
            </a:r>
            <a:r>
              <a:rPr lang="zh-CN" altLang="en-US" sz="2800">
                <a:ea typeface="华文宋体" panose="02010600040101010101" charset="-122"/>
              </a:rPr>
              <a:t>。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lnSpc>
                <a:spcPct val="120000"/>
              </a:lnSpc>
              <a:buClr>
                <a:schemeClr val="folHlink"/>
              </a:buClr>
              <a:buNone/>
            </a:pPr>
            <a:r>
              <a:rPr lang="zh-CN" altLang="en-US" sz="2800">
                <a:ea typeface="华文宋体" panose="02010600040101010101" charset="-122"/>
              </a:rPr>
              <a:t>          氡的析出率：含氡物质</a:t>
            </a:r>
            <a:r>
              <a:rPr lang="en-US" altLang="zh-CN" sz="2800">
                <a:ea typeface="华文宋体" panose="02010600040101010101" charset="-122"/>
              </a:rPr>
              <a:t>(</a:t>
            </a:r>
            <a:r>
              <a:rPr lang="zh-CN" altLang="en-US" sz="2800">
                <a:ea typeface="华文宋体" panose="02010600040101010101" charset="-122"/>
              </a:rPr>
              <a:t>射气介质</a:t>
            </a:r>
            <a:r>
              <a:rPr lang="en-US" altLang="zh-CN" sz="2800">
                <a:ea typeface="华文宋体" panose="02010600040101010101" charset="-122"/>
              </a:rPr>
              <a:t>)</a:t>
            </a:r>
            <a:r>
              <a:rPr lang="zh-CN" altLang="en-US" sz="2800">
                <a:ea typeface="华文宋体" panose="02010600040101010101" charset="-122"/>
              </a:rPr>
              <a:t>表面上单位时间内单位面积氡的析出活度。</a:t>
            </a:r>
            <a:endParaRPr lang="zh-CN" altLang="en-US" sz="2800">
              <a:ea typeface="华文宋体" panose="02010600040101010101" charset="-122"/>
            </a:endParaRPr>
          </a:p>
          <a:p>
            <a:pPr>
              <a:buClr>
                <a:schemeClr val="folHlink"/>
              </a:buClr>
            </a:pPr>
            <a:endParaRPr lang="zh-CN" altLang="en-US" sz="2800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3"/>
          </p:nvPr>
        </p:nvSpPr>
        <p:spPr/>
        <p:txBody>
          <a:bodyPr/>
          <a:lstStyle/>
          <a:p>
            <a:r>
              <a:rPr lang="zh-CN" altLang="en-US"/>
              <a:t>整理课件</a:t>
            </a:r>
            <a:endParaRPr lang="zh-CN" altLang="en-US"/>
          </a:p>
        </p:txBody>
      </p:sp>
      <p:sp>
        <p:nvSpPr>
          <p:cNvPr id="2284" name="副标题 2283"/>
          <p:cNvSpPr/>
          <p:nvPr>
            <p:ph type="subTitle" idx="4294967295"/>
          </p:nvPr>
        </p:nvSpPr>
        <p:spPr>
          <a:xfrm>
            <a:off x="250825" y="260350"/>
            <a:ext cx="8713788" cy="6337300"/>
          </a:xfrm>
        </p:spPr>
        <p:txBody>
          <a:bodyPr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32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5000"/>
              <a:buFontTx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lvl="0" algn="l"/>
            <a:r>
              <a:rPr lang="en-US" altLang="zh-CN" sz="2800">
                <a:solidFill>
                  <a:schemeClr val="tx2"/>
                </a:solidFill>
                <a:ea typeface="华文宋体" panose="02010600040101010101" charset="-122"/>
              </a:rPr>
              <a:t>1</a:t>
            </a:r>
            <a:r>
              <a:rPr lang="zh-CN" altLang="en-US" sz="2800">
                <a:solidFill>
                  <a:schemeClr val="tx2"/>
                </a:solidFill>
                <a:ea typeface="华文宋体" panose="02010600040101010101" charset="-122"/>
              </a:rPr>
              <a:t>、氡及其短寿命子体核素的内照射剂量</a:t>
            </a:r>
            <a:endParaRPr lang="zh-CN" altLang="en-US" sz="2800">
              <a:solidFill>
                <a:schemeClr val="tx2"/>
              </a:solidFill>
              <a:ea typeface="华文宋体" panose="02010600040101010101" charset="-122"/>
            </a:endParaRPr>
          </a:p>
          <a:p>
            <a:pPr lvl="0" algn="l"/>
            <a:r>
              <a:rPr lang="zh-CN" altLang="en-US" sz="2800">
                <a:ea typeface="华文宋体" panose="02010600040101010101" charset="-122"/>
              </a:rPr>
              <a:t>      产生内照射的主要贡献者是</a:t>
            </a:r>
            <a:r>
              <a:rPr lang="en-US" altLang="zh-CN" sz="2800" baseline="30000">
                <a:ea typeface="华文宋体" panose="02010600040101010101" charset="-122"/>
              </a:rPr>
              <a:t>222</a:t>
            </a:r>
            <a:r>
              <a:rPr lang="en-US" altLang="zh-CN" sz="2800">
                <a:ea typeface="华文宋体" panose="02010600040101010101" charset="-122"/>
              </a:rPr>
              <a:t>Rn</a:t>
            </a:r>
            <a:r>
              <a:rPr lang="zh-CN" altLang="en-US" sz="2800">
                <a:ea typeface="华文宋体" panose="02010600040101010101" charset="-122"/>
              </a:rPr>
              <a:t>、 </a:t>
            </a:r>
            <a:r>
              <a:rPr lang="en-US" altLang="zh-CN" sz="2800" baseline="30000">
                <a:ea typeface="华文宋体" panose="02010600040101010101" charset="-122"/>
              </a:rPr>
              <a:t>220</a:t>
            </a:r>
            <a:r>
              <a:rPr lang="en-US" altLang="zh-CN" sz="2800">
                <a:ea typeface="华文宋体" panose="02010600040101010101" charset="-122"/>
              </a:rPr>
              <a:t>Rn</a:t>
            </a:r>
            <a:r>
              <a:rPr lang="zh-CN" altLang="en-US" sz="2800">
                <a:ea typeface="华文宋体" panose="02010600040101010101" charset="-122"/>
              </a:rPr>
              <a:t>短寿命子体，空气中的</a:t>
            </a:r>
            <a:r>
              <a:rPr lang="en-US" altLang="zh-CN" sz="2800" baseline="30000">
                <a:ea typeface="华文宋体" panose="02010600040101010101" charset="-122"/>
              </a:rPr>
              <a:t>222</a:t>
            </a:r>
            <a:r>
              <a:rPr lang="en-US" altLang="zh-CN" sz="2800">
                <a:ea typeface="华文宋体" panose="02010600040101010101" charset="-122"/>
              </a:rPr>
              <a:t>Rn</a:t>
            </a:r>
            <a:r>
              <a:rPr lang="zh-CN" altLang="en-US" sz="2800">
                <a:ea typeface="华文宋体" panose="02010600040101010101" charset="-122"/>
              </a:rPr>
              <a:t>、 </a:t>
            </a:r>
            <a:r>
              <a:rPr lang="en-US" altLang="zh-CN" sz="2800" baseline="30000">
                <a:ea typeface="华文宋体" panose="02010600040101010101" charset="-122"/>
              </a:rPr>
              <a:t>220</a:t>
            </a:r>
            <a:r>
              <a:rPr lang="en-US" altLang="zh-CN" sz="2800">
                <a:ea typeface="华文宋体" panose="02010600040101010101" charset="-122"/>
              </a:rPr>
              <a:t>Rn</a:t>
            </a:r>
            <a:r>
              <a:rPr lang="zh-CN" altLang="en-US" sz="2800">
                <a:ea typeface="华文宋体" panose="02010600040101010101" charset="-122"/>
              </a:rPr>
              <a:t>短寿命子体的浓度除用</a:t>
            </a:r>
            <a:r>
              <a:rPr lang="en-US" altLang="zh-CN" sz="2800">
                <a:ea typeface="华文宋体" panose="02010600040101010101" charset="-122"/>
              </a:rPr>
              <a:t>Bq·m</a:t>
            </a:r>
            <a:r>
              <a:rPr lang="en-US" altLang="zh-CN" sz="2800" baseline="30000">
                <a:ea typeface="华文宋体" panose="02010600040101010101" charset="-122"/>
              </a:rPr>
              <a:t>-3</a:t>
            </a:r>
            <a:r>
              <a:rPr lang="zh-CN" altLang="en-US" sz="2800">
                <a:ea typeface="华文宋体" panose="02010600040101010101" charset="-122"/>
              </a:rPr>
              <a:t>表示外，还常用单位体积空气中所含子体全部衰变完了</a:t>
            </a:r>
            <a:r>
              <a:rPr lang="en-US" altLang="zh-CN" sz="2800">
                <a:ea typeface="华文宋体" panose="02010600040101010101" charset="-122"/>
              </a:rPr>
              <a:t>(</a:t>
            </a:r>
            <a:r>
              <a:rPr lang="en-US" altLang="zh-CN" sz="2800" baseline="30000">
                <a:ea typeface="华文宋体" panose="02010600040101010101" charset="-122"/>
              </a:rPr>
              <a:t>222</a:t>
            </a:r>
            <a:r>
              <a:rPr lang="en-US" altLang="zh-CN" sz="2800">
                <a:ea typeface="华文宋体" panose="02010600040101010101" charset="-122"/>
              </a:rPr>
              <a:t>Rn →</a:t>
            </a:r>
            <a:r>
              <a:rPr lang="en-US" altLang="zh-CN" sz="2800" baseline="30000">
                <a:ea typeface="华文宋体" panose="02010600040101010101" charset="-122"/>
              </a:rPr>
              <a:t>210</a:t>
            </a:r>
            <a:r>
              <a:rPr lang="en-US" altLang="zh-CN" sz="2800">
                <a:ea typeface="华文宋体" panose="02010600040101010101" charset="-122"/>
              </a:rPr>
              <a:t>Pb</a:t>
            </a:r>
            <a:r>
              <a:rPr lang="zh-CN" altLang="en-US" sz="2800">
                <a:ea typeface="华文宋体" panose="02010600040101010101" charset="-122"/>
              </a:rPr>
              <a:t>铅， </a:t>
            </a:r>
            <a:r>
              <a:rPr lang="en-US" altLang="zh-CN" sz="2800" baseline="30000">
                <a:ea typeface="华文宋体" panose="02010600040101010101" charset="-122"/>
              </a:rPr>
              <a:t>220</a:t>
            </a:r>
            <a:r>
              <a:rPr lang="en-US" altLang="zh-CN" sz="2800">
                <a:ea typeface="华文宋体" panose="02010600040101010101" charset="-122"/>
              </a:rPr>
              <a:t>Rn →</a:t>
            </a:r>
            <a:r>
              <a:rPr lang="en-US" altLang="zh-CN" sz="2800" baseline="30000">
                <a:ea typeface="华文宋体" panose="02010600040101010101" charset="-122"/>
              </a:rPr>
              <a:t>208</a:t>
            </a:r>
            <a:r>
              <a:rPr lang="en-US" altLang="zh-CN" sz="2800">
                <a:ea typeface="华文宋体" panose="02010600040101010101" charset="-122"/>
              </a:rPr>
              <a:t>Pb)</a:t>
            </a:r>
            <a:r>
              <a:rPr lang="zh-CN" altLang="en-US" sz="2800">
                <a:ea typeface="华文宋体" panose="02010600040101010101" charset="-122"/>
              </a:rPr>
              <a:t>所释出的</a:t>
            </a:r>
            <a:r>
              <a:rPr lang="en-US" altLang="zh-CN" sz="2800">
                <a:ea typeface="华文宋体" panose="02010600040101010101" charset="-122"/>
              </a:rPr>
              <a:t>α</a:t>
            </a:r>
            <a:r>
              <a:rPr lang="zh-CN" altLang="en-US" sz="2800">
                <a:ea typeface="华文宋体" panose="02010600040101010101" charset="-122"/>
              </a:rPr>
              <a:t>粒子总能量</a:t>
            </a:r>
            <a:r>
              <a:rPr lang="en-US" altLang="zh-CN" sz="2800">
                <a:ea typeface="华文宋体" panose="02010600040101010101" charset="-122"/>
              </a:rPr>
              <a:t>(α</a:t>
            </a:r>
            <a:r>
              <a:rPr lang="zh-CN" altLang="en-US" sz="2800">
                <a:ea typeface="华文宋体" panose="02010600040101010101" charset="-122"/>
              </a:rPr>
              <a:t>潜能浓度</a:t>
            </a:r>
            <a:r>
              <a:rPr lang="en-US" altLang="zh-CN" sz="2800">
                <a:ea typeface="华文宋体" panose="02010600040101010101" charset="-122"/>
              </a:rPr>
              <a:t>,</a:t>
            </a:r>
            <a:r>
              <a:rPr lang="zh-CN" altLang="en-US" sz="2800">
                <a:ea typeface="华文宋体" panose="02010600040101010101" charset="-122"/>
              </a:rPr>
              <a:t>单位为 </a:t>
            </a:r>
            <a:r>
              <a:rPr lang="en-US" altLang="zh-CN" sz="2800">
                <a:ea typeface="华文宋体" panose="02010600040101010101" charset="-122"/>
              </a:rPr>
              <a:t>MeV·m</a:t>
            </a:r>
            <a:r>
              <a:rPr lang="en-US" altLang="zh-CN" sz="2800" baseline="30000">
                <a:ea typeface="华文宋体" panose="02010600040101010101" charset="-122"/>
              </a:rPr>
              <a:t>-3</a:t>
            </a:r>
            <a:r>
              <a:rPr lang="en-US" altLang="zh-CN" sz="2800">
                <a:ea typeface="华文宋体" panose="02010600040101010101" charset="-122"/>
              </a:rPr>
              <a:t>)</a:t>
            </a:r>
            <a:r>
              <a:rPr lang="zh-CN" altLang="en-US" sz="2800">
                <a:ea typeface="华文宋体" panose="02010600040101010101" charset="-122"/>
              </a:rPr>
              <a:t>表示。</a:t>
            </a:r>
            <a:endParaRPr lang="zh-CN" altLang="en-US" sz="2800">
              <a:ea typeface="华文宋体" panose="02010600040101010101" charset="-122"/>
            </a:endParaRPr>
          </a:p>
          <a:p>
            <a:pPr lvl="0" algn="l"/>
            <a:r>
              <a:rPr lang="zh-CN" altLang="en-US" sz="2800">
                <a:ea typeface="华文宋体" panose="02010600040101010101" charset="-122"/>
              </a:rPr>
              <a:t>      </a:t>
            </a:r>
            <a:r>
              <a:rPr lang="zh-CN" altLang="en-US" sz="2800">
                <a:solidFill>
                  <a:schemeClr val="tx2"/>
                </a:solidFill>
                <a:ea typeface="华文宋体" panose="02010600040101010101" charset="-122"/>
              </a:rPr>
              <a:t>平衡因子</a:t>
            </a:r>
            <a:r>
              <a:rPr lang="en-US" altLang="zh-CN" sz="2800">
                <a:solidFill>
                  <a:schemeClr val="tx2"/>
                </a:solidFill>
                <a:ea typeface="华文宋体" panose="02010600040101010101" charset="-122"/>
              </a:rPr>
              <a:t>(F)</a:t>
            </a:r>
            <a:r>
              <a:rPr lang="zh-CN" altLang="en-US" sz="2800">
                <a:solidFill>
                  <a:schemeClr val="tx2"/>
                </a:solidFill>
                <a:ea typeface="华文宋体" panose="02010600040101010101" charset="-122"/>
              </a:rPr>
              <a:t>：</a:t>
            </a:r>
            <a:r>
              <a:rPr lang="zh-CN" altLang="en-US" sz="2800">
                <a:ea typeface="华文宋体" panose="02010600040101010101" charset="-122"/>
              </a:rPr>
              <a:t>表示空气中实际的氡子体总</a:t>
            </a:r>
            <a:r>
              <a:rPr lang="en-US" altLang="zh-CN" sz="2800">
                <a:ea typeface="华文宋体" panose="02010600040101010101" charset="-122"/>
              </a:rPr>
              <a:t>α</a:t>
            </a:r>
            <a:r>
              <a:rPr lang="zh-CN" altLang="en-US" sz="2800">
                <a:ea typeface="华文宋体" panose="02010600040101010101" charset="-122"/>
              </a:rPr>
              <a:t>潜能浓度与和空气中氡浓度达到平衡时氡子体总</a:t>
            </a:r>
            <a:r>
              <a:rPr lang="en-US" altLang="zh-CN" sz="2800">
                <a:ea typeface="华文宋体" panose="02010600040101010101" charset="-122"/>
              </a:rPr>
              <a:t>α</a:t>
            </a:r>
            <a:r>
              <a:rPr lang="zh-CN" altLang="en-US" sz="2800">
                <a:ea typeface="华文宋体" panose="02010600040101010101" charset="-122"/>
              </a:rPr>
              <a:t>潜能浓度之间的比值。</a:t>
            </a:r>
            <a:endParaRPr lang="zh-CN" altLang="en-US" sz="2800">
              <a:ea typeface="华文宋体" panose="02010600040101010101" charset="-122"/>
            </a:endParaRPr>
          </a:p>
          <a:p>
            <a:pPr lvl="0" algn="l"/>
            <a:r>
              <a:rPr lang="zh-CN" altLang="en-US" sz="2800">
                <a:solidFill>
                  <a:schemeClr val="tx2"/>
                </a:solidFill>
                <a:ea typeface="华文宋体" panose="02010600040101010101" charset="-122"/>
              </a:rPr>
              <a:t>      平衡当量浓度</a:t>
            </a:r>
            <a:r>
              <a:rPr lang="en-US" altLang="zh-CN" sz="2800">
                <a:solidFill>
                  <a:schemeClr val="tx2"/>
                </a:solidFill>
                <a:ea typeface="华文宋体" panose="02010600040101010101" charset="-122"/>
              </a:rPr>
              <a:t>(EEC)</a:t>
            </a:r>
            <a:r>
              <a:rPr lang="zh-CN" altLang="en-US" sz="2800">
                <a:solidFill>
                  <a:schemeClr val="tx2"/>
                </a:solidFill>
                <a:ea typeface="华文宋体" panose="02010600040101010101" charset="-122"/>
              </a:rPr>
              <a:t>：</a:t>
            </a:r>
            <a:r>
              <a:rPr lang="zh-CN" altLang="en-US" sz="2800">
                <a:ea typeface="华文宋体" panose="02010600040101010101" charset="-122"/>
              </a:rPr>
              <a:t>表示空气中实际存在的氡子体总</a:t>
            </a:r>
            <a:r>
              <a:rPr lang="en-US" altLang="zh-CN" sz="2800">
                <a:ea typeface="华文宋体" panose="02010600040101010101" charset="-122"/>
              </a:rPr>
              <a:t>α</a:t>
            </a:r>
            <a:r>
              <a:rPr lang="zh-CN" altLang="en-US" sz="2800">
                <a:ea typeface="华文宋体" panose="02010600040101010101" charset="-122"/>
              </a:rPr>
              <a:t>潜能浓度所相应的与之平衡的氡浓度。</a:t>
            </a:r>
            <a:endParaRPr lang="zh-CN" altLang="en-US" sz="2800">
              <a:ea typeface="华文宋体" panose="02010600040101010101" charset="-122"/>
            </a:endParaRPr>
          </a:p>
          <a:p>
            <a:pPr lvl="0" algn="l"/>
            <a:r>
              <a:rPr lang="zh-CN" altLang="en-US" sz="2800">
                <a:ea typeface="华文宋体" panose="02010600040101010101" charset="-122"/>
              </a:rPr>
              <a:t>      一般情况下，室外大气中</a:t>
            </a:r>
            <a:r>
              <a:rPr lang="en-US" altLang="zh-CN" sz="2800" baseline="30000">
                <a:ea typeface="华文宋体" panose="02010600040101010101" charset="-122"/>
              </a:rPr>
              <a:t>222</a:t>
            </a:r>
            <a:r>
              <a:rPr lang="en-US" altLang="zh-CN" sz="2800">
                <a:ea typeface="华文宋体" panose="02010600040101010101" charset="-122"/>
              </a:rPr>
              <a:t>Rn</a:t>
            </a:r>
            <a:r>
              <a:rPr lang="zh-CN" altLang="en-US" sz="2800">
                <a:ea typeface="华文宋体" panose="02010600040101010101" charset="-122"/>
              </a:rPr>
              <a:t>子体的平衡因子为</a:t>
            </a:r>
            <a:r>
              <a:rPr lang="en-US" altLang="zh-CN" sz="2800">
                <a:ea typeface="华文宋体" panose="02010600040101010101" charset="-122"/>
              </a:rPr>
              <a:t>0.8</a:t>
            </a:r>
            <a:r>
              <a:rPr lang="zh-CN" altLang="en-US" sz="2800">
                <a:ea typeface="华文宋体" panose="02010600040101010101" charset="-122"/>
              </a:rPr>
              <a:t>，室内为</a:t>
            </a:r>
            <a:r>
              <a:rPr lang="en-US" altLang="zh-CN" sz="2800">
                <a:ea typeface="华文宋体" panose="02010600040101010101" charset="-122"/>
              </a:rPr>
              <a:t>0.4</a:t>
            </a:r>
            <a:r>
              <a:rPr lang="zh-CN" altLang="en-US" sz="2800">
                <a:ea typeface="华文宋体" panose="02010600040101010101" charset="-122"/>
              </a:rPr>
              <a:t>。</a:t>
            </a:r>
            <a:endParaRPr lang="zh-CN" altLang="en-US" sz="2800">
              <a:ea typeface="华文宋体" panose="02010600040101010101" charset="-122"/>
            </a:endParaRPr>
          </a:p>
          <a:p>
            <a:pPr lvl="0" algn="l"/>
            <a:endParaRPr lang="zh-CN" altLang="en-US" sz="2800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3"/>
          </p:nvPr>
        </p:nvSpPr>
        <p:spPr/>
        <p:txBody>
          <a:bodyPr/>
          <a:lstStyle/>
          <a:p>
            <a:r>
              <a:rPr lang="zh-CN" altLang="en-US"/>
              <a:t>整理课件</a:t>
            </a:r>
            <a:endParaRPr lang="zh-CN" altLang="en-US"/>
          </a:p>
        </p:txBody>
      </p:sp>
      <p:pic>
        <p:nvPicPr>
          <p:cNvPr id="2287" name="副标题 2286"/>
          <p:cNvPicPr>
            <a:picLocks noChangeAspect="1"/>
          </p:cNvPicPr>
          <p:nvPr>
            <p:ph type="subTitle" idx="4294967295"/>
          </p:nvPr>
        </p:nvPicPr>
        <p:blipFill>
          <a:blip r:embed="rId2"/>
          <a:stretch>
            <a:fillRect/>
          </a:stretch>
        </p:blipFill>
        <p:spPr>
          <a:xfrm>
            <a:off x="971550" y="404813"/>
            <a:ext cx="7345363" cy="57610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pic>
        <p:nvPicPr>
          <p:cNvPr id="2290" name="Picture 4" descr="RADON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613" y="1268413"/>
            <a:ext cx="4225925" cy="50323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91" name="Picture 5" descr="RADON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538" y="1268413"/>
            <a:ext cx="4500562" cy="50403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92" name="Rectangle 9"/>
          <p:cNvSpPr/>
          <p:nvPr/>
        </p:nvSpPr>
        <p:spPr>
          <a:xfrm>
            <a:off x="2843213" y="415925"/>
            <a:ext cx="4051300" cy="7096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Times New Roman" panose="02020603050405020304" pitchFamily="18" charset="0"/>
                <a:ea typeface="华文宋体" panose="02010600040101010101" charset="-122"/>
              </a:rPr>
              <a:t>氡的健康危害</a:t>
            </a:r>
            <a:endParaRPr lang="zh-CN" altLang="en-US" sz="4000" b="1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>
    <p:cut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295" name="标题 2294"/>
          <p:cNvSpPr/>
          <p:nvPr>
            <p:ph type="title" idx="4294967295"/>
          </p:nvPr>
        </p:nvSpPr>
        <p:spPr>
          <a:xfrm>
            <a:off x="538163" y="650875"/>
            <a:ext cx="8067675" cy="720725"/>
          </a:xfrm>
        </p:spPr>
        <p:txBody>
          <a:bodyPr anchor="ctr" anchorCtr="0"/>
          <a:lstStyle/>
          <a:p>
            <a:r>
              <a:rPr lang="en-US" altLang="zh-CN" sz="3600" b="1">
                <a:ea typeface="华文宋体" panose="02010600040101010101" charset="-122"/>
              </a:rPr>
              <a:t> </a:t>
            </a:r>
            <a:r>
              <a:rPr lang="zh-CN" altLang="en-US" sz="3600" b="1">
                <a:ea typeface="华文宋体" panose="02010600040101010101" charset="-122"/>
              </a:rPr>
              <a:t>表</a:t>
            </a:r>
            <a:r>
              <a:rPr lang="en-US" altLang="zh-CN" sz="3600" b="1">
                <a:ea typeface="华文宋体" panose="02010600040101010101" charset="-122"/>
              </a:rPr>
              <a:t>2-3  </a:t>
            </a:r>
            <a:r>
              <a:rPr lang="zh-CN" altLang="en-US" sz="3600" b="1">
                <a:ea typeface="华文宋体" panose="02010600040101010101" charset="-122"/>
              </a:rPr>
              <a:t>我国居室中氡浓度</a:t>
            </a:r>
            <a:endParaRPr lang="zh-CN" altLang="en-US" sz="3600" b="1">
              <a:ea typeface="华文宋体" panose="02010600040101010101" charset="-122"/>
            </a:endParaRPr>
          </a:p>
        </p:txBody>
      </p:sp>
      <p:sp>
        <p:nvSpPr>
          <p:cNvPr id="2296" name="文本占位符 2295"/>
          <p:cNvSpPr/>
          <p:nvPr>
            <p:ph type="body" idx="4294967295"/>
          </p:nvPr>
        </p:nvSpPr>
        <p:spPr>
          <a:xfrm>
            <a:off x="301625" y="1752600"/>
            <a:ext cx="8540750" cy="4270375"/>
          </a:xfrm>
        </p:spPr>
        <p:txBody>
          <a:bodyPr/>
          <a:lstStyle/>
          <a:p>
            <a:pPr>
              <a:buClr>
                <a:schemeClr val="folHlink"/>
              </a:buClr>
              <a:buNone/>
            </a:pPr>
            <a:r>
              <a:rPr lang="en-US" altLang="zh-CN">
                <a:ea typeface="华文宋体" panose="02010600040101010101" charset="-122"/>
              </a:rPr>
              <a:t>            </a:t>
            </a:r>
            <a:endParaRPr lang="en-US" altLang="zh-CN">
              <a:ea typeface="华文宋体" panose="02010600040101010101" charset="-122"/>
            </a:endParaRPr>
          </a:p>
        </p:txBody>
      </p:sp>
      <p:graphicFrame>
        <p:nvGraphicFramePr>
          <p:cNvPr id="2297" name="表格 2296"/>
          <p:cNvGraphicFramePr>
            <a:graphicFrameLocks noGrp="1"/>
          </p:cNvGraphicFramePr>
          <p:nvPr/>
        </p:nvGraphicFramePr>
        <p:xfrm>
          <a:off x="468313" y="1557338"/>
          <a:ext cx="8280400" cy="3292475"/>
        </p:xfrm>
        <a:graphic>
          <a:graphicData uri="http://schemas.openxmlformats.org/drawingml/2006/table">
            <a:tbl>
              <a:tblPr/>
              <a:tblGrid>
                <a:gridCol w="2579688"/>
                <a:gridCol w="1217612"/>
                <a:gridCol w="1530350"/>
                <a:gridCol w="1081088"/>
                <a:gridCol w="1871662"/>
              </a:tblGrid>
              <a:tr h="396875"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000" b="1">
                          <a:ea typeface="华文宋体" panose="02010600040101010101" charset="-122"/>
                        </a:rPr>
                        <a:t>居室类型和范围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26670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000" b="1">
                          <a:ea typeface="华文宋体" panose="02010600040101010101" charset="-122"/>
                        </a:rPr>
                        <a:t>测量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  <a:p>
                      <a:pPr marL="0" lvl="0" indent="26670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zh-CN" altLang="en-US" sz="2000" b="1">
                          <a:ea typeface="华文宋体" panose="02010600040101010101" charset="-122"/>
                        </a:rPr>
                        <a:t>点数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000" b="1">
                          <a:ea typeface="华文宋体" panose="02010600040101010101" charset="-122"/>
                        </a:rPr>
                        <a:t>氡浓度 </a:t>
                      </a:r>
                      <a:r>
                        <a:rPr lang="en-US" altLang="zh-CN" sz="2000" b="1">
                          <a:ea typeface="华文宋体" panose="02010600040101010101" charset="-122"/>
                        </a:rPr>
                        <a:t>Bq</a:t>
                      </a:r>
                      <a:r>
                        <a:rPr lang="en-US" altLang="zh-CN" sz="2000" b="1">
                          <a:latin typeface="DotumChe" pitchFamily="49" charset="-127"/>
                          <a:ea typeface="华文宋体" panose="02010600040101010101" charset="-122"/>
                        </a:rPr>
                        <a:t>•</a:t>
                      </a:r>
                      <a:r>
                        <a:rPr lang="en-US" altLang="zh-CN" sz="2000" b="1">
                          <a:ea typeface="华文宋体" panose="02010600040101010101" charset="-122"/>
                        </a:rPr>
                        <a:t>m</a:t>
                      </a:r>
                      <a:r>
                        <a:rPr lang="en-US" altLang="zh-CN" sz="2000" b="1" baseline="30000">
                          <a:ea typeface="华文宋体" panose="02010600040101010101" charset="-122"/>
                        </a:rPr>
                        <a:t>-3</a:t>
                      </a:r>
                      <a:endParaRPr lang="zh-CN" altLang="en-US" sz="2000" b="1" baseline="30000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000" b="1">
                          <a:ea typeface="华文宋体" panose="02010600040101010101" charset="-122"/>
                        </a:rPr>
                        <a:t>备  注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000" b="1">
                          <a:ea typeface="华文宋体" panose="02010600040101010101" charset="-122"/>
                        </a:rPr>
                        <a:t>算术平均值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000" b="1">
                          <a:ea typeface="华文宋体" panose="02010600040101010101" charset="-122"/>
                        </a:rPr>
                        <a:t>最大值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10064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26670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000" b="1">
                          <a:ea typeface="华文宋体" panose="02010600040101010101" charset="-122"/>
                        </a:rPr>
                        <a:t>一般居室 大陆</a:t>
                      </a:r>
                      <a:r>
                        <a:rPr lang="en-US" altLang="zh-CN" sz="2000" b="1" baseline="30000">
                          <a:latin typeface="宋体" panose="02010600030101010101" pitchFamily="2" charset="-122"/>
                          <a:ea typeface="华文宋体" panose="02010600040101010101" charset="-122"/>
                        </a:rPr>
                        <a:t>*</a:t>
                      </a:r>
                      <a:endParaRPr lang="en-US" altLang="zh-CN" sz="2000" b="1" baseline="30000">
                        <a:latin typeface="宋体" panose="02010600030101010101" pitchFamily="2" charset="-122"/>
                        <a:ea typeface="华文宋体" panose="02010600040101010101" charset="-122"/>
                      </a:endParaRPr>
                    </a:p>
                    <a:p>
                      <a:pPr marL="0" lvl="0" indent="26670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               </a:t>
                      </a:r>
                      <a:r>
                        <a:rPr lang="zh-CN" altLang="en-US" sz="2000" b="1">
                          <a:ea typeface="华文宋体" panose="02010600040101010101" charset="-122"/>
                        </a:rPr>
                        <a:t>香港</a:t>
                      </a:r>
                      <a:r>
                        <a:rPr lang="en-US" altLang="zh-CN" sz="2000" b="1" baseline="30000">
                          <a:latin typeface="宋体" panose="02010600030101010101" pitchFamily="2" charset="-122"/>
                          <a:ea typeface="华文宋体" panose="02010600040101010101" charset="-122"/>
                        </a:rPr>
                        <a:t>**</a:t>
                      </a:r>
                      <a:endParaRPr lang="en-US" altLang="zh-CN" sz="2000" b="1" baseline="30000">
                        <a:latin typeface="宋体" panose="02010600030101010101" pitchFamily="2" charset="-122"/>
                        <a:ea typeface="华文宋体" panose="02010600040101010101" charset="-122"/>
                      </a:endParaRPr>
                    </a:p>
                    <a:p>
                      <a:pPr marL="0" lvl="0" indent="26670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               </a:t>
                      </a:r>
                      <a:r>
                        <a:rPr lang="zh-CN" altLang="en-US" sz="2000" b="1">
                          <a:ea typeface="华文宋体" panose="02010600040101010101" charset="-122"/>
                        </a:rPr>
                        <a:t>全世界</a:t>
                      </a:r>
                      <a:r>
                        <a:rPr lang="en-US" altLang="zh-CN" sz="2000" b="1" baseline="30000">
                          <a:latin typeface="宋体" panose="02010600030101010101" pitchFamily="2" charset="-122"/>
                          <a:ea typeface="华文宋体" panose="02010600040101010101" charset="-122"/>
                        </a:rPr>
                        <a:t>**</a:t>
                      </a:r>
                      <a:endParaRPr lang="zh-CN" altLang="en-US" sz="2000" b="1" baseline="30000">
                        <a:latin typeface="宋体" panose="02010600030101010101" pitchFamily="2" charset="-122"/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6708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26670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   24</a:t>
                      </a:r>
                      <a:endParaRPr lang="en-US" altLang="zh-CN" sz="2000" b="1">
                        <a:ea typeface="华文宋体" panose="02010600040101010101" charset="-122"/>
                      </a:endParaRPr>
                    </a:p>
                    <a:p>
                      <a:pPr marL="0" lvl="0" indent="26670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   41</a:t>
                      </a:r>
                      <a:endParaRPr lang="en-US" altLang="zh-CN" sz="2000" b="1">
                        <a:ea typeface="华文宋体" panose="02010600040101010101" charset="-122"/>
                      </a:endParaRPr>
                    </a:p>
                    <a:p>
                      <a:pPr marL="0" lvl="0" indent="266700" eaLnBrk="0" hangingPunct="0">
                        <a:spcBef>
                          <a:spcPct val="0"/>
                        </a:spcBef>
                        <a:buClrTx/>
                        <a:buFontTx/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   30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13335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endParaRPr lang="en-US" altLang="zh-CN" sz="2000" b="1">
                        <a:ea typeface="华文宋体" panose="02010600040101010101" charset="-122"/>
                      </a:endParaRPr>
                    </a:p>
                    <a:p>
                      <a:pPr marL="0" lvl="0" indent="13335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140</a:t>
                      </a:r>
                      <a:endParaRPr lang="en-US" altLang="zh-CN" sz="2000" b="1">
                        <a:ea typeface="华文宋体" panose="02010600040101010101" charset="-122"/>
                      </a:endParaRPr>
                    </a:p>
                    <a:p>
                      <a:pPr marL="0" lvl="0" indent="13335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1200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endParaRPr lang="zh-CN" altLang="en-US" sz="4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0087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</a:t>
                      </a:r>
                      <a:r>
                        <a:rPr lang="zh-CN" altLang="en-US" sz="2000" b="1">
                          <a:ea typeface="华文宋体" panose="02010600040101010101" charset="-122"/>
                        </a:rPr>
                        <a:t>地下室</a:t>
                      </a:r>
                      <a:r>
                        <a:rPr lang="en-US" altLang="zh-CN" sz="2000" b="1" baseline="30000">
                          <a:latin typeface="宋体" panose="02010600030101010101" pitchFamily="2" charset="-122"/>
                          <a:ea typeface="华文宋体" panose="02010600040101010101" charset="-122"/>
                        </a:rPr>
                        <a:t>*</a:t>
                      </a:r>
                      <a:endParaRPr lang="zh-CN" altLang="en-US" sz="2000" b="1" baseline="30000">
                        <a:latin typeface="宋体" panose="02010600030101010101" pitchFamily="2" charset="-122"/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836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582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4900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000" b="1">
                          <a:ea typeface="华文宋体" panose="02010600040101010101" charset="-122"/>
                        </a:rPr>
                        <a:t>包括地下商场和旅店等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 anchor="ctr"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</a:t>
                      </a:r>
                      <a:r>
                        <a:rPr lang="zh-CN" altLang="en-US" sz="2000" b="1">
                          <a:ea typeface="华文宋体" panose="02010600040101010101" charset="-122"/>
                        </a:rPr>
                        <a:t>窑洞</a:t>
                      </a:r>
                      <a:r>
                        <a:rPr lang="en-US" altLang="zh-CN" sz="2000" b="1" baseline="30000">
                          <a:latin typeface="宋体" panose="02010600030101010101" pitchFamily="2" charset="-122"/>
                          <a:ea typeface="华文宋体" panose="02010600040101010101" charset="-122"/>
                        </a:rPr>
                        <a:t>***</a:t>
                      </a:r>
                      <a:endParaRPr lang="zh-CN" altLang="en-US" sz="2000" b="1" baseline="30000">
                        <a:latin typeface="宋体" panose="02010600030101010101" pitchFamily="2" charset="-122"/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 62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144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698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</a:t>
                      </a:r>
                      <a:r>
                        <a:rPr lang="zh-CN" altLang="en-US" sz="2000" b="1">
                          <a:ea typeface="华文宋体" panose="02010600040101010101" charset="-122"/>
                        </a:rPr>
                        <a:t>煤渣（灰）砖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000" b="1">
                          <a:ea typeface="华文宋体" panose="02010600040101010101" charset="-122"/>
                        </a:rPr>
                        <a:t>～</a:t>
                      </a:r>
                      <a:r>
                        <a:rPr lang="en-US" altLang="zh-CN" sz="2000" b="1">
                          <a:ea typeface="华文宋体" panose="02010600040101010101" charset="-122"/>
                        </a:rPr>
                        <a:t>150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000" b="1">
                          <a:ea typeface="华文宋体" panose="02010600040101010101" charset="-122"/>
                        </a:rPr>
                        <a:t> 174</a:t>
                      </a: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endParaRPr lang="zh-CN" altLang="en-US" sz="20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endParaRPr lang="zh-CN" altLang="en-US" sz="16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37" name="矩形 2336"/>
          <p:cNvSpPr/>
          <p:nvPr/>
        </p:nvSpPr>
        <p:spPr>
          <a:xfrm>
            <a:off x="530225" y="4997450"/>
            <a:ext cx="8081963" cy="13112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b="1" baseline="30000">
                <a:latin typeface="仿宋_GB2312" pitchFamily="49" charset="-122"/>
                <a:ea typeface="华文宋体" panose="02010600040101010101" charset="-122"/>
              </a:rPr>
              <a:t> </a:t>
            </a:r>
            <a:r>
              <a:rPr lang="en-US" altLang="zh-CN" sz="2800" b="1" baseline="30000">
                <a:latin typeface="仿宋_GB2312" pitchFamily="49" charset="-122"/>
                <a:ea typeface="华文宋体" panose="02010600040101010101" charset="-122"/>
              </a:rPr>
              <a:t> </a:t>
            </a:r>
            <a:r>
              <a:rPr lang="en-US" altLang="zh-CN" sz="2000" b="1">
                <a:latin typeface="仿宋_GB2312" pitchFamily="49" charset="-122"/>
                <a:ea typeface="华文宋体" panose="02010600040101010101" charset="-122"/>
              </a:rPr>
              <a:t>*</a:t>
            </a:r>
            <a:r>
              <a:rPr lang="en-US" altLang="zh-CN" sz="2400" b="1" baseline="30000">
                <a:latin typeface="仿宋_GB2312" pitchFamily="49" charset="-122"/>
                <a:ea typeface="华文宋体" panose="02010600040101010101" charset="-122"/>
              </a:rPr>
              <a:t> </a:t>
            </a:r>
            <a:r>
              <a:rPr lang="en-US" altLang="zh-CN" sz="2800" b="1" baseline="30000">
                <a:latin typeface="仿宋_GB2312" pitchFamily="49" charset="-122"/>
                <a:ea typeface="华文宋体" panose="02010600040101010101" charset="-122"/>
              </a:rPr>
              <a:t> </a:t>
            </a:r>
            <a:r>
              <a:rPr lang="zh-CN" altLang="en-US" sz="2000" b="1">
                <a:latin typeface="仿宋_GB2312" pitchFamily="49" charset="-122"/>
                <a:ea typeface="华文宋体" panose="02010600040101010101" charset="-122"/>
              </a:rPr>
              <a:t>潘自强，辐射防护的现状和未来，原子能出版社 </a:t>
            </a:r>
            <a:r>
              <a:rPr lang="en-US" altLang="zh-CN" sz="2000" b="1">
                <a:latin typeface="仿宋_GB2312" pitchFamily="49" charset="-122"/>
                <a:ea typeface="华文宋体" panose="02010600040101010101" charset="-122"/>
              </a:rPr>
              <a:t>1997.</a:t>
            </a:r>
            <a:endParaRPr lang="en-US" altLang="zh-CN" sz="2000" b="1">
              <a:latin typeface="仿宋_GB2312" pitchFamily="49" charset="-122"/>
              <a:ea typeface="华文宋体" panose="02010600040101010101" charset="-122"/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SzPct val="50000"/>
              <a:buFont typeface="Wingdings" panose="05000000000000000000" pitchFamily="2" charset="2"/>
            </a:pPr>
            <a:r>
              <a:rPr lang="en-US" altLang="zh-CN" sz="2000" b="1">
                <a:latin typeface="仿宋_GB2312" pitchFamily="49" charset="-122"/>
                <a:ea typeface="华文宋体" panose="02010600040101010101" charset="-122"/>
              </a:rPr>
              <a:t> **  UNSCEAR2000</a:t>
            </a:r>
            <a:r>
              <a:rPr lang="zh-CN" altLang="en-US" sz="2000" b="1">
                <a:latin typeface="仿宋_GB2312" pitchFamily="49" charset="-122"/>
                <a:ea typeface="华文宋体" panose="02010600040101010101" charset="-122"/>
              </a:rPr>
              <a:t>。</a:t>
            </a:r>
            <a:endParaRPr lang="zh-CN" altLang="en-US" sz="2000" b="1">
              <a:latin typeface="仿宋_GB2312" pitchFamily="49" charset="-122"/>
              <a:ea typeface="华文宋体" panose="02010600040101010101" charset="-122"/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SzPct val="50000"/>
              <a:buFont typeface="Wingdings" panose="05000000000000000000" pitchFamily="2" charset="2"/>
            </a:pPr>
            <a:r>
              <a:rPr lang="zh-CN" altLang="en-US" sz="2000" b="1">
                <a:latin typeface="仿宋_GB2312" pitchFamily="49" charset="-122"/>
                <a:ea typeface="华文宋体" panose="02010600040101010101" charset="-122"/>
              </a:rPr>
              <a:t> </a:t>
            </a:r>
            <a:r>
              <a:rPr lang="en-US" altLang="zh-CN" sz="2000" b="1">
                <a:latin typeface="仿宋_GB2312" pitchFamily="49" charset="-122"/>
                <a:ea typeface="华文宋体" panose="02010600040101010101" charset="-122"/>
              </a:rPr>
              <a:t>*** </a:t>
            </a:r>
            <a:r>
              <a:rPr lang="zh-CN" altLang="en-US" sz="2000" b="1">
                <a:latin typeface="仿宋_GB2312" pitchFamily="49" charset="-122"/>
                <a:ea typeface="华文宋体" panose="02010600040101010101" charset="-122"/>
              </a:rPr>
              <a:t>尚兵 王作元 高印平等，中国甘肃东部地区居民窑洞中的氡浓度   </a:t>
            </a:r>
            <a:endParaRPr lang="zh-CN" altLang="en-US" sz="2000" b="1">
              <a:latin typeface="仿宋_GB2312" pitchFamily="49" charset="-122"/>
              <a:ea typeface="华文宋体" panose="02010600040101010101" charset="-122"/>
            </a:endParaRPr>
          </a:p>
          <a:p>
            <a:pPr>
              <a:lnSpc>
                <a:spcPct val="80000"/>
              </a:lnSpc>
              <a:spcBef>
                <a:spcPct val="20000"/>
              </a:spcBef>
              <a:buSzPct val="50000"/>
              <a:buFont typeface="Wingdings" panose="05000000000000000000" pitchFamily="2" charset="2"/>
            </a:pPr>
            <a:r>
              <a:rPr lang="zh-CN" altLang="en-US" sz="2000" b="1">
                <a:latin typeface="仿宋_GB2312" pitchFamily="49" charset="-122"/>
                <a:ea typeface="华文宋体" panose="02010600040101010101" charset="-122"/>
              </a:rPr>
              <a:t>     辐射防护 </a:t>
            </a:r>
            <a:r>
              <a:rPr lang="en-US" altLang="zh-CN" sz="2000" b="1">
                <a:latin typeface="仿宋_GB2312" pitchFamily="49" charset="-122"/>
                <a:ea typeface="华文宋体" panose="02010600040101010101" charset="-122"/>
              </a:rPr>
              <a:t>15(6) 461</a:t>
            </a:r>
            <a:r>
              <a:rPr lang="zh-CN" altLang="en-US" sz="2000" b="1">
                <a:latin typeface="仿宋_GB2312" pitchFamily="49" charset="-122"/>
                <a:ea typeface="华文宋体" panose="02010600040101010101" charset="-122"/>
              </a:rPr>
              <a:t>，</a:t>
            </a:r>
            <a:r>
              <a:rPr lang="en-US" altLang="zh-CN" sz="2000" b="1">
                <a:latin typeface="仿宋_GB2312" pitchFamily="49" charset="-122"/>
                <a:ea typeface="华文宋体" panose="02010600040101010101" charset="-122"/>
              </a:rPr>
              <a:t>1995.</a:t>
            </a:r>
            <a:endParaRPr lang="en-US" altLang="zh-CN" sz="2000" b="1">
              <a:latin typeface="仿宋_GB2312" pitchFamily="49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340" name="标题 2339"/>
          <p:cNvSpPr/>
          <p:nvPr>
            <p:ph type="title" idx="4294967295"/>
          </p:nvPr>
        </p:nvSpPr>
        <p:spPr>
          <a:xfrm>
            <a:off x="539750" y="765175"/>
            <a:ext cx="8158163" cy="1081088"/>
          </a:xfrm>
        </p:spPr>
        <p:txBody>
          <a:bodyPr anchor="ctr" anchorCtr="0"/>
          <a:lstStyle/>
          <a:p>
            <a:r>
              <a:rPr lang="zh-CN" altLang="en-US" sz="3600" b="1">
                <a:ea typeface="华文宋体" panose="02010600040101010101" charset="-122"/>
              </a:rPr>
              <a:t>使用空调对室内氡浓度的影响</a:t>
            </a:r>
            <a:endParaRPr lang="zh-CN" altLang="en-US" sz="3600" b="1">
              <a:ea typeface="华文宋体" panose="02010600040101010101" charset="-122"/>
            </a:endParaRPr>
          </a:p>
        </p:txBody>
      </p:sp>
      <p:sp>
        <p:nvSpPr>
          <p:cNvPr id="2341" name="文本占位符 2340"/>
          <p:cNvSpPr/>
          <p:nvPr>
            <p:ph type="body" idx="4294967295"/>
          </p:nvPr>
        </p:nvSpPr>
        <p:spPr>
          <a:xfrm>
            <a:off x="685800" y="1916113"/>
            <a:ext cx="7918450" cy="4321175"/>
          </a:xfrm>
        </p:spPr>
        <p:txBody>
          <a:bodyPr/>
          <a:lstStyle/>
          <a:p>
            <a:pPr>
              <a:lnSpc>
                <a:spcPct val="130000"/>
              </a:lnSpc>
              <a:buClr>
                <a:schemeClr val="folHlink"/>
              </a:buClr>
              <a:buNone/>
            </a:pPr>
            <a:r>
              <a:rPr lang="en-US" altLang="zh-CN" sz="2400" b="1">
                <a:ea typeface="华文宋体" panose="02010600040101010101" charset="-122"/>
              </a:rPr>
              <a:t>              </a:t>
            </a:r>
            <a:r>
              <a:rPr lang="zh-CN" altLang="en-US" sz="2800" b="1">
                <a:ea typeface="华文宋体" panose="02010600040101010101" charset="-122"/>
              </a:rPr>
              <a:t>随着人们生活水平的不断提高，有些因素可导致居室中氡浓度的升高，现代化的建筑以及居室，现在普遍使用空调，使用空调就可能导致居室中氡浓度明显增高，有的调查结果表明：使用空调的房间为</a:t>
            </a:r>
            <a:r>
              <a:rPr lang="en-US" altLang="zh-CN" sz="2800" b="1">
                <a:solidFill>
                  <a:schemeClr val="tx2"/>
                </a:solidFill>
                <a:ea typeface="华文宋体" panose="02010600040101010101" charset="-122"/>
              </a:rPr>
              <a:t>35.9Bq/m</a:t>
            </a:r>
            <a:r>
              <a:rPr lang="en-US" altLang="zh-CN" sz="2800" b="1" baseline="30000">
                <a:solidFill>
                  <a:schemeClr val="tx2"/>
                </a:solidFill>
                <a:ea typeface="华文宋体" panose="02010600040101010101" charset="-122"/>
              </a:rPr>
              <a:t>3</a:t>
            </a:r>
            <a:r>
              <a:rPr lang="zh-CN" altLang="en-US" sz="2800" b="1">
                <a:ea typeface="华文宋体" panose="02010600040101010101" charset="-122"/>
              </a:rPr>
              <a:t>，而没有使用空调的房间为</a:t>
            </a:r>
            <a:r>
              <a:rPr lang="en-US" altLang="zh-CN" sz="2800" b="1">
                <a:solidFill>
                  <a:schemeClr val="tx2"/>
                </a:solidFill>
                <a:ea typeface="华文宋体" panose="02010600040101010101" charset="-122"/>
              </a:rPr>
              <a:t>15.7Bq/m</a:t>
            </a:r>
            <a:r>
              <a:rPr lang="en-US" altLang="zh-CN" sz="2800" b="1" baseline="30000">
                <a:solidFill>
                  <a:schemeClr val="tx2"/>
                </a:solidFill>
                <a:ea typeface="华文宋体" panose="02010600040101010101" charset="-122"/>
              </a:rPr>
              <a:t>3</a:t>
            </a:r>
            <a:r>
              <a:rPr lang="zh-CN" altLang="en-US" sz="2800" b="1">
                <a:solidFill>
                  <a:schemeClr val="tx2"/>
                </a:solidFill>
                <a:ea typeface="华文宋体" panose="02010600040101010101" charset="-122"/>
              </a:rPr>
              <a:t>，二者相差约</a:t>
            </a:r>
            <a:r>
              <a:rPr lang="en-US" altLang="zh-CN" sz="2800" b="1">
                <a:solidFill>
                  <a:schemeClr val="tx2"/>
                </a:solidFill>
                <a:ea typeface="华文宋体" panose="02010600040101010101" charset="-122"/>
              </a:rPr>
              <a:t>1</a:t>
            </a:r>
            <a:r>
              <a:rPr lang="zh-CN" altLang="en-US" sz="2800" b="1">
                <a:solidFill>
                  <a:schemeClr val="tx2"/>
                </a:solidFill>
                <a:ea typeface="华文宋体" panose="02010600040101010101" charset="-122"/>
              </a:rPr>
              <a:t>倍。</a:t>
            </a:r>
            <a:endParaRPr lang="zh-CN" altLang="en-US" sz="2800" b="1">
              <a:solidFill>
                <a:schemeClr val="tx2"/>
              </a:solidFill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344" name="标题 2343"/>
          <p:cNvSpPr/>
          <p:nvPr>
            <p:ph type="title" idx="4294967295"/>
          </p:nvPr>
        </p:nvSpPr>
        <p:spPr>
          <a:xfrm>
            <a:off x="900113" y="228600"/>
            <a:ext cx="7467600" cy="823913"/>
          </a:xfrm>
        </p:spPr>
        <p:txBody>
          <a:bodyPr anchor="ctr" anchorCtr="0"/>
          <a:lstStyle/>
          <a:p>
            <a:r>
              <a:rPr lang="zh-CN" altLang="en-US" sz="4800" b="1">
                <a:ea typeface="华文宋体" panose="02010600040101010101" charset="-122"/>
              </a:rPr>
              <a:t>花岗岩与大理石</a:t>
            </a:r>
            <a:endParaRPr lang="zh-CN" altLang="en-US" sz="4800" b="1">
              <a:ea typeface="华文宋体" panose="02010600040101010101" charset="-122"/>
            </a:endParaRPr>
          </a:p>
        </p:txBody>
      </p:sp>
      <p:pic>
        <p:nvPicPr>
          <p:cNvPr id="2345" name="图片 23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9338" y="1128713"/>
            <a:ext cx="3673475" cy="25161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46" name="图片 2345" descr="g3754.jpg (44577 字节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213" y="1127125"/>
            <a:ext cx="3743325" cy="25177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47" name="图片 2346" descr="xinhua-jsb.JPG (10041 字节)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9338" y="3903663"/>
            <a:ext cx="3673475" cy="26939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48" name="图片 2347" descr="white.JPG (27958 字节)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650" y="3902075"/>
            <a:ext cx="3671888" cy="26225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351" name="矩形 2350"/>
          <p:cNvSpPr/>
          <p:nvPr/>
        </p:nvSpPr>
        <p:spPr>
          <a:xfrm>
            <a:off x="1033463" y="1701800"/>
            <a:ext cx="5429250" cy="1006475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6000">
                <a:solidFill>
                  <a:schemeClr val="tx2"/>
                </a:solidFill>
                <a:ea typeface="华文宋体" panose="02010600040101010101" charset="-122"/>
              </a:rPr>
              <a:t>天然辐射源 </a:t>
            </a:r>
            <a:r>
              <a:rPr lang="en-US" altLang="zh-CN" sz="4800" b="1">
                <a:solidFill>
                  <a:schemeClr val="tx2"/>
                </a:solidFill>
                <a:ea typeface="华文宋体" panose="02010600040101010101" charset="-122"/>
              </a:rPr>
              <a:t>——</a:t>
            </a:r>
            <a:endParaRPr lang="en-US" altLang="zh-CN" sz="4800" b="1">
              <a:solidFill>
                <a:schemeClr val="tx2"/>
              </a:solidFill>
              <a:ea typeface="华文宋体" panose="02010600040101010101" charset="-122"/>
            </a:endParaRPr>
          </a:p>
        </p:txBody>
      </p:sp>
      <p:sp>
        <p:nvSpPr>
          <p:cNvPr id="2352" name="矩形 2351"/>
          <p:cNvSpPr/>
          <p:nvPr/>
        </p:nvSpPr>
        <p:spPr>
          <a:xfrm>
            <a:off x="395288" y="2997200"/>
            <a:ext cx="7748587" cy="701675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>
                <a:ea typeface="华文宋体" panose="02010600040101010101" charset="-122"/>
              </a:rPr>
              <a:t>2.1.5</a:t>
            </a:r>
            <a:r>
              <a:rPr lang="zh-CN" altLang="en-US" sz="3600">
                <a:ea typeface="华文宋体" panose="02010600040101010101" charset="-122"/>
              </a:rPr>
              <a:t>人类活动引起的天然辐射的增加</a:t>
            </a:r>
            <a:r>
              <a:rPr lang="zh-CN" altLang="en-US" sz="4000">
                <a:ea typeface="华文宋体" panose="02010600040101010101" charset="-122"/>
              </a:rPr>
              <a:t> </a:t>
            </a:r>
            <a:endParaRPr lang="zh-CN" altLang="en-US" sz="4000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3"/>
          </p:nvPr>
        </p:nvSpPr>
        <p:spPr/>
        <p:txBody>
          <a:bodyPr/>
          <a:lstStyle/>
          <a:p>
            <a:r>
              <a:rPr lang="zh-CN" altLang="en-US"/>
              <a:t>整理课件</a:t>
            </a:r>
            <a:endParaRPr lang="zh-CN" altLang="en-US"/>
          </a:p>
        </p:txBody>
      </p:sp>
      <p:sp>
        <p:nvSpPr>
          <p:cNvPr id="2355" name="副标题 2354"/>
          <p:cNvSpPr/>
          <p:nvPr>
            <p:ph type="subTitle" idx="4294967295"/>
          </p:nvPr>
        </p:nvSpPr>
        <p:spPr>
          <a:xfrm>
            <a:off x="323850" y="738188"/>
            <a:ext cx="8424863" cy="6119812"/>
          </a:xfrm>
        </p:spPr>
        <p:txBody>
          <a:bodyPr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32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Tx/>
              <a:buNone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15000"/>
              <a:buFontTx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" panose="05000000000000000000" pitchFamily="2" charset="2"/>
              <a:buNone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lvl="0" algn="l"/>
            <a:r>
              <a:rPr lang="en-US" altLang="zh-CN" sz="2800" b="1">
                <a:ea typeface="华文宋体" panose="02010600040101010101" charset="-122"/>
              </a:rPr>
              <a:t>  </a:t>
            </a:r>
            <a:r>
              <a:rPr lang="zh-CN" altLang="en-US" sz="2800" b="1">
                <a:ea typeface="华文宋体" panose="02010600040101010101" charset="-122"/>
              </a:rPr>
              <a:t>矿物的开采和应用</a:t>
            </a:r>
            <a:endParaRPr lang="zh-CN" altLang="en-US" sz="2800" b="1">
              <a:ea typeface="华文宋体" panose="02010600040101010101" charset="-122"/>
            </a:endParaRPr>
          </a:p>
          <a:p>
            <a:pPr lvl="0" algn="l"/>
            <a:r>
              <a:rPr lang="en-US" altLang="zh-CN" sz="2800">
                <a:ea typeface="华文宋体" panose="02010600040101010101" charset="-122"/>
              </a:rPr>
              <a:t>1</a:t>
            </a:r>
            <a:r>
              <a:rPr lang="zh-CN" altLang="en-US" sz="2800">
                <a:ea typeface="华文宋体" panose="02010600040101010101" charset="-122"/>
              </a:rPr>
              <a:t>、煤  </a:t>
            </a:r>
            <a:endParaRPr lang="zh-CN" altLang="en-US" sz="2800">
              <a:ea typeface="华文宋体" panose="02010600040101010101" charset="-122"/>
            </a:endParaRPr>
          </a:p>
          <a:p>
            <a:pPr lvl="0" algn="l"/>
            <a:r>
              <a:rPr lang="zh-CN" altLang="en-US" sz="2800">
                <a:ea typeface="华文宋体" panose="02010600040101010101" charset="-122"/>
              </a:rPr>
              <a:t>     由于煤的开采，每年估计释放氡量为</a:t>
            </a:r>
            <a:r>
              <a:rPr lang="en-US" altLang="zh-CN" sz="2800">
                <a:ea typeface="华文宋体" panose="02010600040101010101" charset="-122"/>
              </a:rPr>
              <a:t>30~ 800TBq</a:t>
            </a:r>
            <a:r>
              <a:rPr lang="zh-CN" altLang="en-US" sz="2800">
                <a:ea typeface="华文宋体" panose="02010600040101010101" charset="-122"/>
              </a:rPr>
              <a:t>，人均年有效剂量为</a:t>
            </a:r>
            <a:r>
              <a:rPr lang="en-US" altLang="zh-CN" sz="2800">
                <a:ea typeface="华文宋体" panose="02010600040101010101" charset="-122"/>
              </a:rPr>
              <a:t>0.2~2nSv</a:t>
            </a:r>
            <a:r>
              <a:rPr lang="zh-CN" altLang="en-US" sz="2800">
                <a:ea typeface="华文宋体" panose="02010600040101010101" charset="-122"/>
              </a:rPr>
              <a:t>。</a:t>
            </a:r>
            <a:endParaRPr lang="zh-CN" altLang="en-US" sz="2800">
              <a:ea typeface="华文宋体" panose="02010600040101010101" charset="-122"/>
            </a:endParaRPr>
          </a:p>
          <a:p>
            <a:pPr lvl="0" algn="l"/>
            <a:r>
              <a:rPr lang="en-US" altLang="zh-CN" sz="2800">
                <a:ea typeface="华文宋体" panose="02010600040101010101" charset="-122"/>
              </a:rPr>
              <a:t>2</a:t>
            </a:r>
            <a:r>
              <a:rPr lang="zh-CN" altLang="en-US" sz="2800">
                <a:ea typeface="华文宋体" panose="02010600040101010101" charset="-122"/>
              </a:rPr>
              <a:t>、其它能源生产  </a:t>
            </a:r>
            <a:endParaRPr lang="zh-CN" altLang="en-US" sz="2800">
              <a:ea typeface="华文宋体" panose="02010600040101010101" charset="-122"/>
            </a:endParaRPr>
          </a:p>
          <a:p>
            <a:pPr lvl="0" algn="l"/>
            <a:r>
              <a:rPr lang="zh-CN" altLang="en-US" sz="2800">
                <a:ea typeface="华文宋体" panose="02010600040101010101" charset="-122"/>
              </a:rPr>
              <a:t>     全球由于燃气及地热发电厂产生的归一化总集体有效剂量各为</a:t>
            </a:r>
            <a:r>
              <a:rPr lang="en-US" altLang="zh-CN" sz="2800">
                <a:ea typeface="华文宋体" panose="02010600040101010101" charset="-122"/>
              </a:rPr>
              <a:t>3</a:t>
            </a:r>
            <a:r>
              <a:rPr lang="zh-CN" altLang="en-US" sz="2800">
                <a:ea typeface="华文宋体" panose="02010600040101010101" charset="-122"/>
              </a:rPr>
              <a:t>人</a:t>
            </a:r>
            <a:r>
              <a:rPr lang="en-US" altLang="zh-CN">
                <a:ea typeface="华文宋体" panose="02010600040101010101" charset="-122"/>
              </a:rPr>
              <a:t>·</a:t>
            </a:r>
            <a:r>
              <a:rPr lang="en-US" altLang="zh-CN" sz="2800">
                <a:ea typeface="华文宋体" panose="02010600040101010101" charset="-122"/>
              </a:rPr>
              <a:t>Sv</a:t>
            </a:r>
            <a:r>
              <a:rPr lang="en-US" altLang="zh-CN">
                <a:ea typeface="华文宋体" panose="02010600040101010101" charset="-122"/>
              </a:rPr>
              <a:t>·(GWa)</a:t>
            </a:r>
            <a:r>
              <a:rPr lang="en-US" altLang="zh-CN" baseline="30000">
                <a:ea typeface="华文宋体" panose="02010600040101010101" charset="-122"/>
              </a:rPr>
              <a:t>-1</a:t>
            </a:r>
            <a:r>
              <a:rPr lang="zh-CN" altLang="en-US">
                <a:ea typeface="华文宋体" panose="02010600040101010101" charset="-122"/>
              </a:rPr>
              <a:t>，相应的人均年有效剂量各为</a:t>
            </a:r>
            <a:r>
              <a:rPr lang="en-US" altLang="zh-CN">
                <a:ea typeface="华文宋体" panose="02010600040101010101" charset="-122"/>
              </a:rPr>
              <a:t>1</a:t>
            </a:r>
            <a:r>
              <a:rPr lang="en-US" altLang="zh-CN" sz="2800">
                <a:ea typeface="华文宋体" panose="02010600040101010101" charset="-122"/>
              </a:rPr>
              <a:t>nSv</a:t>
            </a:r>
            <a:r>
              <a:rPr lang="zh-CN" altLang="en-US" sz="2800">
                <a:ea typeface="华文宋体" panose="02010600040101010101" charset="-122"/>
              </a:rPr>
              <a:t>。</a:t>
            </a:r>
            <a:endParaRPr lang="zh-CN" altLang="en-US" sz="2800">
              <a:ea typeface="华文宋体" panose="02010600040101010101" charset="-122"/>
            </a:endParaRPr>
          </a:p>
          <a:p>
            <a:pPr lvl="0" algn="l"/>
            <a:r>
              <a:rPr lang="en-US" altLang="zh-CN" sz="2800">
                <a:ea typeface="华文宋体" panose="02010600040101010101" charset="-122"/>
              </a:rPr>
              <a:t>3</a:t>
            </a:r>
            <a:r>
              <a:rPr lang="zh-CN" altLang="en-US" sz="2800">
                <a:ea typeface="华文宋体" panose="02010600040101010101" charset="-122"/>
              </a:rPr>
              <a:t>、磷酸盐矿物应用、矿砂的开采、选、冶都会产生一些剂量。</a:t>
            </a:r>
            <a:endParaRPr lang="zh-CN" altLang="en-US" sz="2800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358" name="标题 2357"/>
          <p:cNvSpPr/>
          <p:nvPr>
            <p:ph type="title" idx="4294967295"/>
          </p:nvPr>
        </p:nvSpPr>
        <p:spPr>
          <a:xfrm>
            <a:off x="36513" y="320675"/>
            <a:ext cx="8999537" cy="587375"/>
          </a:xfrm>
        </p:spPr>
        <p:txBody>
          <a:bodyPr anchor="ctr" anchorCtr="0"/>
          <a:lstStyle/>
          <a:p>
            <a:r>
              <a:rPr lang="zh-CN" altLang="en-US" sz="2800" b="1">
                <a:solidFill>
                  <a:schemeClr val="tx1"/>
                </a:solidFill>
                <a:ea typeface="华文宋体" panose="02010600040101010101" charset="-122"/>
              </a:rPr>
              <a:t>表</a:t>
            </a:r>
            <a:r>
              <a:rPr lang="en-US" altLang="zh-CN" sz="2800" b="1">
                <a:solidFill>
                  <a:schemeClr val="tx1"/>
                </a:solidFill>
                <a:ea typeface="华文宋体" panose="02010600040101010101" charset="-122"/>
              </a:rPr>
              <a:t>2-4  </a:t>
            </a:r>
            <a:r>
              <a:rPr lang="zh-CN" altLang="en-US" sz="2800" b="1">
                <a:solidFill>
                  <a:schemeClr val="tx1"/>
                </a:solidFill>
                <a:ea typeface="华文宋体" panose="02010600040101010101" charset="-122"/>
              </a:rPr>
              <a:t>不同航线机舱内宇宙辐射有效剂量</a:t>
            </a:r>
            <a:r>
              <a:rPr lang="en-US" altLang="zh-CN" sz="2800" b="1">
                <a:solidFill>
                  <a:schemeClr val="tx1"/>
                </a:solidFill>
                <a:ea typeface="华文宋体" panose="02010600040101010101" charset="-122"/>
              </a:rPr>
              <a:t>(</a:t>
            </a:r>
            <a:r>
              <a:rPr lang="zh-CN" altLang="en-US" sz="2800" b="1">
                <a:solidFill>
                  <a:schemeClr val="tx1"/>
                </a:solidFill>
                <a:ea typeface="华文宋体" panose="02010600040101010101" charset="-122"/>
              </a:rPr>
              <a:t>软件计算结果</a:t>
            </a:r>
            <a:r>
              <a:rPr lang="en-US" altLang="zh-CN" sz="2800" b="1">
                <a:solidFill>
                  <a:schemeClr val="tx1"/>
                </a:solidFill>
                <a:ea typeface="华文宋体" panose="02010600040101010101" charset="-122"/>
              </a:rPr>
              <a:t>)</a:t>
            </a:r>
            <a:endParaRPr lang="en-US" altLang="zh-CN" sz="4000">
              <a:solidFill>
                <a:schemeClr val="tx1"/>
              </a:solidFill>
              <a:ea typeface="华文宋体" panose="02010600040101010101" charset="-122"/>
            </a:endParaRPr>
          </a:p>
        </p:txBody>
      </p:sp>
      <p:sp>
        <p:nvSpPr>
          <p:cNvPr id="2359" name="文本占位符 2358"/>
          <p:cNvSpPr/>
          <p:nvPr>
            <p:ph type="body" idx="4294967295"/>
          </p:nvPr>
        </p:nvSpPr>
        <p:spPr>
          <a:xfrm>
            <a:off x="250825" y="5229225"/>
            <a:ext cx="8569325" cy="1447800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folHlink"/>
              </a:buClr>
              <a:buNone/>
            </a:pPr>
            <a:r>
              <a:rPr lang="zh-CN" altLang="en-US" sz="2400" b="1">
                <a:ea typeface="华文宋体" panose="02010600040101010101" charset="-122"/>
              </a:rPr>
              <a:t>注：假设短航线的巡航高度为</a:t>
            </a:r>
            <a:r>
              <a:rPr lang="en-US" altLang="zh-CN" sz="2400" b="1">
                <a:ea typeface="华文宋体" panose="02010600040101010101" charset="-122"/>
              </a:rPr>
              <a:t>11.0km,</a:t>
            </a:r>
            <a:r>
              <a:rPr lang="zh-CN" altLang="en-US" sz="2400" b="1">
                <a:ea typeface="华文宋体" panose="02010600040101010101" charset="-122"/>
              </a:rPr>
              <a:t>爬升到巡航高度的时间为</a:t>
            </a:r>
            <a:r>
              <a:rPr lang="en-US" altLang="zh-CN" sz="2400" b="1">
                <a:ea typeface="华文宋体" panose="02010600040101010101" charset="-122"/>
              </a:rPr>
              <a:t>20</a:t>
            </a:r>
            <a:r>
              <a:rPr lang="zh-CN" altLang="en-US" sz="2400" b="1">
                <a:ea typeface="华文宋体" panose="02010600040101010101" charset="-122"/>
              </a:rPr>
              <a:t>分钟，降落</a:t>
            </a:r>
            <a:r>
              <a:rPr lang="en-US" altLang="zh-CN" sz="2400" b="1">
                <a:ea typeface="华文宋体" panose="02010600040101010101" charset="-122"/>
              </a:rPr>
              <a:t>20</a:t>
            </a:r>
            <a:r>
              <a:rPr lang="zh-CN" altLang="en-US" sz="2400" b="1">
                <a:ea typeface="华文宋体" panose="02010600040101010101" charset="-122"/>
              </a:rPr>
              <a:t>分钟。飞行时间取自公布的时刻表。表中各航线的剂量是</a:t>
            </a:r>
            <a:r>
              <a:rPr lang="en-US" altLang="zh-CN" sz="2400" b="1">
                <a:ea typeface="华文宋体" panose="02010600040101010101" charset="-122"/>
              </a:rPr>
              <a:t>1999</a:t>
            </a:r>
            <a:r>
              <a:rPr lang="zh-CN" altLang="en-US" sz="2400" b="1">
                <a:ea typeface="华文宋体" panose="02010600040101010101" charset="-122"/>
              </a:rPr>
              <a:t>年的平均值</a:t>
            </a:r>
            <a:r>
              <a:rPr lang="en-US" altLang="zh-CN" sz="2400" b="1">
                <a:ea typeface="华文宋体" panose="02010600040101010101" charset="-122"/>
              </a:rPr>
              <a:t>,</a:t>
            </a:r>
            <a:r>
              <a:rPr lang="zh-CN" altLang="en-US" sz="2400" b="1">
                <a:ea typeface="华文宋体" panose="02010600040101010101" charset="-122"/>
              </a:rPr>
              <a:t>剂量估算的误差约为</a:t>
            </a:r>
            <a:r>
              <a:rPr lang="en-US" altLang="zh-CN" sz="2400" b="1">
                <a:ea typeface="华文宋体" panose="02010600040101010101" charset="-122"/>
                <a:sym typeface="Symbol" panose="05050102010706020507" pitchFamily="18" charset="2"/>
              </a:rPr>
              <a:t></a:t>
            </a:r>
            <a:r>
              <a:rPr lang="en-US" altLang="zh-CN" sz="2400" b="1">
                <a:ea typeface="华文宋体" panose="02010600040101010101" charset="-122"/>
              </a:rPr>
              <a:t>20%</a:t>
            </a:r>
            <a:r>
              <a:rPr lang="zh-CN" altLang="en-US" sz="2400" b="1">
                <a:ea typeface="华文宋体" panose="02010600040101010101" charset="-122"/>
              </a:rPr>
              <a:t>。</a:t>
            </a:r>
            <a:r>
              <a:rPr lang="zh-CN" altLang="en-US" sz="2400">
                <a:ea typeface="华文宋体" panose="02010600040101010101" charset="-122"/>
              </a:rPr>
              <a:t> </a:t>
            </a:r>
            <a:endParaRPr lang="zh-CN" altLang="en-US" sz="2400">
              <a:ea typeface="华文宋体" panose="02010600040101010101" charset="-122"/>
            </a:endParaRPr>
          </a:p>
        </p:txBody>
      </p:sp>
      <p:sp>
        <p:nvSpPr>
          <p:cNvPr id="2360" name="矩形 2359"/>
          <p:cNvSpPr/>
          <p:nvPr/>
        </p:nvSpPr>
        <p:spPr>
          <a:xfrm>
            <a:off x="250825" y="1052513"/>
            <a:ext cx="2941638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Times New Roman" panose="02020603050405020304" pitchFamily="18" charset="0"/>
                <a:ea typeface="华文宋体" panose="02010600040101010101" charset="-122"/>
              </a:rPr>
              <a:t>（</a:t>
            </a:r>
            <a:r>
              <a:rPr lang="en-US" altLang="zh-CN" sz="2800" b="1">
                <a:latin typeface="Times New Roman" panose="02020603050405020304" pitchFamily="18" charset="0"/>
                <a:ea typeface="华文宋体" panose="02010600040101010101" charset="-122"/>
              </a:rPr>
              <a:t>a</a:t>
            </a:r>
            <a:r>
              <a:rPr lang="zh-CN" altLang="en-US" sz="2800" b="1">
                <a:latin typeface="Times New Roman" panose="02020603050405020304" pitchFamily="18" charset="0"/>
                <a:ea typeface="华文宋体" panose="02010600040101010101" charset="-122"/>
              </a:rPr>
              <a:t>）某些短航线</a:t>
            </a:r>
            <a:r>
              <a:rPr lang="zh-CN" altLang="en-US" sz="2800"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endParaRPr lang="zh-CN" altLang="en-US" sz="2800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graphicFrame>
        <p:nvGraphicFramePr>
          <p:cNvPr id="2361" name="表格 2360"/>
          <p:cNvGraphicFramePr>
            <a:graphicFrameLocks noGrp="1"/>
          </p:cNvGraphicFramePr>
          <p:nvPr/>
        </p:nvGraphicFramePr>
        <p:xfrm>
          <a:off x="395288" y="1530350"/>
          <a:ext cx="8424862" cy="3638550"/>
        </p:xfrm>
        <a:graphic>
          <a:graphicData uri="http://schemas.openxmlformats.org/drawingml/2006/table">
            <a:tbl>
              <a:tblPr/>
              <a:tblGrid>
                <a:gridCol w="2106613"/>
                <a:gridCol w="1638300"/>
                <a:gridCol w="2160587"/>
                <a:gridCol w="2519363"/>
              </a:tblGrid>
              <a:tr h="89535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航线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（单程）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飞行时间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 （</a:t>
                      </a:r>
                      <a:r>
                        <a:rPr lang="en-US" altLang="zh-CN" sz="2400" b="1">
                          <a:ea typeface="华文宋体" panose="02010600040101010101" charset="-122"/>
                        </a:rPr>
                        <a:t>min</a:t>
                      </a:r>
                      <a:r>
                        <a:rPr lang="zh-CN" altLang="en-US" sz="24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航线有效剂量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       </a:t>
                      </a:r>
                      <a:r>
                        <a:rPr lang="en-US" altLang="zh-CN" sz="2400" b="1">
                          <a:ea typeface="华文宋体" panose="02010600040101010101" charset="-122"/>
                        </a:rPr>
                        <a:t>(</a:t>
                      </a:r>
                      <a:r>
                        <a:rPr lang="en-US" altLang="zh-CN" sz="24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</a:t>
                      </a:r>
                      <a:r>
                        <a:rPr lang="en-US" altLang="zh-CN" sz="2400" b="1">
                          <a:ea typeface="华文宋体" panose="02010600040101010101" charset="-122"/>
                        </a:rPr>
                        <a:t>Sv)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千小时有效剂量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  <a:p>
                      <a:pPr marL="0" lvl="0" indent="0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（</a:t>
                      </a:r>
                      <a:r>
                        <a:rPr lang="en-US" altLang="zh-CN" sz="2400" b="1">
                          <a:ea typeface="华文宋体" panose="02010600040101010101" charset="-122"/>
                        </a:rPr>
                        <a:t>mSv/1000h</a:t>
                      </a:r>
                      <a:r>
                        <a:rPr lang="zh-CN" altLang="en-US" sz="24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北京</a:t>
                      </a:r>
                      <a:r>
                        <a:rPr lang="en-US" altLang="zh-CN" sz="24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2400" b="1">
                          <a:ea typeface="华文宋体" panose="02010600040101010101" charset="-122"/>
                        </a:rPr>
                        <a:t>广州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180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6.8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2.3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北京</a:t>
                      </a:r>
                      <a:r>
                        <a:rPr lang="en-US" altLang="zh-CN" sz="24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2400" b="1">
                          <a:ea typeface="华文宋体" panose="02010600040101010101" charset="-122"/>
                        </a:rPr>
                        <a:t>上海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115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4.1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2.2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北京</a:t>
                      </a:r>
                      <a:r>
                        <a:rPr lang="en-US" altLang="zh-CN" sz="24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2400" b="1">
                          <a:ea typeface="华文宋体" panose="02010600040101010101" charset="-122"/>
                        </a:rPr>
                        <a:t>东京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205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8.9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2.6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广州</a:t>
                      </a:r>
                      <a:r>
                        <a:rPr lang="en-US" altLang="zh-CN" sz="24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2400" b="1">
                          <a:ea typeface="华文宋体" panose="02010600040101010101" charset="-122"/>
                        </a:rPr>
                        <a:t>上海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120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3.8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1.9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上海</a:t>
                      </a:r>
                      <a:r>
                        <a:rPr lang="en-US" altLang="zh-CN" sz="24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2400" b="1">
                          <a:ea typeface="华文宋体" panose="02010600040101010101" charset="-122"/>
                        </a:rPr>
                        <a:t>成都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140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4.8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2.1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2400" b="1">
                          <a:ea typeface="华文宋体" panose="02010600040101010101" charset="-122"/>
                        </a:rPr>
                        <a:t>上海 </a:t>
                      </a:r>
                      <a:r>
                        <a:rPr lang="en-US" altLang="zh-CN" sz="24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2400" b="1">
                          <a:ea typeface="华文宋体" panose="02010600040101010101" charset="-122"/>
                        </a:rPr>
                        <a:t>昆明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185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6.5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2400" b="1">
                          <a:ea typeface="华文宋体" panose="02010600040101010101" charset="-122"/>
                        </a:rPr>
                        <a:t>2.1</a:t>
                      </a:r>
                      <a:endParaRPr lang="zh-CN" altLang="en-US" sz="24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整理课件</a:t>
            </a:r>
            <a:endParaRPr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2405" name="标题 2404"/>
          <p:cNvSpPr/>
          <p:nvPr>
            <p:ph type="title" idx="4294967295"/>
          </p:nvPr>
        </p:nvSpPr>
        <p:spPr>
          <a:xfrm>
            <a:off x="177800" y="33338"/>
            <a:ext cx="3889375" cy="371475"/>
          </a:xfrm>
        </p:spPr>
        <p:txBody>
          <a:bodyPr anchor="ctr" anchorCtr="0"/>
          <a:lstStyle/>
          <a:p>
            <a:pPr algn="l"/>
            <a:r>
              <a:rPr lang="zh-CN" altLang="en-US" sz="2800" b="1">
                <a:ea typeface="华文宋体" panose="02010600040101010101" charset="-122"/>
              </a:rPr>
              <a:t>（</a:t>
            </a:r>
            <a:r>
              <a:rPr lang="en-US" altLang="zh-CN" sz="2800" b="1">
                <a:ea typeface="华文宋体" panose="02010600040101010101" charset="-122"/>
              </a:rPr>
              <a:t>b</a:t>
            </a:r>
            <a:r>
              <a:rPr lang="zh-CN" altLang="en-US" sz="2800" b="1">
                <a:ea typeface="华文宋体" panose="02010600040101010101" charset="-122"/>
              </a:rPr>
              <a:t>）某些长航线</a:t>
            </a:r>
            <a:r>
              <a:rPr lang="zh-CN" altLang="en-US" sz="4000">
                <a:ea typeface="华文宋体" panose="02010600040101010101" charset="-122"/>
              </a:rPr>
              <a:t> </a:t>
            </a:r>
            <a:endParaRPr lang="zh-CN" altLang="en-US" sz="4000">
              <a:ea typeface="华文宋体" panose="02010600040101010101" charset="-122"/>
            </a:endParaRPr>
          </a:p>
        </p:txBody>
      </p:sp>
      <p:sp>
        <p:nvSpPr>
          <p:cNvPr id="2406" name="文本占位符 2405"/>
          <p:cNvSpPr/>
          <p:nvPr>
            <p:ph type="body" idx="4294967295"/>
          </p:nvPr>
        </p:nvSpPr>
        <p:spPr>
          <a:xfrm>
            <a:off x="73025" y="5734050"/>
            <a:ext cx="8820150" cy="1060450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folHlink"/>
              </a:buClr>
              <a:buNone/>
            </a:pPr>
            <a:r>
              <a:rPr lang="en-US" altLang="zh-CN" sz="1600">
                <a:ea typeface="华文宋体" panose="02010600040101010101" charset="-122"/>
              </a:rPr>
              <a:t> </a:t>
            </a:r>
            <a:r>
              <a:rPr lang="zh-CN" altLang="en-US" sz="1600" b="1">
                <a:ea typeface="华文宋体" panose="02010600040101010101" charset="-122"/>
              </a:rPr>
              <a:t>注：假设长航线</a:t>
            </a:r>
            <a:r>
              <a:rPr lang="en-US" altLang="zh-CN" sz="1600" b="1">
                <a:ea typeface="华文宋体" panose="02010600040101010101" charset="-122"/>
              </a:rPr>
              <a:t>50%</a:t>
            </a:r>
            <a:r>
              <a:rPr lang="zh-CN" altLang="en-US" sz="1600" b="1">
                <a:ea typeface="华文宋体" panose="02010600040101010101" charset="-122"/>
              </a:rPr>
              <a:t>飞行时间的巡航高度为</a:t>
            </a:r>
            <a:r>
              <a:rPr lang="en-US" altLang="zh-CN" sz="1600" b="1">
                <a:ea typeface="华文宋体" panose="02010600040101010101" charset="-122"/>
              </a:rPr>
              <a:t>11.0km,</a:t>
            </a:r>
            <a:r>
              <a:rPr lang="zh-CN" altLang="en-US" sz="1600" b="1">
                <a:ea typeface="华文宋体" panose="02010600040101010101" charset="-122"/>
              </a:rPr>
              <a:t>另</a:t>
            </a:r>
            <a:r>
              <a:rPr lang="en-US" altLang="zh-CN" sz="1600" b="1">
                <a:ea typeface="华文宋体" panose="02010600040101010101" charset="-122"/>
              </a:rPr>
              <a:t>50%</a:t>
            </a:r>
            <a:r>
              <a:rPr lang="zh-CN" altLang="en-US" sz="1600" b="1">
                <a:ea typeface="华文宋体" panose="02010600040101010101" charset="-122"/>
              </a:rPr>
              <a:t>飞行时间的巡航高度为</a:t>
            </a:r>
            <a:r>
              <a:rPr lang="en-US" altLang="zh-CN" sz="1600" b="1">
                <a:ea typeface="华文宋体" panose="02010600040101010101" charset="-122"/>
              </a:rPr>
              <a:t>12.5 km</a:t>
            </a:r>
            <a:r>
              <a:rPr lang="zh-CN" altLang="en-US" sz="1600" b="1">
                <a:ea typeface="华文宋体" panose="02010600040101010101" charset="-122"/>
              </a:rPr>
              <a:t>。爬升到巡航高度的时间为</a:t>
            </a:r>
            <a:r>
              <a:rPr lang="en-US" altLang="zh-CN" sz="1600" b="1">
                <a:ea typeface="华文宋体" panose="02010600040101010101" charset="-122"/>
              </a:rPr>
              <a:t>30min</a:t>
            </a:r>
            <a:r>
              <a:rPr lang="zh-CN" altLang="en-US" sz="1600" b="1">
                <a:ea typeface="华文宋体" panose="02010600040101010101" charset="-122"/>
              </a:rPr>
              <a:t>，降落时间 </a:t>
            </a:r>
            <a:r>
              <a:rPr lang="en-US" altLang="zh-CN" sz="1600" b="1">
                <a:ea typeface="华文宋体" panose="02010600040101010101" charset="-122"/>
              </a:rPr>
              <a:t>30min</a:t>
            </a:r>
            <a:r>
              <a:rPr lang="zh-CN" altLang="en-US" sz="1600" b="1">
                <a:ea typeface="华文宋体" panose="02010600040101010101" charset="-122"/>
              </a:rPr>
              <a:t>。飞行时间取自公布的时刻表，因此包括停在地面上的时间。表中国外航线是太阳活动最小情况下的计算结果，而起点在中国的航线是</a:t>
            </a:r>
            <a:r>
              <a:rPr lang="en-US" altLang="zh-CN" sz="1600" b="1">
                <a:ea typeface="华文宋体" panose="02010600040101010101" charset="-122"/>
              </a:rPr>
              <a:t>1999</a:t>
            </a:r>
            <a:r>
              <a:rPr lang="zh-CN" altLang="en-US" sz="1600" b="1">
                <a:ea typeface="华文宋体" panose="02010600040101010101" charset="-122"/>
              </a:rPr>
              <a:t>年的平均值</a:t>
            </a:r>
            <a:r>
              <a:rPr lang="en-US" altLang="zh-CN" sz="1600" b="1">
                <a:ea typeface="华文宋体" panose="02010600040101010101" charset="-122"/>
              </a:rPr>
              <a:t>,</a:t>
            </a:r>
            <a:r>
              <a:rPr lang="zh-CN" altLang="en-US" sz="1600" b="1">
                <a:ea typeface="华文宋体" panose="02010600040101010101" charset="-122"/>
              </a:rPr>
              <a:t>计算结果的误差约为</a:t>
            </a:r>
            <a:r>
              <a:rPr lang="en-US" altLang="zh-CN" sz="1600" b="1">
                <a:ea typeface="华文宋体" panose="02010600040101010101" charset="-122"/>
                <a:sym typeface="Symbol" panose="05050102010706020507" pitchFamily="18" charset="2"/>
              </a:rPr>
              <a:t></a:t>
            </a:r>
            <a:r>
              <a:rPr lang="en-US" altLang="zh-CN" sz="1600" b="1">
                <a:ea typeface="华文宋体" panose="02010600040101010101" charset="-122"/>
              </a:rPr>
              <a:t>20%</a:t>
            </a:r>
            <a:r>
              <a:rPr lang="zh-CN" altLang="en-US" sz="1600" b="1">
                <a:ea typeface="华文宋体" panose="02010600040101010101" charset="-122"/>
              </a:rPr>
              <a:t>。</a:t>
            </a:r>
            <a:r>
              <a:rPr lang="zh-CN" altLang="en-US" sz="1600">
                <a:ea typeface="华文宋体" panose="02010600040101010101" charset="-122"/>
              </a:rPr>
              <a:t> </a:t>
            </a:r>
            <a:endParaRPr lang="zh-CN" altLang="en-US" sz="1600">
              <a:ea typeface="华文宋体" panose="02010600040101010101" charset="-122"/>
            </a:endParaRPr>
          </a:p>
        </p:txBody>
      </p:sp>
      <p:graphicFrame>
        <p:nvGraphicFramePr>
          <p:cNvPr id="2407" name="表格 2406"/>
          <p:cNvGraphicFramePr>
            <a:graphicFrameLocks noGrp="1"/>
          </p:cNvGraphicFramePr>
          <p:nvPr/>
        </p:nvGraphicFramePr>
        <p:xfrm>
          <a:off x="539750" y="476250"/>
          <a:ext cx="8064500" cy="5084763"/>
        </p:xfrm>
        <a:graphic>
          <a:graphicData uri="http://schemas.openxmlformats.org/drawingml/2006/table">
            <a:tbl>
              <a:tblPr/>
              <a:tblGrid>
                <a:gridCol w="2376488"/>
                <a:gridCol w="1584325"/>
                <a:gridCol w="2016125"/>
                <a:gridCol w="2087562"/>
              </a:tblGrid>
              <a:tr h="6953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航线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（单程）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飞行时间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(min)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航线有效剂量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(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</a:t>
                      </a:r>
                      <a:r>
                        <a:rPr lang="en-US" altLang="zh-CN" sz="1800" b="1">
                          <a:ea typeface="华文宋体" panose="02010600040101010101" charset="-122"/>
                        </a:rPr>
                        <a:t>Sv)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千小时有效剂量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（</a:t>
                      </a:r>
                      <a:r>
                        <a:rPr lang="en-US" altLang="zh-CN" sz="1800" b="1">
                          <a:ea typeface="华文宋体" panose="02010600040101010101" charset="-122"/>
                        </a:rPr>
                        <a:t>mSv/1000h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）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北京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旧金山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460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43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5.6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北京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哥本哈根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535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40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6.0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北京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布鲁塞尔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665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68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6.2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北京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巴黎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650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66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6.2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2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上海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温哥华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650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66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6.2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上海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布鲁塞尔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845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82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5.8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广州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墨尔本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550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27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3.0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广州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阿姆斯特丹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860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76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5.3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斯得哥尔摩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东京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605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51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5.0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2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法兰克福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曼谷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630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30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2.9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1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阿姆斯特丹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温哥华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645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70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6.6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zh-CN" altLang="en-US" sz="1800" b="1">
                          <a:ea typeface="华文宋体" panose="02010600040101010101" charset="-122"/>
                        </a:rPr>
                        <a:t>布鲁塞尔</a:t>
                      </a:r>
                      <a:r>
                        <a:rPr lang="en-US" altLang="zh-CN" sz="1800" b="1">
                          <a:ea typeface="华文宋体" panose="02010600040101010101" charset="-122"/>
                          <a:sym typeface="Symbol" panose="05050102010706020507" pitchFamily="18" charset="2"/>
                        </a:rPr>
                        <a:t></a:t>
                      </a:r>
                      <a:r>
                        <a:rPr lang="zh-CN" altLang="en-US" sz="1800" b="1">
                          <a:ea typeface="华文宋体" panose="02010600040101010101" charset="-122"/>
                        </a:rPr>
                        <a:t>新加坡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675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30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Char char="•"/>
                        <a:defRPr sz="24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20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15000"/>
                        <a:buFontTx/>
                        <a:buChar char="•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Tx/>
                        <a:buFont typeface="Wingdings" panose="05000000000000000000" pitchFamily="2" charset="2"/>
                        <a:buChar char="§"/>
                        <a:defRPr sz="1800" u="none" kern="1200">
                          <a:solidFill>
                            <a:schemeClr val="tx1"/>
                          </a:solidFill>
                          <a:latin typeface="Arial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Clr>
                          <a:schemeClr val="folHlink"/>
                        </a:buClr>
                        <a:buNone/>
                      </a:pPr>
                      <a:r>
                        <a:rPr lang="en-US" altLang="zh-CN" sz="1800" b="1">
                          <a:ea typeface="华文宋体" panose="02010600040101010101" charset="-122"/>
                        </a:rPr>
                        <a:t>2.7</a:t>
                      </a:r>
                      <a:endParaRPr lang="zh-CN" altLang="en-US" sz="1800" b="1">
                        <a:ea typeface="华文宋体" panose="02010600040101010101" charset="-122"/>
                      </a:endParaRPr>
                    </a:p>
                  </a:txBody>
                  <a:tcPr>
                    <a:lnL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https://d.book118.com/648142012044006027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FFFFFF"/>
      </a:lt1>
      <a:dk2>
        <a:srgbClr val="000099"/>
      </a:dk2>
      <a:lt2>
        <a:srgbClr val="969696"/>
      </a:lt2>
      <a:accent1>
        <a:srgbClr val="FFFF99"/>
      </a:accent1>
      <a:accent2>
        <a:srgbClr val="006666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800080"/>
      </a:hlink>
      <a:folHlink>
        <a:srgbClr val="FF66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99"/>
        </a:dk2>
        <a:lt2>
          <a:srgbClr val="969696"/>
        </a:lt2>
        <a:accent1>
          <a:srgbClr val="FFFF99"/>
        </a:accent1>
        <a:accent2>
          <a:srgbClr val="0066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0080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8EA4EA"/>
        </a:lt1>
        <a:dk2>
          <a:srgbClr val="0033CC"/>
        </a:dk2>
        <a:lt2>
          <a:srgbClr val="969696"/>
        </a:lt2>
        <a:accent1>
          <a:srgbClr val="86B5B6"/>
        </a:accent1>
        <a:accent2>
          <a:srgbClr val="FFCC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26292"/>
        </a:hlink>
        <a:folHlink>
          <a:srgbClr val="A2366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FF"/>
        </a:dk1>
        <a:lt1>
          <a:srgbClr val="C0C0C0"/>
        </a:lt1>
        <a:dk2>
          <a:srgbClr val="000000"/>
        </a:dk2>
        <a:lt2>
          <a:srgbClr val="B2B2B2"/>
        </a:lt2>
        <a:accent1>
          <a:srgbClr val="FFCC99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C4070"/>
        </a:hlink>
        <a:folHlink>
          <a:srgbClr val="0071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29AC"/>
        </a:dk1>
        <a:lt1>
          <a:srgbClr val="CCFFCC"/>
        </a:lt1>
        <a:dk2>
          <a:srgbClr val="993366"/>
        </a:dk2>
        <a:lt2>
          <a:srgbClr val="969696"/>
        </a:lt2>
        <a:accent1>
          <a:srgbClr val="FFCC99"/>
        </a:accent1>
        <a:accent2>
          <a:srgbClr val="66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00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3333"/>
        </a:dk1>
        <a:lt1>
          <a:srgbClr val="FF99CC"/>
        </a:lt1>
        <a:dk2>
          <a:srgbClr val="006600"/>
        </a:dk2>
        <a:lt2>
          <a:srgbClr val="B2B2B2"/>
        </a:lt2>
        <a:accent1>
          <a:srgbClr val="FFFF66"/>
        </a:accent1>
        <a:accent2>
          <a:srgbClr val="33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00FF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6756A6"/>
        </a:dk2>
        <a:lt2>
          <a:srgbClr val="969696"/>
        </a:lt2>
        <a:accent1>
          <a:srgbClr val="99CCFF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0033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99CCFF"/>
        </a:lt1>
        <a:dk2>
          <a:srgbClr val="003399"/>
        </a:dk2>
        <a:lt2>
          <a:srgbClr val="969696"/>
        </a:lt2>
        <a:accent1>
          <a:srgbClr val="CED7FE"/>
        </a:accent1>
        <a:accent2>
          <a:srgbClr val="FF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00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00"/>
        </a:dk1>
        <a:lt1>
          <a:srgbClr val="FFCC99"/>
        </a:lt1>
        <a:dk2>
          <a:srgbClr val="000000"/>
        </a:dk2>
        <a:lt2>
          <a:srgbClr val="B2B2B2"/>
        </a:lt2>
        <a:accent1>
          <a:srgbClr val="FFFFFF"/>
        </a:accent1>
        <a:accent2>
          <a:srgbClr val="FFFF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B5B89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99"/>
        </a:dk2>
        <a:lt2>
          <a:srgbClr val="969696"/>
        </a:lt2>
        <a:accent1>
          <a:srgbClr val="FFFF99"/>
        </a:accent1>
        <a:accent2>
          <a:srgbClr val="0066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0080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8EA4EA"/>
        </a:lt1>
        <a:dk2>
          <a:srgbClr val="0033CC"/>
        </a:dk2>
        <a:lt2>
          <a:srgbClr val="969696"/>
        </a:lt2>
        <a:accent1>
          <a:srgbClr val="86B5B6"/>
        </a:accent1>
        <a:accent2>
          <a:srgbClr val="FFCC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26292"/>
        </a:hlink>
        <a:folHlink>
          <a:srgbClr val="A2366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FF"/>
        </a:dk1>
        <a:lt1>
          <a:srgbClr val="C0C0C0"/>
        </a:lt1>
        <a:dk2>
          <a:srgbClr val="000000"/>
        </a:dk2>
        <a:lt2>
          <a:srgbClr val="B2B2B2"/>
        </a:lt2>
        <a:accent1>
          <a:srgbClr val="FFCC99"/>
        </a:accent1>
        <a:accent2>
          <a:srgbClr val="FF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C4070"/>
        </a:hlink>
        <a:folHlink>
          <a:srgbClr val="0071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29AC"/>
        </a:dk1>
        <a:lt1>
          <a:srgbClr val="CCFFCC"/>
        </a:lt1>
        <a:dk2>
          <a:srgbClr val="993366"/>
        </a:dk2>
        <a:lt2>
          <a:srgbClr val="969696"/>
        </a:lt2>
        <a:accent1>
          <a:srgbClr val="FFCC99"/>
        </a:accent1>
        <a:accent2>
          <a:srgbClr val="66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00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3333"/>
        </a:dk1>
        <a:lt1>
          <a:srgbClr val="FF99CC"/>
        </a:lt1>
        <a:dk2>
          <a:srgbClr val="006600"/>
        </a:dk2>
        <a:lt2>
          <a:srgbClr val="B2B2B2"/>
        </a:lt2>
        <a:accent1>
          <a:srgbClr val="FFFF66"/>
        </a:accent1>
        <a:accent2>
          <a:srgbClr val="33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00FF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6756A6"/>
        </a:dk2>
        <a:lt2>
          <a:srgbClr val="969696"/>
        </a:lt2>
        <a:accent1>
          <a:srgbClr val="99CCFF"/>
        </a:accent1>
        <a:accent2>
          <a:srgbClr val="008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0033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99CCFF"/>
        </a:lt1>
        <a:dk2>
          <a:srgbClr val="003399"/>
        </a:dk2>
        <a:lt2>
          <a:srgbClr val="969696"/>
        </a:lt2>
        <a:accent1>
          <a:srgbClr val="CED7FE"/>
        </a:accent1>
        <a:accent2>
          <a:srgbClr val="FF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00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00"/>
        </a:dk1>
        <a:lt1>
          <a:srgbClr val="FFCC99"/>
        </a:lt1>
        <a:dk2>
          <a:srgbClr val="000000"/>
        </a:dk2>
        <a:lt2>
          <a:srgbClr val="B2B2B2"/>
        </a:lt2>
        <a:accent1>
          <a:srgbClr val="FFFFFF"/>
        </a:accent1>
        <a:accent2>
          <a:srgbClr val="FFFF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B5B89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29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42">
      <vt:lpstr>Arial</vt:lpstr>
      <vt:lpstr>Calibri</vt:lpstr>
      <vt:lpstr>宋体</vt:lpstr>
      <vt:lpstr>Wingdings</vt:lpstr>
      <vt:lpstr>华文宋体</vt:lpstr>
      <vt:lpstr>Times New Roman</vt:lpstr>
      <vt:lpstr>Tahoma</vt:lpstr>
      <vt:lpstr>黑体</vt:lpstr>
      <vt:lpstr>楷体_GB2312</vt:lpstr>
      <vt:lpstr>Symbol</vt:lpstr>
      <vt:lpstr>DotumChe</vt:lpstr>
      <vt:lpstr>仿宋_GB2312</vt:lpstr>
      <vt:lpstr>Office Theme</vt:lpstr>
      <vt:lpstr>第2章   环境辐射源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2.1.2 宇生放射性核素：对公众剂量有明显贡献的核素，14C、3H、22Na、7Be。</vt:lpstr>
      <vt:lpstr>PowerPoint Presentation</vt:lpstr>
      <vt:lpstr>PowerPoint Presentation</vt:lpstr>
      <vt:lpstr>表2-1 天然辐射源照射世界平均辐射剂量值</vt:lpstr>
      <vt:lpstr>PowerPoint Presentation</vt:lpstr>
      <vt:lpstr>PowerPoint Presentation</vt:lpstr>
      <vt:lpstr>    表2-2  正常本底地区天然辐射源        致人体的年有效剂量</vt:lpstr>
      <vt:lpstr>PowerPoint Presentation</vt:lpstr>
      <vt:lpstr>PowerPoint Presentation</vt:lpstr>
      <vt:lpstr>PowerPoint Presentation</vt:lpstr>
      <vt:lpstr>PowerPoint Presentation</vt:lpstr>
      <vt:lpstr> 表2-3  我国居室中氡浓度</vt:lpstr>
      <vt:lpstr>使用空调对室内氡浓度的影响</vt:lpstr>
      <vt:lpstr>花岗岩与大理石</vt:lpstr>
      <vt:lpstr>PowerPoint Presentation</vt:lpstr>
      <vt:lpstr>PowerPoint Presentation</vt:lpstr>
      <vt:lpstr>表2-4  不同航线机舱内宇宙辐射有效剂量(软件计算结果)</vt:lpstr>
      <vt:lpstr>（b）某些长航线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2024-09-05T03:36:23.238</cp:lastPrinted>
  <dcterms:created xsi:type="dcterms:W3CDTF">2024-09-04T19:36:23Z</dcterms:created>
  <dcterms:modified xsi:type="dcterms:W3CDTF">2024-09-04T19:36:25Z</dcterms:modified>
</cp:coreProperties>
</file>