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7" r:id="rId31"/>
    <p:sldId id="339" r:id="rId32"/>
  </p:sldIdLst>
  <p:sldSz cx="12192000" cy="6858000"/>
  <p:notesSz cx="6858000" cy="9144000"/>
  <p:custDataLst>
    <p:tags r:id="rId3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slide" Target="slides/slide28.xml" /><Relationship Id="rId33" Type="http://schemas.openxmlformats.org/officeDocument/2006/relationships/tags" Target="tags/tag1.xml" /><Relationship Id="rId34" Type="http://schemas.openxmlformats.org/officeDocument/2006/relationships/presProps" Target="presProps.xml" /><Relationship Id="rId35" Type="http://schemas.openxmlformats.org/officeDocument/2006/relationships/viewProps" Target="viewProps.xml" /><Relationship Id="rId36" Type="http://schemas.openxmlformats.org/officeDocument/2006/relationships/theme" Target="theme/theme1.xml" /><Relationship Id="rId37"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043B0589-9121-4D30-BB65-67830A7BCDA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0" name="PlaceHolder 1"/>
          <p:cNvSpPr>
            <a:spLocks noGrp="1"/>
          </p:cNvSpPr>
          <p:nvPr>
            <p:ph type="sldImg"/>
          </p:nvPr>
        </p:nvSpPr>
        <p:spPr>
          <a:xfrm>
            <a:off x="685800" y="1143000"/>
            <a:ext cx="5486040" cy="3085920"/>
          </a:xfrm>
          <a:prstGeom prst="rect">
            <a:avLst/>
          </a:prstGeom>
          <a:ln w="0">
            <a:noFill/>
          </a:ln>
        </p:spPr>
      </p:sp>
      <p:sp>
        <p:nvSpPr>
          <p:cNvPr id="43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3" name="PlaceHolder 1"/>
          <p:cNvSpPr>
            <a:spLocks noGrp="1"/>
          </p:cNvSpPr>
          <p:nvPr>
            <p:ph type="sldImg"/>
          </p:nvPr>
        </p:nvSpPr>
        <p:spPr>
          <a:xfrm>
            <a:off x="685800" y="1143000"/>
            <a:ext cx="5486040" cy="3085920"/>
          </a:xfrm>
          <a:prstGeom prst="rect">
            <a:avLst/>
          </a:prstGeom>
          <a:ln w="0">
            <a:noFill/>
          </a:ln>
        </p:spPr>
      </p:sp>
      <p:sp>
        <p:nvSpPr>
          <p:cNvPr id="43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6" name="PlaceHolder 1"/>
          <p:cNvSpPr>
            <a:spLocks noGrp="1"/>
          </p:cNvSpPr>
          <p:nvPr>
            <p:ph type="sldImg"/>
          </p:nvPr>
        </p:nvSpPr>
        <p:spPr>
          <a:xfrm>
            <a:off x="685800" y="1143000"/>
            <a:ext cx="5486040" cy="3085920"/>
          </a:xfrm>
          <a:prstGeom prst="rect">
            <a:avLst/>
          </a:prstGeom>
          <a:ln w="0">
            <a:noFill/>
          </a:ln>
        </p:spPr>
      </p:sp>
      <p:sp>
        <p:nvSpPr>
          <p:cNvPr id="43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9" name="PlaceHolder 1"/>
          <p:cNvSpPr>
            <a:spLocks noGrp="1"/>
          </p:cNvSpPr>
          <p:nvPr>
            <p:ph type="sldImg"/>
          </p:nvPr>
        </p:nvSpPr>
        <p:spPr>
          <a:xfrm>
            <a:off x="685800" y="1143000"/>
            <a:ext cx="5486040" cy="3085920"/>
          </a:xfrm>
          <a:prstGeom prst="rect">
            <a:avLst/>
          </a:prstGeom>
          <a:ln w="0">
            <a:noFill/>
          </a:ln>
        </p:spPr>
      </p:sp>
      <p:sp>
        <p:nvSpPr>
          <p:cNvPr id="44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2" name="PlaceHolder 1"/>
          <p:cNvSpPr>
            <a:spLocks noGrp="1"/>
          </p:cNvSpPr>
          <p:nvPr>
            <p:ph type="sldImg"/>
          </p:nvPr>
        </p:nvSpPr>
        <p:spPr>
          <a:xfrm>
            <a:off x="685800" y="1143000"/>
            <a:ext cx="5486040" cy="3085920"/>
          </a:xfrm>
          <a:prstGeom prst="rect">
            <a:avLst/>
          </a:prstGeom>
          <a:ln w="0">
            <a:noFill/>
          </a:ln>
        </p:spPr>
      </p:sp>
      <p:sp>
        <p:nvSpPr>
          <p:cNvPr id="44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5" name="PlaceHolder 1"/>
          <p:cNvSpPr>
            <a:spLocks noGrp="1"/>
          </p:cNvSpPr>
          <p:nvPr>
            <p:ph type="sldImg"/>
          </p:nvPr>
        </p:nvSpPr>
        <p:spPr>
          <a:xfrm>
            <a:off x="685800" y="1143000"/>
            <a:ext cx="5486040" cy="3085920"/>
          </a:xfrm>
          <a:prstGeom prst="rect">
            <a:avLst/>
          </a:prstGeom>
          <a:ln w="0">
            <a:noFill/>
          </a:ln>
        </p:spPr>
      </p:sp>
      <p:sp>
        <p:nvSpPr>
          <p:cNvPr id="44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8" name="PlaceHolder 1"/>
          <p:cNvSpPr>
            <a:spLocks noGrp="1"/>
          </p:cNvSpPr>
          <p:nvPr>
            <p:ph type="sldImg"/>
          </p:nvPr>
        </p:nvSpPr>
        <p:spPr>
          <a:xfrm>
            <a:off x="685800" y="1143000"/>
            <a:ext cx="5486040" cy="3085920"/>
          </a:xfrm>
          <a:prstGeom prst="rect">
            <a:avLst/>
          </a:prstGeom>
          <a:ln w="0">
            <a:noFill/>
          </a:ln>
        </p:spPr>
      </p:sp>
      <p:sp>
        <p:nvSpPr>
          <p:cNvPr id="449"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50"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51" name="PlaceHolder 1"/>
          <p:cNvSpPr>
            <a:spLocks noGrp="1"/>
          </p:cNvSpPr>
          <p:nvPr>
            <p:ph type="sldImg"/>
          </p:nvPr>
        </p:nvSpPr>
        <p:spPr>
          <a:xfrm>
            <a:off x="685800" y="1143000"/>
            <a:ext cx="5486040" cy="3085920"/>
          </a:xfrm>
          <a:prstGeom prst="rect">
            <a:avLst/>
          </a:prstGeom>
          <a:ln w="0">
            <a:noFill/>
          </a:ln>
        </p:spPr>
      </p:sp>
      <p:sp>
        <p:nvSpPr>
          <p:cNvPr id="452"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53"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E19DB3-1534-4BD4-8AC7-2E4D0F02A9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9A8C83-9BFC-4CD9-BE9F-067B6B69EC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8F35B0-A208-4C7A-BF21-BE287F03B4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F34C62-29F6-438A-A3DC-BA2AA062D0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03D641-D32B-4A77-982C-FB94791826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1D0B6C-85E0-4EB9-B2BD-8B26C67E63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A3718C-F658-4A7B-ADAC-12BA4A05F4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295611-672A-496D-BBCB-027A79B461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1CA165-8A18-4575-9282-2E0DB4CD15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302BBE-B2D3-49A2-ADDC-71A835925C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0DD1E8-3F04-436B-9F6A-C1E5847B71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9943942-258A-4ADC-A606-4C34C59992C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8D79767-A3DF-4B4D-B925-237FDB38D5A2}"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5001012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销售团队发展与成长规划与实施</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销售团队发展与成长规划与实施</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团队建设和激励</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销售业绩管理与优化</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战略合作与拓展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持续改进与发展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未来趋势与发展机遇</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战略规划与执行</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8</a:t>
            </a:r>
            <a:r>
              <a:rPr lang="zh-CN" sz="3000" b="0" strike="noStrike" spc="-1">
                <a:solidFill>
                  <a:schemeClr val="dk1"/>
                </a:solidFill>
                <a:latin typeface="微软雅黑"/>
                <a:ea typeface="微软雅黑"/>
              </a:rPr>
              <a:t>章  发展和创新</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9</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销售团队发展与成长规划与实施</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介绍</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销售团队发展与成长规划与实施对于企业的发展至关重要。本章将介绍该主题的重要性，以及概述本章将涵盖的内容。</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发展阶段分析</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特点：</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初创阶段</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特点：</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成长阶段</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特点：</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成熟阶段</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特点：</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衰退阶段</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目标设定</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明确目标</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设定时间范围</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量化指标</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指标设定</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销售额目标</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市场份额目标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客户满意度指标</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规划策略</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拓展市场</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培训团队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提升服务质量</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成长规划制定</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制定步骤</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调研分析</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设定目标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制定策略</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69000"/>
          </a:blip>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实施方案设计</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具体实施计划</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项目一</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时间表安排</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项目三</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资源分配方案</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项目二</a:t>
            </a:r>
            <a:endParaRPr lang="en-US" sz="3000" b="0" strike="noStrike" spc="-1">
              <a:solidFill>
                <a:srgbClr val="000000"/>
              </a:solidFill>
              <a:latin typeface="Arial"/>
            </a:endParaRPr>
          </a:p>
        </p:txBody>
      </p:sp>
      <p:sp>
        <p:nvSpPr>
          <p:cNvPr id="11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2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通过本章内容的学习，我们可以清晰地制定销售团队的发展与成长规划，并实施相应的方案。只有不断完善和调整，销售团队才能稳步发展，取得更好的业绩。</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团队建设和激励</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69000"/>
          </a:blip>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团队文化打造</a:t>
            </a:r>
            <a:endParaRPr lang="en-US" sz="3600" b="0" strike="noStrike" spc="-1">
              <a:solidFill>
                <a:schemeClr val="dk1"/>
              </a:solidFill>
              <a:latin typeface="Arial"/>
            </a:endParaRPr>
          </a:p>
        </p:txBody>
      </p:sp>
      <p:sp>
        <p:nvSpPr>
          <p:cNvPr id="12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促进团队成员之间的良好关系</a:t>
            </a:r>
            <a:endParaRPr lang="en-US" sz="2000" b="0" strike="noStrike" spc="-1">
              <a:solidFill>
                <a:srgbClr val="000000"/>
              </a:solidFill>
              <a:latin typeface="Arial"/>
            </a:endParaRPr>
          </a:p>
        </p:txBody>
      </p:sp>
      <p:sp>
        <p:nvSpPr>
          <p:cNvPr id="12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建立信任和合作</a:t>
            </a:r>
            <a:endParaRPr lang="en-US" sz="3000" b="0" strike="noStrike" spc="-1">
              <a:solidFill>
                <a:srgbClr val="000000"/>
              </a:solidFill>
              <a:latin typeface="Arial"/>
            </a:endParaRPr>
          </a:p>
        </p:txBody>
      </p:sp>
      <p:sp>
        <p:nvSpPr>
          <p:cNvPr id="12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激励团队成员持续努力</a:t>
            </a:r>
            <a:endParaRPr lang="en-US" sz="2000" b="0" strike="noStrike" spc="-1">
              <a:solidFill>
                <a:srgbClr val="000000"/>
              </a:solidFill>
              <a:latin typeface="Arial"/>
            </a:endParaRPr>
          </a:p>
        </p:txBody>
      </p:sp>
      <p:sp>
        <p:nvSpPr>
          <p:cNvPr id="12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奖励优秀表现</a:t>
            </a:r>
            <a:endParaRPr lang="en-US" sz="3000" b="0" strike="noStrike" spc="-1">
              <a:solidFill>
                <a:srgbClr val="000000"/>
              </a:solidFill>
              <a:latin typeface="Arial"/>
            </a:endParaRPr>
          </a:p>
        </p:txBody>
      </p:sp>
      <p:sp>
        <p:nvSpPr>
          <p:cNvPr id="12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明确团队共同的价值观和目标</a:t>
            </a:r>
            <a:endParaRPr lang="en-US" sz="2000" b="0" strike="noStrike" spc="-1">
              <a:solidFill>
                <a:srgbClr val="000000"/>
              </a:solidFill>
              <a:latin typeface="Arial"/>
            </a:endParaRPr>
          </a:p>
        </p:txBody>
      </p:sp>
      <p:sp>
        <p:nvSpPr>
          <p:cNvPr id="12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树立共同目标</a:t>
            </a:r>
            <a:endParaRPr lang="en-US" sz="3000" b="0" strike="noStrike" spc="-1">
              <a:solidFill>
                <a:srgbClr val="000000"/>
              </a:solidFill>
              <a:latin typeface="Arial"/>
            </a:endParaRPr>
          </a:p>
        </p:txBody>
      </p:sp>
      <p:sp>
        <p:nvSpPr>
          <p:cNvPr id="13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3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多元化激励方案</a:t>
            </a:r>
            <a:endParaRPr lang="en-US" sz="2200" b="0" strike="noStrike" spc="-1">
              <a:solidFill>
                <a:srgbClr val="000000"/>
              </a:solidFill>
              <a:latin typeface="Arial"/>
            </a:endParaRPr>
          </a:p>
        </p:txBody>
      </p:sp>
      <p:sp>
        <p:nvSpPr>
          <p:cNvPr id="13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薪酬激励</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晋升机会</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员工福利</a:t>
            </a:r>
            <a:endParaRPr lang="en-US" sz="1500" b="0" strike="noStrike" spc="-1">
              <a:solidFill>
                <a:srgbClr val="000000"/>
              </a:solidFill>
              <a:latin typeface="Arial"/>
            </a:endParaRPr>
          </a:p>
        </p:txBody>
      </p:sp>
      <p:sp>
        <p:nvSpPr>
          <p:cNvPr id="13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目标导向</a:t>
            </a:r>
            <a:endParaRPr lang="en-US" sz="2200" b="0" strike="noStrike" spc="-1">
              <a:solidFill>
                <a:srgbClr val="000000"/>
              </a:solidFill>
              <a:latin typeface="Arial"/>
            </a:endParaRPr>
          </a:p>
        </p:txBody>
      </p:sp>
      <p:sp>
        <p:nvSpPr>
          <p:cNvPr id="13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明确目标</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设定奖励</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跟踪进展</a:t>
            </a:r>
            <a:endParaRPr lang="en-US" sz="1500" b="0" strike="noStrike" spc="-1">
              <a:solidFill>
                <a:srgbClr val="000000"/>
              </a:solidFill>
              <a:latin typeface="Arial"/>
            </a:endParaRPr>
          </a:p>
        </p:txBody>
      </p:sp>
      <p:sp>
        <p:nvSpPr>
          <p:cNvPr id="13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激励机制设计</a:t>
            </a:r>
            <a:endParaRPr lang="en-US" sz="3600" b="0" strike="noStrike" spc="-1">
              <a:solidFill>
                <a:schemeClr val="dk1"/>
              </a:solidFill>
              <a:latin typeface="Arial"/>
            </a:endParaRPr>
          </a:p>
        </p:txBody>
      </p:sp>
      <p:sp>
        <p:nvSpPr>
          <p:cNvPr id="14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激励机制原则</a:t>
            </a:r>
            <a:endParaRPr lang="en-US" sz="2200" b="0" strike="noStrike" spc="-1">
              <a:solidFill>
                <a:srgbClr val="000000"/>
              </a:solidFill>
              <a:latin typeface="Arial"/>
            </a:endParaRPr>
          </a:p>
        </p:txBody>
      </p:sp>
      <p:sp>
        <p:nvSpPr>
          <p:cNvPr id="14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公平公正</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激励导向</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透明公开</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2000"/>
          </a:blip>
          <a:stretch>
            <a:fillRect/>
          </a:stretch>
        </a:blipFill>
      </p:bgPr>
    </p:bg>
    <p:spTree>
      <p:nvGrpSpPr>
        <p:cNvPr id="1" name=""/>
        <p:cNvGrpSpPr/>
        <p:nvPr/>
      </p:nvGrpSpPr>
      <p:grpSpPr>
        <a:xfrm>
          <a:off x="0" y="0"/>
          <a:ext cx="0" cy="0"/>
        </a:xfrm>
      </p:grpSpPr>
      <p:sp>
        <p:nvSpPr>
          <p:cNvPr id="14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团队培训规划</a:t>
            </a:r>
            <a:endParaRPr lang="en-US" sz="3600" b="0" strike="noStrike" spc="-1">
              <a:solidFill>
                <a:schemeClr val="dk1"/>
              </a:solidFill>
              <a:latin typeface="Arial"/>
            </a:endParaRPr>
          </a:p>
        </p:txBody>
      </p:sp>
      <p:sp>
        <p:nvSpPr>
          <p:cNvPr id="14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团队培训计划应该综合考虑团队成员的个人发展需求和整体团队目标，通过持续的培训提升团队整体素质和专业技能，以应对市场竞争的挑战。</a:t>
            </a:r>
            <a:endParaRPr lang="en-US" sz="2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4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激励策略执行</a:t>
            </a:r>
            <a:endParaRPr lang="en-US" sz="3600" b="0" strike="noStrike" spc="-1">
              <a:solidFill>
                <a:schemeClr val="dk1"/>
              </a:solidFill>
              <a:latin typeface="Arial"/>
            </a:endParaRPr>
          </a:p>
        </p:txBody>
      </p:sp>
      <p:sp>
        <p:nvSpPr>
          <p:cNvPr id="14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检查激励计划执行情况</a:t>
            </a:r>
            <a:endParaRPr lang="en-US" sz="1500" b="0" strike="noStrike" spc="-1">
              <a:solidFill>
                <a:srgbClr val="000000"/>
              </a:solidFill>
              <a:latin typeface="Arial"/>
            </a:endParaRPr>
          </a:p>
        </p:txBody>
      </p:sp>
      <p:sp>
        <p:nvSpPr>
          <p:cNvPr id="14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定期评估激励效果</a:t>
            </a:r>
            <a:endParaRPr lang="en-US" sz="2200" b="0" strike="noStrike" spc="-1">
              <a:solidFill>
                <a:srgbClr val="000000"/>
              </a:solidFill>
              <a:latin typeface="Arial"/>
            </a:endParaRPr>
          </a:p>
        </p:txBody>
      </p:sp>
      <p:sp>
        <p:nvSpPr>
          <p:cNvPr id="14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根据绩效奖励或惩罚</a:t>
            </a:r>
            <a:endParaRPr lang="en-US" sz="1500" b="0" strike="noStrike" spc="-1">
              <a:solidFill>
                <a:srgbClr val="000000"/>
              </a:solidFill>
              <a:latin typeface="Arial"/>
            </a:endParaRPr>
          </a:p>
        </p:txBody>
      </p:sp>
      <p:sp>
        <p:nvSpPr>
          <p:cNvPr id="15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奖惩结合</a:t>
            </a:r>
            <a:endParaRPr lang="en-US" sz="2200" b="0" strike="noStrike" spc="-1">
              <a:solidFill>
                <a:srgbClr val="000000"/>
              </a:solidFill>
              <a:latin typeface="Arial"/>
            </a:endParaRPr>
          </a:p>
        </p:txBody>
      </p:sp>
      <p:sp>
        <p:nvSpPr>
          <p:cNvPr id="15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根据实际情况调整激励措施</a:t>
            </a:r>
            <a:endParaRPr lang="en-US" sz="1500" b="0" strike="noStrike" spc="-1">
              <a:solidFill>
                <a:srgbClr val="000000"/>
              </a:solidFill>
              <a:latin typeface="Arial"/>
            </a:endParaRPr>
          </a:p>
        </p:txBody>
      </p:sp>
      <p:sp>
        <p:nvSpPr>
          <p:cNvPr id="15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及时调整策略</a:t>
            </a:r>
            <a:endParaRPr lang="en-US" sz="2200" b="0" strike="noStrike" spc="-1">
              <a:solidFill>
                <a:srgbClr val="000000"/>
              </a:solidFill>
              <a:latin typeface="Arial"/>
            </a:endParaRPr>
          </a:p>
        </p:txBody>
      </p:sp>
      <p:sp>
        <p:nvSpPr>
          <p:cNvPr id="15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15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团队建设关键</a:t>
            </a:r>
            <a:endParaRPr lang="en-US" sz="3500" b="0" strike="noStrike" spc="-1">
              <a:solidFill>
                <a:srgbClr val="000000"/>
              </a:solidFill>
              <a:latin typeface="Arial"/>
            </a:endParaRPr>
          </a:p>
        </p:txBody>
      </p:sp>
      <p:sp>
        <p:nvSpPr>
          <p:cNvPr id="15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团队建设是一个全员参与的过程，需要大家共同努力。除了激励措施，团队文化和培训也是重要的因素。只有团结一心，才能实现团队的成功。</a:t>
            </a:r>
            <a:endParaRPr lang="en-US" sz="2500" b="0" strike="noStrike" spc="-1">
              <a:solidFill>
                <a:srgbClr val="000000"/>
              </a:solidFill>
              <a:latin typeface="Arial"/>
            </a:endParaRPr>
          </a:p>
        </p:txBody>
      </p:sp>
      <p:sp>
        <p:nvSpPr>
          <p:cNvPr id="15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销售业绩管理与优化</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业绩评估指标设定</a:t>
            </a:r>
            <a:endParaRPr lang="en-US" sz="3500" b="0" strike="noStrike" spc="-1">
              <a:solidFill>
                <a:srgbClr val="000000"/>
              </a:solidFill>
              <a:latin typeface="Arial"/>
            </a:endParaRPr>
          </a:p>
        </p:txBody>
      </p:sp>
      <p:sp>
        <p:nvSpPr>
          <p:cNvPr id="16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在制定业绩评估指标时，需要考虑销售团队的特点，例如团队规模、产品类型等因素。确保指标具有可操作性将有助于提高业绩评估的效果和准确性。</a:t>
            </a:r>
            <a:endParaRPr lang="en-US" sz="25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业绩激励机制调整</a:t>
            </a:r>
            <a:endParaRPr lang="en-US" sz="3600" b="0" strike="noStrike" spc="-1">
              <a:solidFill>
                <a:schemeClr val="dk1"/>
              </a:solidFill>
              <a:latin typeface="Arial"/>
            </a:endParaRPr>
          </a:p>
        </p:txBody>
      </p:sp>
      <p:sp>
        <p:nvSpPr>
          <p:cNvPr id="16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确保激励措施与团队表现相匹配</a:t>
            </a:r>
            <a:endParaRPr lang="en-US" sz="1500" b="0" strike="noStrike" spc="-1">
              <a:solidFill>
                <a:srgbClr val="000000"/>
              </a:solidFill>
              <a:latin typeface="Arial"/>
            </a:endParaRPr>
          </a:p>
        </p:txBody>
      </p:sp>
      <p:sp>
        <p:nvSpPr>
          <p:cNvPr id="16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根据业绩评估结果调整</a:t>
            </a:r>
            <a:endParaRPr lang="en-US" sz="2200" b="0" strike="noStrike" spc="-1">
              <a:solidFill>
                <a:srgbClr val="000000"/>
              </a:solidFill>
              <a:latin typeface="Arial"/>
            </a:endParaRPr>
          </a:p>
        </p:txBody>
      </p:sp>
      <p:sp>
        <p:nvSpPr>
          <p:cNvPr id="16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提升团队整体业绩水平</a:t>
            </a:r>
            <a:endParaRPr lang="en-US" sz="1500" b="0" strike="noStrike" spc="-1">
              <a:solidFill>
                <a:srgbClr val="000000"/>
              </a:solidFill>
              <a:latin typeface="Arial"/>
            </a:endParaRPr>
          </a:p>
        </p:txBody>
      </p:sp>
      <p:sp>
        <p:nvSpPr>
          <p:cNvPr id="17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激励高绩效团队成员</a:t>
            </a:r>
            <a:endParaRPr lang="en-US" sz="2200" b="0" strike="noStrike" spc="-1">
              <a:solidFill>
                <a:srgbClr val="000000"/>
              </a:solidFill>
              <a:latin typeface="Arial"/>
            </a:endParaRPr>
          </a:p>
        </p:txBody>
      </p:sp>
      <p:sp>
        <p:nvSpPr>
          <p:cNvPr id="17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业绩管理流程优化</a:t>
            </a:r>
            <a:endParaRPr lang="en-US" sz="3600" b="0" strike="noStrike" spc="-1">
              <a:solidFill>
                <a:schemeClr val="dk1"/>
              </a:solidFill>
              <a:latin typeface="Arial"/>
            </a:endParaRPr>
          </a:p>
        </p:txBody>
      </p:sp>
      <p:sp>
        <p:nvSpPr>
          <p:cNvPr id="17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简化流程、提高效率</a:t>
            </a:r>
            <a:endParaRPr lang="en-US" sz="1500" b="0" strike="noStrike" spc="-1">
              <a:solidFill>
                <a:srgbClr val="000000"/>
              </a:solidFill>
              <a:latin typeface="Arial"/>
            </a:endParaRPr>
          </a:p>
        </p:txBody>
      </p:sp>
      <p:sp>
        <p:nvSpPr>
          <p:cNvPr id="17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优化销售业绩管理流程</a:t>
            </a:r>
            <a:endParaRPr lang="en-US" sz="2200" b="0" strike="noStrike" spc="-1">
              <a:solidFill>
                <a:srgbClr val="000000"/>
              </a:solidFill>
              <a:latin typeface="Arial"/>
            </a:endParaRPr>
          </a:p>
        </p:txBody>
      </p:sp>
      <p:sp>
        <p:nvSpPr>
          <p:cNvPr id="17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确保团队目标的顺利达成</a:t>
            </a:r>
            <a:endParaRPr lang="en-US" sz="1500" b="0" strike="noStrike" spc="-1">
              <a:solidFill>
                <a:srgbClr val="000000"/>
              </a:solidFill>
              <a:latin typeface="Arial"/>
            </a:endParaRPr>
          </a:p>
        </p:txBody>
      </p:sp>
      <p:sp>
        <p:nvSpPr>
          <p:cNvPr id="17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提高工作效率和业绩水平</a:t>
            </a:r>
            <a:endParaRPr lang="en-US" sz="2200" b="0" strike="noStrike" spc="-1">
              <a:solidFill>
                <a:srgbClr val="000000"/>
              </a:solidFill>
              <a:latin typeface="Arial"/>
            </a:endParaRPr>
          </a:p>
        </p:txBody>
      </p:sp>
      <p:sp>
        <p:nvSpPr>
          <p:cNvPr id="18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1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数据分析与决策支持</a:t>
            </a:r>
            <a:endParaRPr lang="en-US" sz="3500" b="0" strike="noStrike" spc="-1">
              <a:solidFill>
                <a:srgbClr val="000000"/>
              </a:solidFill>
              <a:latin typeface="Arial"/>
            </a:endParaRPr>
          </a:p>
        </p:txBody>
      </p:sp>
      <p:sp>
        <p:nvSpPr>
          <p:cNvPr id="18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数据分析是销售决策的重要支持工具</a:t>
            </a:r>
            <a:r>
              <a:rPr lang="en-US" sz="2500" b="0" strike="noStrike" spc="148">
                <a:solidFill>
                  <a:schemeClr val="dk1"/>
                </a:solidFill>
                <a:latin typeface="Arial"/>
                <a:ea typeface="微软雅黑"/>
              </a:rPr>
              <a:t>, </a:t>
            </a:r>
            <a:r>
              <a:rPr lang="zh-CN" sz="2500" b="0" strike="noStrike" spc="148">
                <a:solidFill>
                  <a:schemeClr val="dk1"/>
                </a:solidFill>
                <a:latin typeface="Arial"/>
                <a:ea typeface="微软雅黑"/>
              </a:rPr>
              <a:t>通过数据分析可以为销售团队提供决策支持，帮助团队更准确地把握市场动态和客户需求，提升决策的准确性和及时性。</a:t>
            </a:r>
            <a:endParaRPr lang="en-US" sz="2500" b="0" strike="noStrike" spc="-1">
              <a:solidFill>
                <a:srgbClr val="000000"/>
              </a:solidFill>
              <a:latin typeface="Arial"/>
            </a:endParaRPr>
          </a:p>
        </p:txBody>
      </p:sp>
      <p:sp>
        <p:nvSpPr>
          <p:cNvPr id="1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18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18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战略合作与拓展</a:t>
            </a:r>
            <a:endParaRPr lang="en-US" sz="3600" b="0" strike="noStrike" spc="-1">
              <a:solidFill>
                <a:schemeClr val="dk1"/>
              </a:solidFill>
              <a:latin typeface="Arial"/>
            </a:endParaRPr>
          </a:p>
        </p:txBody>
      </p:sp>
      <p:sp>
        <p:nvSpPr>
          <p:cNvPr id="19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69000"/>
          </a:blip>
          <a:stretch>
            <a:fillRect/>
          </a:stretch>
        </a:blipFill>
      </p:bgPr>
    </p:bg>
    <p:spTree>
      <p:nvGrpSpPr>
        <p:cNvPr id="1" name=""/>
        <p:cNvGrpSpPr/>
        <p:nvPr/>
      </p:nvGrpSpPr>
      <p:grpSpPr>
        <a:xfrm>
          <a:off x="0" y="0"/>
          <a:ext cx="0" cy="0"/>
        </a:xfrm>
      </p:grpSpPr>
      <p:sp>
        <p:nvSpPr>
          <p:cNvPr id="19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合作伙伴关系建立</a:t>
            </a:r>
            <a:endParaRPr lang="en-US" sz="3600" b="0" strike="noStrike" spc="-1">
              <a:solidFill>
                <a:schemeClr val="dk1"/>
              </a:solidFill>
              <a:latin typeface="Arial"/>
            </a:endParaRPr>
          </a:p>
        </p:txBody>
      </p:sp>
      <p:sp>
        <p:nvSpPr>
          <p:cNvPr id="19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建立稳固的合作关系</a:t>
            </a:r>
            <a:endParaRPr lang="en-US" sz="2000" b="0" strike="noStrike" spc="-1">
              <a:solidFill>
                <a:srgbClr val="000000"/>
              </a:solidFill>
              <a:latin typeface="Arial"/>
            </a:endParaRPr>
          </a:p>
        </p:txBody>
      </p:sp>
      <p:sp>
        <p:nvSpPr>
          <p:cNvPr id="19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发展战略合作伙伴关系</a:t>
            </a:r>
            <a:endParaRPr lang="en-US" sz="3000" b="0" strike="noStrike" spc="-1">
              <a:solidFill>
                <a:srgbClr val="000000"/>
              </a:solidFill>
              <a:latin typeface="Arial"/>
            </a:endParaRPr>
          </a:p>
        </p:txBody>
      </p:sp>
      <p:sp>
        <p:nvSpPr>
          <p:cNvPr id="19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9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9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共同发展，互相支持</a:t>
            </a:r>
            <a:endParaRPr lang="en-US" sz="2000" b="0" strike="noStrike" spc="-1">
              <a:solidFill>
                <a:srgbClr val="000000"/>
              </a:solidFill>
              <a:latin typeface="Arial"/>
            </a:endParaRPr>
          </a:p>
        </p:txBody>
      </p:sp>
      <p:sp>
        <p:nvSpPr>
          <p:cNvPr id="19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实现资源共享与互惠互利</a:t>
            </a:r>
            <a:endParaRPr lang="en-US" sz="3000" b="0" strike="noStrike" spc="-1">
              <a:solidFill>
                <a:srgbClr val="000000"/>
              </a:solidFill>
              <a:latin typeface="Arial"/>
            </a:endParaRPr>
          </a:p>
        </p:txBody>
      </p:sp>
      <p:sp>
        <p:nvSpPr>
          <p:cNvPr id="20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20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新市场拓展策略</a:t>
            </a:r>
            <a:endParaRPr lang="en-US" sz="3600" b="0" strike="noStrike" spc="-1">
              <a:solidFill>
                <a:schemeClr val="dk1"/>
              </a:solidFill>
              <a:latin typeface="Arial"/>
            </a:endParaRPr>
          </a:p>
        </p:txBody>
      </p:sp>
      <p:sp>
        <p:nvSpPr>
          <p:cNvPr id="20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寻找新的增长点</a:t>
            </a:r>
            <a:endParaRPr lang="en-US" sz="1500" b="0" strike="noStrike" spc="-1">
              <a:solidFill>
                <a:srgbClr val="000000"/>
              </a:solidFill>
              <a:latin typeface="Arial"/>
            </a:endParaRPr>
          </a:p>
        </p:txBody>
      </p:sp>
      <p:sp>
        <p:nvSpPr>
          <p:cNvPr id="20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制定新市场拓展策略</a:t>
            </a:r>
            <a:endParaRPr lang="en-US" sz="2200" b="0" strike="noStrike" spc="-1">
              <a:solidFill>
                <a:srgbClr val="000000"/>
              </a:solidFill>
              <a:latin typeface="Arial"/>
            </a:endParaRPr>
          </a:p>
        </p:txBody>
      </p:sp>
      <p:sp>
        <p:nvSpPr>
          <p:cNvPr id="20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拓展市场边界</a:t>
            </a:r>
            <a:endParaRPr lang="en-US" sz="1500" b="0" strike="noStrike" spc="-1">
              <a:solidFill>
                <a:srgbClr val="000000"/>
              </a:solidFill>
              <a:latin typeface="Arial"/>
            </a:endParaRPr>
          </a:p>
        </p:txBody>
      </p:sp>
      <p:sp>
        <p:nvSpPr>
          <p:cNvPr id="20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打开新的销售渠道和客户群体</a:t>
            </a:r>
            <a:endParaRPr lang="en-US" sz="2200" b="0" strike="noStrike" spc="-1">
              <a:solidFill>
                <a:srgbClr val="000000"/>
              </a:solidFill>
              <a:latin typeface="Arial"/>
            </a:endParaRPr>
          </a:p>
        </p:txBody>
      </p:sp>
      <p:sp>
        <p:nvSpPr>
          <p:cNvPr id="20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21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品牌营销与推广</a:t>
            </a:r>
            <a:endParaRPr lang="en-US" sz="3500" b="0" strike="noStrike" spc="-1">
              <a:solidFill>
                <a:srgbClr val="000000"/>
              </a:solidFill>
              <a:latin typeface="Arial"/>
            </a:endParaRPr>
          </a:p>
        </p:txBody>
      </p:sp>
      <p:sp>
        <p:nvSpPr>
          <p:cNvPr id="21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品牌营销和推广策略是提升企业知名度和影响力的核心。通过有针对性的推广活动，企业可以吸引更多目标客户，建立品牌忠诚度，并促进销售增长。</a:t>
            </a:r>
            <a:endParaRPr lang="en-US" sz="2500" b="0" strike="noStrike" spc="-1">
              <a:solidFill>
                <a:srgbClr val="000000"/>
              </a:solidFill>
              <a:latin typeface="Arial"/>
            </a:endParaRPr>
          </a:p>
        </p:txBody>
      </p:sp>
      <p:sp>
        <p:nvSpPr>
          <p:cNvPr id="21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21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有效执行拓展计划</a:t>
            </a:r>
            <a:endParaRPr lang="en-US" sz="2200" b="0" strike="noStrike" spc="-1">
              <a:solidFill>
                <a:srgbClr val="000000"/>
              </a:solidFill>
              <a:latin typeface="Arial"/>
            </a:endParaRPr>
          </a:p>
        </p:txBody>
      </p:sp>
      <p:sp>
        <p:nvSpPr>
          <p:cNvPr id="21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明确目标和指标</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制定详细的执行计划</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持续监控和调整执行进度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及时解决执行中的问题</a:t>
            </a:r>
            <a:endParaRPr lang="en-US" sz="1500" b="0" strike="noStrike" spc="-1">
              <a:solidFill>
                <a:srgbClr val="000000"/>
              </a:solidFill>
              <a:latin typeface="Arial"/>
            </a:endParaRPr>
          </a:p>
        </p:txBody>
      </p:sp>
      <p:sp>
        <p:nvSpPr>
          <p:cNvPr id="21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1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2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2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2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团队协作与执行</a:t>
            </a:r>
            <a:endParaRPr lang="en-US" sz="3600" b="0" strike="noStrike" spc="-1">
              <a:solidFill>
                <a:schemeClr val="dk1"/>
              </a:solidFill>
              <a:latin typeface="Arial"/>
            </a:endParaRPr>
          </a:p>
        </p:txBody>
      </p:sp>
      <p:sp>
        <p:nvSpPr>
          <p:cNvPr id="22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加强团队间协作</a:t>
            </a:r>
            <a:endParaRPr lang="en-US" sz="2200" b="0" strike="noStrike" spc="-1">
              <a:solidFill>
                <a:srgbClr val="000000"/>
              </a:solidFill>
              <a:latin typeface="Arial"/>
            </a:endParaRPr>
          </a:p>
        </p:txBody>
      </p:sp>
      <p:sp>
        <p:nvSpPr>
          <p:cNvPr id="22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建立有效的沟通机制</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促进团队合作精神</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设立明确任务分工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定期展开团队建设活动</a:t>
            </a:r>
            <a:endParaRPr lang="en-US" sz="1500" b="0" strike="noStrike" spc="-1">
              <a:solidFill>
                <a:srgbClr val="000000"/>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22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关键成功因素</a:t>
            </a:r>
            <a:endParaRPr lang="en-US" sz="3600" b="0" strike="noStrike" spc="-1">
              <a:solidFill>
                <a:schemeClr val="dk1"/>
              </a:solidFill>
              <a:latin typeface="Arial"/>
            </a:endParaRPr>
          </a:p>
        </p:txBody>
      </p:sp>
      <p:sp>
        <p:nvSpPr>
          <p:cNvPr id="22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寻找长期合作伙伴</a:t>
            </a:r>
            <a:endParaRPr lang="en-US" sz="1500" b="0" strike="noStrike" spc="-1">
              <a:solidFill>
                <a:srgbClr val="000000"/>
              </a:solidFill>
              <a:latin typeface="Arial"/>
            </a:endParaRPr>
          </a:p>
        </p:txBody>
      </p:sp>
      <p:sp>
        <p:nvSpPr>
          <p:cNvPr id="22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建立稳固的合作伙伴关系</a:t>
            </a:r>
            <a:endParaRPr lang="en-US" sz="2200" b="0" strike="noStrike" spc="-1">
              <a:solidFill>
                <a:srgbClr val="000000"/>
              </a:solidFill>
              <a:latin typeface="Arial"/>
            </a:endParaRPr>
          </a:p>
        </p:txBody>
      </p:sp>
      <p:sp>
        <p:nvSpPr>
          <p:cNvPr id="23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不断尝试新的推广方式</a:t>
            </a:r>
            <a:endParaRPr lang="en-US" sz="1500" b="0" strike="noStrike" spc="-1">
              <a:solidFill>
                <a:srgbClr val="000000"/>
              </a:solidFill>
              <a:latin typeface="Arial"/>
            </a:endParaRPr>
          </a:p>
        </p:txBody>
      </p:sp>
      <p:sp>
        <p:nvSpPr>
          <p:cNvPr id="23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创新营销策略</a:t>
            </a:r>
            <a:endParaRPr lang="en-US" sz="2200" b="0" strike="noStrike" spc="-1">
              <a:solidFill>
                <a:srgbClr val="000000"/>
              </a:solidFill>
              <a:latin typeface="Arial"/>
            </a:endParaRPr>
          </a:p>
        </p:txBody>
      </p:sp>
      <p:sp>
        <p:nvSpPr>
          <p:cNvPr id="23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团队配合紧密，执行高效</a:t>
            </a:r>
            <a:endParaRPr lang="en-US" sz="1500" b="0" strike="noStrike" spc="-1">
              <a:solidFill>
                <a:srgbClr val="000000"/>
              </a:solidFill>
              <a:latin typeface="Arial"/>
            </a:endParaRPr>
          </a:p>
        </p:txBody>
      </p:sp>
      <p:sp>
        <p:nvSpPr>
          <p:cNvPr id="23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团队协作和执行能力</a:t>
            </a:r>
            <a:endParaRPr lang="en-US" sz="2200" b="0" strike="noStrike" spc="-1">
              <a:solidFill>
                <a:srgbClr val="000000"/>
              </a:solidFill>
              <a:latin typeface="Arial"/>
            </a:endParaRPr>
          </a:p>
        </p:txBody>
      </p:sp>
      <p:sp>
        <p:nvSpPr>
          <p:cNvPr id="23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了解市场变化，把握商机</a:t>
            </a:r>
            <a:endParaRPr lang="en-US" sz="1500" b="0" strike="noStrike" spc="-1">
              <a:solidFill>
                <a:srgbClr val="000000"/>
              </a:solidFill>
              <a:latin typeface="Arial"/>
            </a:endParaRPr>
          </a:p>
        </p:txBody>
      </p:sp>
      <p:sp>
        <p:nvSpPr>
          <p:cNvPr id="23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市场洞察力</a:t>
            </a:r>
            <a:endParaRPr lang="en-US" sz="2200" b="0" strike="noStrike" spc="-1">
              <a:solidFill>
                <a:srgbClr val="000000"/>
              </a:solidFill>
              <a:latin typeface="Arial"/>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23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05</a:t>
            </a:r>
            <a:endParaRPr lang="en-US" sz="1800" b="0" strike="noStrike" spc="148">
              <a:solidFill>
                <a:schemeClr val="dk1">
                  <a:lumMod val="65000"/>
                  <a:lumOff val="35000"/>
                </a:schemeClr>
              </a:solidFill>
              <a:latin typeface="Arial"/>
            </a:endParaRPr>
          </a:p>
        </p:txBody>
      </p:sp>
      <p:sp>
        <p:nvSpPr>
          <p:cNvPr id="23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5</a:t>
            </a:r>
            <a:r>
              <a:rPr lang="zh-CN" sz="3600" b="1" strike="noStrike" spc="299">
                <a:solidFill>
                  <a:schemeClr val="dk1">
                    <a:lumMod val="85000"/>
                    <a:lumOff val="15000"/>
                  </a:schemeClr>
                </a:solidFill>
                <a:latin typeface="Arial"/>
                <a:ea typeface="微软雅黑"/>
              </a:rPr>
              <a:t>章 持续改进与发展</a:t>
            </a:r>
            <a:endParaRPr lang="en-US" sz="3600" b="0" strike="noStrike" spc="-1">
              <a:solidFill>
                <a:schemeClr val="dk1"/>
              </a:solidFill>
              <a:latin typeface="Arial"/>
            </a:endParaRPr>
          </a:p>
        </p:txBody>
      </p:sp>
      <p:sp>
        <p:nvSpPr>
          <p:cNvPr id="23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23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绩效评估与调整</a:t>
            </a:r>
            <a:endParaRPr lang="en-US" sz="3600" b="0" strike="noStrike" spc="-1">
              <a:solidFill>
                <a:schemeClr val="dk1"/>
              </a:solidFill>
              <a:latin typeface="Arial"/>
            </a:endParaRPr>
          </a:p>
        </p:txBody>
      </p:sp>
      <p:sp>
        <p:nvSpPr>
          <p:cNvPr id="24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确保目标达成</a:t>
            </a:r>
            <a:endParaRPr lang="en-US" sz="1500" b="0" strike="noStrike" spc="-1">
              <a:solidFill>
                <a:srgbClr val="000000"/>
              </a:solidFill>
              <a:latin typeface="Arial"/>
            </a:endParaRPr>
          </a:p>
        </p:txBody>
      </p:sp>
      <p:sp>
        <p:nvSpPr>
          <p:cNvPr id="24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定期对销售团队绩效进行评估</a:t>
            </a:r>
            <a:endParaRPr lang="en-US" sz="2200" b="0" strike="noStrike" spc="-1">
              <a:solidFill>
                <a:srgbClr val="000000"/>
              </a:solidFill>
              <a:latin typeface="Arial"/>
            </a:endParaRPr>
          </a:p>
        </p:txBody>
      </p:sp>
      <p:sp>
        <p:nvSpPr>
          <p:cNvPr id="24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及时应对市场变化</a:t>
            </a:r>
            <a:endParaRPr lang="en-US" sz="1500" b="0" strike="noStrike" spc="-1">
              <a:solidFill>
                <a:srgbClr val="000000"/>
              </a:solidFill>
              <a:latin typeface="Arial"/>
            </a:endParaRPr>
          </a:p>
        </p:txBody>
      </p:sp>
      <p:sp>
        <p:nvSpPr>
          <p:cNvPr id="24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调整规划和实施策略</a:t>
            </a:r>
            <a:endParaRPr lang="en-US" sz="2200" b="0" strike="noStrike" spc="-1">
              <a:solidFill>
                <a:srgbClr val="000000"/>
              </a:solidFill>
              <a:latin typeface="Arial"/>
            </a:endParaRPr>
          </a:p>
        </p:txBody>
      </p:sp>
      <p:sp>
        <p:nvSpPr>
          <p:cNvPr id="24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4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4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4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https://d.book118.com/655001012014011130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189</Paragraphs>
  <Slides>28</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28</vt:i4>
      </vt:variant>
    </vt:vector>
  </HeadingPairs>
  <TitlesOfParts>
    <vt:vector baseType="lpstr" size="36">
      <vt:lpstr>Arial</vt:lpstr>
      <vt:lpstr>Calibri</vt:lpstr>
      <vt:lpstr>微软雅黑</vt:lpstr>
      <vt:lpstr>Times New Roman</vt:lpstr>
      <vt:lpstr>Wingdings</vt:lpstr>
      <vt:lpstr>Symbol</vt:lpstr>
      <vt:lpstr>DejaVu Sans</vt:lpstr>
      <vt:lpstr>Office Theme</vt:lpstr>
      <vt:lpstr>销售团队发展与成长规划与实施</vt:lpstr>
      <vt:lpstr>目录</vt:lpstr>
      <vt:lpstr>第1章 销售团队发展与成长规划与实施</vt:lpstr>
      <vt:lpstr> </vt:lpstr>
      <vt:lpstr>发展阶段分析</vt:lpstr>
      <vt:lpstr>成长规划制定</vt:lpstr>
      <vt:lpstr>实施方案设计</vt:lpstr>
      <vt:lpstr>总结</vt:lpstr>
      <vt:lpstr>第2章 团队建设和激励</vt:lpstr>
      <vt:lpstr>团队文化打造</vt:lpstr>
      <vt:lpstr>激励机制设计</vt:lpstr>
      <vt:lpstr>团队培训规划</vt:lpstr>
      <vt:lpstr>激励策略执行</vt:lpstr>
      <vt:lpstr> </vt:lpstr>
      <vt:lpstr>第3章 销售业绩管理与优化</vt:lpstr>
      <vt:lpstr> </vt:lpstr>
      <vt:lpstr>业绩激励机制调整</vt:lpstr>
      <vt:lpstr>业绩管理流程优化</vt:lpstr>
      <vt:lpstr> </vt:lpstr>
      <vt:lpstr>第4章 战略合作与拓展</vt:lpstr>
      <vt:lpstr>合作伙伴关系建立</vt:lpstr>
      <vt:lpstr>新市场拓展策略</vt:lpstr>
      <vt:lpstr> </vt:lpstr>
      <vt:lpstr>团队协作与执行</vt:lpstr>
      <vt:lpstr>关键成功因素</vt:lpstr>
      <vt:lpstr>第5章 持续改进与发展</vt:lpstr>
      <vt:lpstr>绩效评估与调整</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2024-09-29T14:45:12.730</cp:lastPrinted>
  <dcterms:created xsi:type="dcterms:W3CDTF">2024-09-29T06:45:12Z</dcterms:created>
  <dcterms:modified xsi:type="dcterms:W3CDTF">2024-09-29T06:45:14Z</dcterms:modified>
</cp:coreProperties>
</file>