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3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3" r:id="rId21"/>
    <p:sldId id="316" r:id="rId22"/>
    <p:sldId id="319" r:id="rId23"/>
    <p:sldId id="322" r:id="rId24"/>
    <p:sldId id="325" r:id="rId25"/>
    <p:sldId id="328" r:id="rId26"/>
    <p:sldId id="331" r:id="rId27"/>
    <p:sldId id="334" r:id="rId28"/>
    <p:sldId id="337" r:id="rId29"/>
    <p:sldId id="339" r:id="rId30"/>
  </p:sldIdLst>
  <p:sldSz cx="12190095" cy="6858000"/>
  <p:notesSz cx="6858000" cy="9144000"/>
  <p:custDataLst>
    <p:tags r:id="rId3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slide" Target="slides/slide21.xml" /><Relationship Id="rId24" Type="http://schemas.openxmlformats.org/officeDocument/2006/relationships/slide" Target="slides/slide22.xml" /><Relationship Id="rId25" Type="http://schemas.openxmlformats.org/officeDocument/2006/relationships/slide" Target="slides/slide23.xml" /><Relationship Id="rId26" Type="http://schemas.openxmlformats.org/officeDocument/2006/relationships/slide" Target="slides/slide24.xml" /><Relationship Id="rId27" Type="http://schemas.openxmlformats.org/officeDocument/2006/relationships/slide" Target="slides/slide25.xml" /><Relationship Id="rId28" Type="http://schemas.openxmlformats.org/officeDocument/2006/relationships/slide" Target="slides/slide26.xml" /><Relationship Id="rId29" Type="http://schemas.openxmlformats.org/officeDocument/2006/relationships/slide" Target="slides/slide27.xml" /><Relationship Id="rId3" Type="http://schemas.openxmlformats.org/officeDocument/2006/relationships/slide" Target="slides/slide1.xml" /><Relationship Id="rId30" Type="http://schemas.openxmlformats.org/officeDocument/2006/relationships/slide" Target="slides/slide28.xml" /><Relationship Id="rId31" Type="http://schemas.openxmlformats.org/officeDocument/2006/relationships/tags" Target="tags/tag11.xml" /><Relationship Id="rId32" Type="http://schemas.openxmlformats.org/officeDocument/2006/relationships/presProps" Target="presProps.xml" /><Relationship Id="rId33" Type="http://schemas.openxmlformats.org/officeDocument/2006/relationships/viewProps" Target="viewProps.xml" /><Relationship Id="rId34" Type="http://schemas.openxmlformats.org/officeDocument/2006/relationships/theme" Target="theme/theme1.xml" /><Relationship Id="rId35" Type="http://schemas.openxmlformats.org/officeDocument/2006/relationships/tableStyles" Target="tableStyles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67A222-074C-4C05-B45B-8E891C09EE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F80FFB-ADB4-4940-A0C2-A8E5B22E36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518DA2-337C-49CD-A338-5C13121C05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96834BF-F476-425A-8147-E9DD548D9E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838A44B-B1CD-4319-B4AD-3DF4C4E37B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919720E-41AD-4AAA-9434-3AB9768E2E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0E4B5FE-9059-4AC2-87CE-5E5D665A1F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CEFE76E-0AAE-4361-B504-FC8B1BBFD4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FC7D7EF-0A0F-4C92-9F23-E6B6252634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9BD50F7-EF66-40FC-B224-3BE0993BC0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E3C17A-E7B3-4D9F-AA22-6C862EAC33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4_标题和内容"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43508" y="818128"/>
            <a:ext cx="11665893" cy="738664"/>
          </a:xfrm>
        </p:spPr>
        <p:txBody>
          <a:bodyPr wrap="square">
            <a:spAutoFit/>
          </a:bodyPr>
          <a:lstStyle>
            <a:lvl1pPr marL="0" indent="0" algn="just" eaLnBrk="1" hangingPunct="0">
              <a:lnSpc>
                <a:spcPct val="150000"/>
              </a:lnSpc>
              <a:spcBef>
                <a:spcPct val="0"/>
              </a:spcBef>
              <a:buFontTx/>
              <a:buNone/>
              <a:tabLst>
                <a:tab pos="5645150"/>
                <a:tab pos="9862820"/>
              </a:tabLst>
              <a:defRPr sz="2800" b="0"/>
            </a:lvl1pPr>
            <a:lvl2pPr marL="457200" indent="0">
              <a:buFontTx/>
              <a:buNone/>
              <a:defRPr sz="2800" b="1"/>
            </a:lvl2pPr>
            <a:lvl3pPr marL="914400" indent="0">
              <a:buFontTx/>
              <a:buNone/>
              <a:defRPr sz="2800" b="1"/>
            </a:lvl3pPr>
            <a:lvl4pPr marL="1371600" indent="0">
              <a:buFontTx/>
              <a:buNone/>
              <a:defRPr sz="2800" b="1"/>
            </a:lvl4pPr>
            <a:lvl5pPr marL="1828800" indent="0">
              <a:buFontTx/>
              <a:buNone/>
              <a:defRPr sz="2800" b="1"/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标题和内容"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43508" y="818128"/>
            <a:ext cx="11665893" cy="738664"/>
          </a:xfrm>
        </p:spPr>
        <p:txBody>
          <a:bodyPr wrap="square">
            <a:spAutoFit/>
          </a:bodyPr>
          <a:lstStyle>
            <a:lvl1pPr marL="0" indent="0" algn="just" eaLnBrk="1" hangingPunct="0">
              <a:lnSpc>
                <a:spcPct val="150000"/>
              </a:lnSpc>
              <a:spcBef>
                <a:spcPct val="0"/>
              </a:spcBef>
              <a:buFontTx/>
              <a:buNone/>
              <a:tabLst>
                <a:tab pos="5645150"/>
                <a:tab pos="9862820"/>
              </a:tabLst>
              <a:defRPr sz="2800" b="0"/>
            </a:lvl1pPr>
            <a:lvl2pPr marL="457200" indent="0">
              <a:buFontTx/>
              <a:buNone/>
              <a:defRPr sz="2800" b="1"/>
            </a:lvl2pPr>
            <a:lvl3pPr marL="914400" indent="0">
              <a:buFontTx/>
              <a:buNone/>
              <a:defRPr sz="2800" b="1"/>
            </a:lvl3pPr>
            <a:lvl4pPr marL="1371600" indent="0">
              <a:buFontTx/>
              <a:buNone/>
              <a:defRPr sz="2800" b="1"/>
            </a:lvl4pPr>
            <a:lvl5pPr marL="1828800" indent="0">
              <a:buFontTx/>
              <a:buNone/>
              <a:defRPr sz="2800" b="1"/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图片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095" cy="6858000"/>
          </a:xfrm>
          <a:prstGeom prst="rect">
            <a:avLst/>
          </a:prstGeom>
        </p:spPr>
      </p:pic>
      <p:sp>
        <p:nvSpPr>
          <p:cNvPr id="16" name="日期占位符 15"/>
          <p:cNvSpPr>
            <a:spLocks noGrp="1"/>
          </p:cNvSpPr>
          <p:nvPr>
            <p:ph type="dt" sz="half" idx="10"/>
          </p:nvPr>
        </p:nvSpPr>
        <p:spPr>
          <a:xfrm>
            <a:off x="879394" y="6349833"/>
            <a:ext cx="2700000" cy="316800"/>
          </a:xfrm>
        </p:spPr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</p:nvPr>
        </p:nvSpPr>
        <p:spPr>
          <a:xfrm>
            <a:off x="4115047" y="6349833"/>
            <a:ext cx="3960000" cy="316800"/>
          </a:xfrm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</p:nvPr>
        </p:nvSpPr>
        <p:spPr>
          <a:xfrm>
            <a:off x="8609043" y="6349833"/>
            <a:ext cx="2700000" cy="316800"/>
          </a:xfrm>
        </p:spPr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3"/>
          <p:cNvSpPr/>
          <p:nvPr>
            <p:ph type="ctrTitle" idx="2" hasCustomPrompt="1"/>
            <p:custDataLst>
              <p:tags r:id="rId3"/>
            </p:custDataLst>
          </p:nvPr>
        </p:nvSpPr>
        <p:spPr>
          <a:xfrm>
            <a:off x="6298265" y="2063531"/>
            <a:ext cx="4825284" cy="1784706"/>
          </a:xfrm>
        </p:spPr>
        <p:txBody>
          <a:bodyPr vert="horz" wrap="square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5400" b="1" i="0" u="none" strike="noStrike" kern="1200" cap="none" spc="600" normalizeH="0" baseline="0" noProof="0">
                <a:ln>
                  <a:noFill/>
                </a:ln>
                <a:solidFill>
                  <a:schemeClr val="dk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" pitchFamily="34" charset="0"/>
                <a:ea typeface="汉仪乐喵体W" panose="00020600040101010101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121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121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  <p:sp>
        <p:nvSpPr>
          <p:cNvPr id="15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algn="l" rtl="0" eaLnBrk="1" fontAlgn="auto" hangingPunct="1">
              <a:spcBef>
                <a:spcPct val="0"/>
              </a:spcBef>
              <a:spcAft>
                <a:spcPct val="0"/>
              </a:spcAft>
              <a:defRPr sz="12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fld id="{93009572-2E46-4F09-A72B-49D0ACCD2BE4}" type="datetimeFigureOut">
              <a:rPr lang="zh-CN" altLang="en-US"/>
              <a:t/>
            </a:fld>
            <a:endParaRPr lang="zh-CN" altLang="en-US"/>
          </a:p>
        </p:txBody>
      </p:sp>
      <p:sp>
        <p:nvSpPr>
          <p:cNvPr id="17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6013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algn="r" rtl="0" eaLnBrk="1" fontAlgn="auto" hangingPunct="1">
              <a:spcBef>
                <a:spcPct val="0"/>
              </a:spcBef>
              <a:spcAft>
                <a:spcPct val="0"/>
              </a:spcAft>
              <a:defRPr sz="12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fld id="{6BAD5D39-7EE3-49F9-B4CD-EC47B8868D3C}" type="slidenum">
              <a:rPr lang="zh-CN" altLang="en-US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</p:sldLayoutIdLst>
  <p:transition/>
  <p:timing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3.xml" /><Relationship Id="rId3" Type="http://schemas.openxmlformats.org/officeDocument/2006/relationships/tags" Target="../tags/tag4.xml" /><Relationship Id="rId4" Type="http://schemas.openxmlformats.org/officeDocument/2006/relationships/tags" Target="../tags/tag5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Relationship Id="rId3" Type="http://schemas.openxmlformats.org/officeDocument/2006/relationships/tags" Target="../tags/tag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Relationship Id="rId3" Type="http://schemas.openxmlformats.org/officeDocument/2006/relationships/tags" Target="../tags/tag7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Relationship Id="rId3" Type="http://schemas.openxmlformats.org/officeDocument/2006/relationships/tags" Target="../tags/tag8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Relationship Id="rId3" Type="http://schemas.openxmlformats.org/officeDocument/2006/relationships/tags" Target="../tags/tag9.x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jpeg" /><Relationship Id="rId3" Type="http://schemas.openxmlformats.org/officeDocument/2006/relationships/tags" Target="../tags/tag10.xml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550240103440111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/>
          <p:nvPr>
            <p:ph type="ctrTitle" idx="2"/>
            <p:custDataLst>
              <p:tags r:id="rId2"/>
            </p:custDataLst>
          </p:nvPr>
        </p:nvSpPr>
        <p:spPr>
          <a:xfrm>
            <a:off x="6298265" y="1218985"/>
            <a:ext cx="4825284" cy="1784706"/>
          </a:xfrm>
        </p:spPr>
        <p:txBody>
          <a:bodyPr>
            <a:normAutofit/>
          </a:bodyPr>
          <a:lstStyle/>
          <a:p>
            <a:pPr marL="0" indent="0" algn="l">
              <a:lnSpc>
                <a:spcPct val="100000"/>
              </a:lnSpc>
              <a:spcBef>
                <a:spcPct val="0"/>
              </a:spcBef>
              <a:buSzTx/>
              <a:buNone/>
            </a:pPr>
            <a:r>
              <a:rPr lang="en-US" altLang="zh-CN" spc="380">
                <a:solidFill>
                  <a:schemeClr val="dk1">
                    <a:lumMod val="85000"/>
                    <a:lumOff val="15000"/>
                  </a:schemeClr>
                </a:solidFill>
              </a:rPr>
              <a:t> </a:t>
            </a:r>
            <a:r>
              <a:rPr lang="zh-CN" altLang="en-US" spc="380">
                <a:solidFill>
                  <a:schemeClr val="dk1">
                    <a:lumMod val="85000"/>
                    <a:lumOff val="15000"/>
                  </a:schemeClr>
                </a:solidFill>
              </a:rPr>
              <a:t>中考福建英语一轮复习</a:t>
            </a:r>
            <a:endParaRPr lang="zh-CN" altLang="en-US" spc="380">
              <a:solidFill>
                <a:schemeClr val="dk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" name="副标题 4"/>
          <p:cNvSpPr txBox="1"/>
          <p:nvPr>
            <p:custDataLst>
              <p:tags r:id="rId3"/>
            </p:custDataLst>
          </p:nvPr>
        </p:nvSpPr>
        <p:spPr>
          <a:xfrm>
            <a:off x="6298565" y="3598545"/>
            <a:ext cx="3580765" cy="11963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defPPr>
              <a:defRPr lang="zh-CN"/>
            </a:defPPr>
            <a:lvl1pPr mar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defRPr sz="2400" b="1" u="none" strike="noStrike" kern="1200" cap="none" spc="200" normalizeH="0" baseline="0">
                <a:solidFill>
                  <a:schemeClr val="bg1"/>
                </a:solidFill>
                <a:uFillTx/>
                <a:latin typeface="Arial" pitchFamily="34" charset="0"/>
                <a:ea typeface="微软雅黑" panose="020b0503020204020204" charset="-122"/>
                <a:cs typeface="+mn-cs"/>
              </a:defRPr>
            </a:lvl1pPr>
            <a:lvl2pPr marL="45720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tabLst>
                <a:tab pos="1609725"/>
              </a:tabLst>
              <a:defRPr sz="2000" b="1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91440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defRPr sz="1800" b="1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37160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defRPr sz="1600" b="1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182880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defRPr sz="1600" b="1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-285750" algn="l" defTabSz="914400" rtl="0" fontAlgn="ctr">
              <a:lnSpc>
                <a:spcPct val="120000"/>
              </a:lnSpc>
              <a:spcAft>
                <a:spcPts val="800"/>
              </a:spcAft>
              <a:buSzTx/>
              <a:buFont typeface="Wingdings" panose="05000000000000000000" charset="0"/>
              <a:buNone/>
            </a:pPr>
            <a:r>
              <a:rPr kumimoji="0" lang="en-US" altLang="zh-CN" sz="2800" b="0" i="0" spc="80" noProof="0">
                <a:ln>
                  <a:noFill/>
                </a:ln>
                <a:solidFill>
                  <a:schemeClr val="dk1">
                    <a:lumMod val="65000"/>
                    <a:lumOff val="35000"/>
                  </a:schemeClr>
                </a:solidFill>
                <a:effectLst/>
                <a:uLnTx/>
                <a:uFillTx/>
                <a:ea typeface="幼圆" panose="02010509060101010101" charset="-122"/>
                <a:cs typeface="+mn-cs"/>
              </a:rPr>
              <a:t>Grade 7　Book 2</a:t>
            </a:r>
            <a:endParaRPr kumimoji="0" lang="en-US" altLang="zh-CN" sz="2800" b="0" i="0" spc="80" noProof="0">
              <a:ln>
                <a:noFill/>
              </a:ln>
              <a:solidFill>
                <a:schemeClr val="dk1">
                  <a:lumMod val="65000"/>
                  <a:lumOff val="35000"/>
                </a:schemeClr>
              </a:solidFill>
              <a:effectLst/>
              <a:uLnTx/>
              <a:uFillTx/>
              <a:ea typeface="幼圆" panose="02010509060101010101" charset="-122"/>
              <a:cs typeface="+mn-cs"/>
            </a:endParaRPr>
          </a:p>
          <a:p>
            <a:pPr marL="0" marR="0" lvl="0" indent="-285750" algn="l" defTabSz="914400" rtl="0" fontAlgn="ctr">
              <a:lnSpc>
                <a:spcPct val="120000"/>
              </a:lnSpc>
              <a:spcAft>
                <a:spcPts val="800"/>
              </a:spcAft>
              <a:buSzTx/>
              <a:buFont typeface="Wingdings" panose="05000000000000000000" charset="0"/>
              <a:buNone/>
            </a:pPr>
            <a:r>
              <a:rPr kumimoji="0" lang="en-US" altLang="zh-CN" sz="2800" b="0" i="0" spc="80" noProof="0">
                <a:ln>
                  <a:noFill/>
                </a:ln>
                <a:solidFill>
                  <a:schemeClr val="dk1">
                    <a:lumMod val="65000"/>
                    <a:lumOff val="35000"/>
                  </a:schemeClr>
                </a:solidFill>
                <a:effectLst/>
                <a:uLnTx/>
                <a:uFillTx/>
                <a:ea typeface="幼圆" panose="02010509060101010101" charset="-122"/>
                <a:cs typeface="+mn-cs"/>
              </a:rPr>
              <a:t>Unit 8</a:t>
            </a:r>
            <a:endParaRPr kumimoji="0" lang="en-US" altLang="zh-CN" sz="2800" b="0" i="0" spc="80" noProof="0">
              <a:ln>
                <a:noFill/>
              </a:ln>
              <a:solidFill>
                <a:schemeClr val="dk1">
                  <a:lumMod val="65000"/>
                  <a:lumOff val="35000"/>
                </a:schemeClr>
              </a:solidFill>
              <a:effectLst/>
              <a:uLnTx/>
              <a:uFillTx/>
              <a:ea typeface="幼圆" panose="02010509060101010101" charset="-122"/>
              <a:cs typeface="+mn-cs"/>
            </a:endParaRP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243508" y="1892097"/>
            <a:ext cx="11665893" cy="3969385"/>
          </a:xfrm>
        </p:spPr>
        <p:txBody>
          <a:bodyPr/>
          <a:lstStyle/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1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climb </a:t>
            </a:r>
            <a:r>
              <a:rPr lang="en-US" altLang="zh-CN" i="1" kern="1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/>
              </a:rPr>
              <a:t>v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．爬，攀登</a:t>
            </a:r>
            <a:r>
              <a:rPr lang="en-US" altLang="zh-CN" kern="100">
                <a:solidFill>
                  <a:srgbClr val="000000"/>
                </a:solidFill>
                <a:latin typeface="宋体" panose="02010600030101010101" pitchFamily="2" charset="-122"/>
                <a:cs typeface="Times New Roman" panose="02020603050405020304"/>
              </a:rPr>
              <a:t>→</a:t>
            </a:r>
            <a:r>
              <a:rPr lang="en-US" altLang="zh-CN" i="1" kern="100">
                <a:solidFill>
                  <a:srgbClr val="000000"/>
                </a:solidFill>
                <a:cs typeface="Courier New" panose="02070309020205020404"/>
              </a:rPr>
              <a:t>n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._________ (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登山者，攀登者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)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2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remember </a:t>
            </a:r>
            <a:r>
              <a:rPr lang="en-US" altLang="zh-CN" i="1" kern="1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/>
              </a:rPr>
              <a:t>v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．记得；记起</a:t>
            </a:r>
            <a:r>
              <a:rPr lang="zh-CN" altLang="zh-CN" kern="100">
                <a:solidFill>
                  <a:srgbClr val="000000"/>
                </a:solidFill>
                <a:latin typeface="宋体" panose="02010600030101010101" pitchFamily="2" charset="-122"/>
                <a:cs typeface="Times New Roman" panose="02020603050405020304"/>
              </a:rPr>
              <a:t>→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反义词</a:t>
            </a:r>
            <a:r>
              <a:rPr lang="zh-CN" altLang="zh-CN" kern="100">
                <a:solidFill>
                  <a:srgbClr val="000000"/>
                </a:solidFill>
                <a:latin typeface="宋体" panose="02010600030101010101" pitchFamily="2" charset="-122"/>
                <a:ea typeface="Times New Roman" panose="02020603050405020304"/>
                <a:cs typeface="Courier New" panose="02070309020205020404"/>
              </a:rPr>
              <a:t> </a:t>
            </a:r>
            <a:r>
              <a:rPr lang="en-US" altLang="zh-CN" kern="100">
                <a:solidFill>
                  <a:srgbClr val="000000"/>
                </a:solidFill>
                <a:latin typeface="宋体" panose="02010600030101010101" pitchFamily="2" charset="-122"/>
                <a:ea typeface="Times New Roman" panose="02020603050405020304"/>
                <a:cs typeface="Courier New" panose="02070309020205020404"/>
              </a:rPr>
              <a:t>________(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忘记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)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zh-CN" altLang="zh-CN" kern="100">
                <a:solidFill>
                  <a:srgbClr val="39AC37"/>
                </a:solidFill>
                <a:ea typeface="黑体" panose="02010609060101010101" pitchFamily="49" charset="-122"/>
                <a:cs typeface="Times New Roman" panose="02020603050405020304"/>
              </a:rPr>
              <a:t>搭配：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remember _______ sth. </a:t>
            </a:r>
            <a:r>
              <a:rPr lang="zh-CN" altLang="zh-CN" kern="100">
                <a:solidFill>
                  <a:srgbClr val="000000"/>
                </a:solidFill>
                <a:ea typeface="楷体" panose="02010609060101010101" pitchFamily="49" charset="-122"/>
                <a:cs typeface="Times New Roman" panose="02020603050405020304"/>
              </a:rPr>
              <a:t>记得去做某事</a:t>
            </a:r>
            <a:r>
              <a:rPr lang="en-US" altLang="zh-CN" kern="100">
                <a:solidFill>
                  <a:srgbClr val="000000"/>
                </a:solidFill>
                <a:ea typeface="楷体" panose="02010609060101010101" pitchFamily="49" charset="-122"/>
                <a:cs typeface="Courier New" panose="02070309020205020404"/>
              </a:rPr>
              <a:t>(</a:t>
            </a:r>
            <a:r>
              <a:rPr lang="zh-CN" altLang="zh-CN" kern="100">
                <a:solidFill>
                  <a:srgbClr val="000000"/>
                </a:solidFill>
                <a:ea typeface="楷体" panose="02010609060101010101" pitchFamily="49" charset="-122"/>
                <a:cs typeface="Times New Roman" panose="02020603050405020304"/>
              </a:rPr>
              <a:t>事情还没有做</a:t>
            </a:r>
            <a:r>
              <a:rPr lang="en-US" altLang="zh-CN" kern="100">
                <a:solidFill>
                  <a:srgbClr val="000000"/>
                </a:solidFill>
                <a:ea typeface="楷体" panose="02010609060101010101" pitchFamily="49" charset="-122"/>
                <a:cs typeface="Courier New" panose="02070309020205020404"/>
              </a:rPr>
              <a:t>)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remember _______ sth.</a:t>
            </a:r>
            <a:r>
              <a:rPr lang="zh-CN" altLang="zh-CN" kern="100">
                <a:solidFill>
                  <a:srgbClr val="000000"/>
                </a:solidFill>
                <a:ea typeface="楷体" panose="02010609060101010101" pitchFamily="49" charset="-122"/>
                <a:cs typeface="Times New Roman" panose="02020603050405020304"/>
              </a:rPr>
              <a:t>记得做过某事</a:t>
            </a:r>
            <a:r>
              <a:rPr lang="en-US" altLang="zh-CN" kern="100">
                <a:solidFill>
                  <a:srgbClr val="000000"/>
                </a:solidFill>
                <a:ea typeface="楷体" panose="02010609060101010101" pitchFamily="49" charset="-122"/>
                <a:cs typeface="Courier New" panose="02070309020205020404"/>
              </a:rPr>
              <a:t>(</a:t>
            </a:r>
            <a:r>
              <a:rPr lang="zh-CN" altLang="zh-CN" kern="100">
                <a:solidFill>
                  <a:srgbClr val="000000"/>
                </a:solidFill>
                <a:ea typeface="楷体" panose="02010609060101010101" pitchFamily="49" charset="-122"/>
                <a:cs typeface="Times New Roman" panose="02020603050405020304"/>
              </a:rPr>
              <a:t>事情已经做了</a:t>
            </a:r>
            <a:r>
              <a:rPr lang="en-US" altLang="zh-CN" kern="100">
                <a:solidFill>
                  <a:srgbClr val="000000"/>
                </a:solidFill>
                <a:ea typeface="楷体" panose="02010609060101010101" pitchFamily="49" charset="-122"/>
                <a:cs typeface="Courier New" panose="02070309020205020404"/>
              </a:rPr>
              <a:t>)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3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travel </a:t>
            </a:r>
            <a:r>
              <a:rPr lang="en-US" altLang="zh-CN" i="1" kern="1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/>
              </a:rPr>
              <a:t>v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&amp; </a:t>
            </a:r>
            <a:r>
              <a:rPr lang="en-US" altLang="zh-CN" i="1" kern="100">
                <a:solidFill>
                  <a:srgbClr val="000000"/>
                </a:solidFill>
                <a:cs typeface="Courier New" panose="02070309020205020404"/>
              </a:rPr>
              <a:t>n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．旅行，旅游</a:t>
            </a:r>
            <a:r>
              <a:rPr lang="en-US" altLang="zh-CN" kern="100">
                <a:solidFill>
                  <a:srgbClr val="000000"/>
                </a:solidFill>
                <a:latin typeface="宋体" panose="02010600030101010101" pitchFamily="2" charset="-122"/>
                <a:cs typeface="Times New Roman" panose="02020603050405020304"/>
              </a:rPr>
              <a:t>→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i="1" kern="100">
                <a:solidFill>
                  <a:srgbClr val="000000"/>
                </a:solidFill>
                <a:cs typeface="Courier New" panose="02070309020205020404"/>
              </a:rPr>
              <a:t>n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._____________(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旅行者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)</a:t>
            </a:r>
            <a:endParaRPr lang="zh-CN" altLang="zh-CN" sz="1050" kern="100">
              <a:effectLst/>
              <a:latin typeface="宋体" panose="02010600030101010101" pitchFamily="2" charset="-122"/>
              <a:cs typeface="Courier New" panose="02070309020205020404"/>
            </a:endParaRPr>
          </a:p>
        </p:txBody>
      </p:sp>
      <p:sp>
        <p:nvSpPr>
          <p:cNvPr id="12" name="文本框 2"/>
          <p:cNvSpPr txBox="1"/>
          <p:nvPr/>
        </p:nvSpPr>
        <p:spPr>
          <a:xfrm>
            <a:off x="5796280" y="313690"/>
            <a:ext cx="2479040" cy="48704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no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FFFF"/>
                </a:solidFill>
                <a:latin typeface="Times New Roman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FFFF"/>
                </a:solidFill>
                <a:latin typeface="Times New Roman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FFFF"/>
                </a:solidFill>
                <a:latin typeface="Times New Roman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FFFF"/>
                </a:solidFill>
                <a:latin typeface="Times New Roman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FFFF"/>
                </a:solidFill>
                <a:latin typeface="Times New Roman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FFFF"/>
                </a:solidFill>
                <a:latin typeface="Times New Roman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FFFF"/>
                </a:solidFill>
                <a:latin typeface="Times New Roman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FFFF"/>
                </a:solidFill>
                <a:latin typeface="Times New Roman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FFFF"/>
                </a:solidFill>
                <a:latin typeface="Times New Roman"/>
                <a:ea typeface="黑体" panose="02010609060101010101" pitchFamily="49" charset="-122"/>
                <a:cs typeface="+mn-cs"/>
              </a:defRPr>
            </a:lvl9pPr>
          </a:lstStyle>
          <a:p>
            <a:r>
              <a:rPr lang="zh-CN" alt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基础考点记背</a:t>
            </a:r>
            <a:endParaRPr lang="zh-CN" altLang="en-US" sz="28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0671" y="1160816"/>
            <a:ext cx="2330362" cy="539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文本框 28"/>
          <p:cNvSpPr txBox="1"/>
          <p:nvPr>
            <p:custDataLst>
              <p:tags r:id="rId3"/>
            </p:custDataLst>
          </p:nvPr>
        </p:nvSpPr>
        <p:spPr>
          <a:xfrm>
            <a:off x="982638" y="1147721"/>
            <a:ext cx="1678590" cy="5238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9pPr>
          </a:lstStyle>
          <a:p>
            <a:r>
              <a:rPr lang="zh-CN" altLang="en-US" sz="2800" b="1" smtClean="0">
                <a:solidFill>
                  <a:schemeClr val="bg1"/>
                </a:solidFill>
                <a:latin typeface="+mn-ea"/>
                <a:cs typeface="+mn-ea"/>
              </a:rPr>
              <a:t>词汇拓展</a:t>
            </a:r>
            <a:endParaRPr lang="en-US" altLang="zh-CN" sz="2800" b="1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441132" y="2029315"/>
            <a:ext cx="13596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9pPr>
          </a:lstStyle>
          <a:p>
            <a:r>
              <a:rPr lang="en-US" altLang="zh-CN"/>
              <a:t>climber</a:t>
            </a:r>
            <a:endParaRPr lang="zh-CN" altLang="en-US"/>
          </a:p>
        </p:txBody>
      </p:sp>
      <p:sp>
        <p:nvSpPr>
          <p:cNvPr id="3" name="TextBox 2"/>
          <p:cNvSpPr txBox="1"/>
          <p:nvPr/>
        </p:nvSpPr>
        <p:spPr>
          <a:xfrm>
            <a:off x="6360661" y="2589606"/>
            <a:ext cx="11015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9pPr>
          </a:lstStyle>
          <a:p>
            <a:r>
              <a:rPr lang="en-US" altLang="zh-CN"/>
              <a:t>forget</a:t>
            </a:r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3009042" y="3313120"/>
            <a:ext cx="9541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9pPr>
          </a:lstStyle>
          <a:p>
            <a:r>
              <a:rPr lang="en-US" altLang="zh-CN"/>
              <a:t>to do</a:t>
            </a:r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990693" y="3885768"/>
            <a:ext cx="10438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9pPr>
          </a:lstStyle>
          <a:p>
            <a:r>
              <a:rPr lang="en-US" altLang="zh-CN"/>
              <a:t>doing</a:t>
            </a:r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694531" y="5157216"/>
            <a:ext cx="17379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9pPr>
          </a:lstStyle>
          <a:p>
            <a:r>
              <a:rPr lang="en-US" altLang="zh-CN"/>
              <a:t>travel(l)er</a:t>
            </a:r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243508" y="818128"/>
            <a:ext cx="11665893" cy="4615815"/>
          </a:xfrm>
        </p:spPr>
        <p:txBody>
          <a:bodyPr/>
          <a:lstStyle/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4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wear </a:t>
            </a:r>
            <a:r>
              <a:rPr lang="en-US" altLang="zh-CN" i="1" kern="1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/>
              </a:rPr>
              <a:t>v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．穿，戴</a:t>
            </a:r>
            <a:r>
              <a:rPr lang="en-US" altLang="zh-CN" kern="100">
                <a:solidFill>
                  <a:srgbClr val="000000"/>
                </a:solidFill>
                <a:latin typeface="宋体" panose="02010600030101010101" pitchFamily="2" charset="-122"/>
                <a:cs typeface="Times New Roman" panose="02020603050405020304"/>
              </a:rPr>
              <a:t>→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 smtClean="0">
                <a:solidFill>
                  <a:srgbClr val="000000"/>
                </a:solidFill>
                <a:cs typeface="Times New Roman" panose="02020603050405020304"/>
              </a:rPr>
              <a:t>   </a:t>
            </a:r>
            <a:r>
              <a:rPr lang="zh-CN" altLang="zh-CN" kern="100" smtClean="0">
                <a:solidFill>
                  <a:srgbClr val="000000"/>
                </a:solidFill>
                <a:cs typeface="Times New Roman" panose="02020603050405020304"/>
              </a:rPr>
              <a:t>过去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式</a:t>
            </a:r>
            <a:r>
              <a:rPr lang="zh-CN" altLang="zh-CN" kern="100">
                <a:solidFill>
                  <a:srgbClr val="000000"/>
                </a:solidFill>
                <a:latin typeface="宋体" panose="02010600030101010101" pitchFamily="2" charset="-122"/>
                <a:ea typeface="Times New Roman" panose="02020603050405020304"/>
                <a:cs typeface="Courier New" panose="02070309020205020404"/>
              </a:rPr>
              <a:t> </a:t>
            </a:r>
            <a:r>
              <a:rPr lang="en-US" altLang="zh-CN" kern="100">
                <a:solidFill>
                  <a:srgbClr val="000000"/>
                </a:solidFill>
                <a:latin typeface="宋体" panose="02010600030101010101" pitchFamily="2" charset="-122"/>
                <a:ea typeface="Times New Roman" panose="02020603050405020304"/>
                <a:cs typeface="Courier New" panose="02070309020205020404"/>
              </a:rPr>
              <a:t>______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 smtClean="0">
                <a:solidFill>
                  <a:srgbClr val="000000"/>
                </a:solidFill>
                <a:cs typeface="Times New Roman" panose="02020603050405020304"/>
              </a:rPr>
              <a:t>   </a:t>
            </a:r>
            <a:r>
              <a:rPr lang="zh-CN" altLang="zh-CN" kern="100" smtClean="0">
                <a:solidFill>
                  <a:srgbClr val="000000"/>
                </a:solidFill>
                <a:cs typeface="Times New Roman" panose="02020603050405020304"/>
              </a:rPr>
              <a:t>过去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分词</a:t>
            </a:r>
            <a:r>
              <a:rPr lang="zh-CN" altLang="zh-CN" kern="100">
                <a:solidFill>
                  <a:srgbClr val="000000"/>
                </a:solidFill>
                <a:latin typeface="宋体" panose="02010600030101010101" pitchFamily="2" charset="-122"/>
                <a:ea typeface="Times New Roman" panose="02020603050405020304"/>
                <a:cs typeface="Courier New" panose="02070309020205020404"/>
              </a:rPr>
              <a:t> </a:t>
            </a:r>
            <a:r>
              <a:rPr lang="en-US" altLang="zh-CN" kern="100" smtClean="0">
                <a:solidFill>
                  <a:srgbClr val="000000"/>
                </a:solidFill>
                <a:latin typeface="宋体" panose="02010600030101010101" pitchFamily="2" charset="-122"/>
                <a:ea typeface="Times New Roman" panose="02020603050405020304"/>
                <a:cs typeface="Courier New" panose="02070309020205020404"/>
              </a:rPr>
              <a:t>______</a:t>
            </a:r>
            <a:endParaRPr lang="en-US" altLang="zh-CN" kern="100" smtClean="0">
              <a:solidFill>
                <a:srgbClr val="000000"/>
              </a:solidFill>
              <a:latin typeface="宋体" panose="02010600030101010101" pitchFamily="2" charset="-122"/>
              <a:ea typeface="Times New Roman" panose="02020603050405020304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 smtClean="0">
                <a:solidFill>
                  <a:srgbClr val="000000"/>
                </a:solidFill>
                <a:cs typeface="Courier New" panose="02070309020205020404"/>
              </a:rPr>
              <a:t>5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shine </a:t>
            </a:r>
            <a:r>
              <a:rPr lang="en-US" altLang="zh-CN" i="1" kern="1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/>
              </a:rPr>
              <a:t>v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．发光，照耀</a:t>
            </a:r>
            <a:r>
              <a:rPr lang="en-US" altLang="zh-CN" kern="100">
                <a:solidFill>
                  <a:srgbClr val="000000"/>
                </a:solidFill>
                <a:latin typeface="宋体" panose="02010600030101010101" pitchFamily="2" charset="-122"/>
                <a:cs typeface="Times New Roman" panose="02020603050405020304"/>
              </a:rPr>
              <a:t>→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过去式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/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过去分词</a:t>
            </a:r>
            <a:r>
              <a:rPr lang="zh-CN" altLang="zh-CN" kern="100">
                <a:solidFill>
                  <a:srgbClr val="000000"/>
                </a:solidFill>
                <a:latin typeface="宋体" panose="02010600030101010101" pitchFamily="2" charset="-122"/>
                <a:ea typeface="Times New Roman" panose="02020603050405020304"/>
                <a:cs typeface="Courier New" panose="02070309020205020404"/>
              </a:rPr>
              <a:t> </a:t>
            </a:r>
            <a:r>
              <a:rPr lang="en-US" altLang="zh-CN" kern="100">
                <a:solidFill>
                  <a:srgbClr val="000000"/>
                </a:solidFill>
                <a:latin typeface="宋体" panose="02010600030101010101" pitchFamily="2" charset="-122"/>
                <a:ea typeface="Times New Roman" panose="02020603050405020304"/>
                <a:cs typeface="Courier New" panose="02070309020205020404"/>
              </a:rPr>
              <a:t>_______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6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better </a:t>
            </a:r>
            <a:r>
              <a:rPr lang="en-US" altLang="zh-CN" i="1" kern="100">
                <a:solidFill>
                  <a:srgbClr val="000000"/>
                </a:solidFill>
                <a:cs typeface="Courier New" panose="02070309020205020404"/>
              </a:rPr>
              <a:t>ad</a:t>
            </a:r>
            <a:r>
              <a:rPr lang="en-US" altLang="zh-CN" i="1" kern="1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/>
              </a:rPr>
              <a:t>v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.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更好</a:t>
            </a:r>
            <a:r>
              <a:rPr lang="en-US" altLang="zh-CN" kern="100">
                <a:solidFill>
                  <a:srgbClr val="000000"/>
                </a:solidFill>
                <a:latin typeface="宋体" panose="02010600030101010101" pitchFamily="2" charset="-122"/>
                <a:cs typeface="Times New Roman" panose="02020603050405020304"/>
              </a:rPr>
              <a:t>→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 smtClean="0">
                <a:solidFill>
                  <a:srgbClr val="000000"/>
                </a:solidFill>
                <a:cs typeface="Times New Roman" panose="02020603050405020304"/>
              </a:rPr>
              <a:t>   </a:t>
            </a:r>
            <a:r>
              <a:rPr lang="zh-CN" altLang="zh-CN" kern="100" smtClean="0">
                <a:solidFill>
                  <a:srgbClr val="000000"/>
                </a:solidFill>
                <a:cs typeface="Times New Roman" panose="02020603050405020304"/>
              </a:rPr>
              <a:t>原形</a:t>
            </a:r>
            <a:r>
              <a:rPr lang="zh-CN" altLang="zh-CN" kern="100" smtClean="0">
                <a:solidFill>
                  <a:srgbClr val="000000"/>
                </a:solidFill>
                <a:latin typeface="宋体" panose="02010600030101010101" pitchFamily="2" charset="-122"/>
                <a:ea typeface="Times New Roman" panose="02020603050405020304"/>
                <a:cs typeface="Courier New" panose="02070309020205020404"/>
              </a:rPr>
              <a:t> </a:t>
            </a:r>
            <a:r>
              <a:rPr lang="en-US" altLang="zh-CN" kern="100">
                <a:solidFill>
                  <a:srgbClr val="000000"/>
                </a:solidFill>
                <a:latin typeface="宋体" panose="02010600030101010101" pitchFamily="2" charset="-122"/>
                <a:ea typeface="Times New Roman" panose="02020603050405020304"/>
                <a:cs typeface="Courier New" panose="02070309020205020404"/>
              </a:rPr>
              <a:t>____________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 smtClean="0">
                <a:solidFill>
                  <a:srgbClr val="000000"/>
                </a:solidFill>
                <a:cs typeface="Times New Roman" panose="02020603050405020304"/>
              </a:rPr>
              <a:t>   </a:t>
            </a:r>
            <a:r>
              <a:rPr lang="zh-CN" altLang="zh-CN" kern="100" smtClean="0">
                <a:solidFill>
                  <a:srgbClr val="000000"/>
                </a:solidFill>
                <a:cs typeface="Times New Roman" panose="02020603050405020304"/>
              </a:rPr>
              <a:t>最高级</a:t>
            </a:r>
            <a:r>
              <a:rPr lang="zh-CN" altLang="zh-CN" kern="100" smtClean="0">
                <a:solidFill>
                  <a:srgbClr val="000000"/>
                </a:solidFill>
                <a:latin typeface="宋体" panose="02010600030101010101" pitchFamily="2" charset="-122"/>
                <a:ea typeface="Times New Roman" panose="02020603050405020304"/>
                <a:cs typeface="Courier New" panose="02070309020205020404"/>
              </a:rPr>
              <a:t> </a:t>
            </a:r>
            <a:r>
              <a:rPr lang="en-US" altLang="zh-CN" kern="100" smtClean="0">
                <a:solidFill>
                  <a:srgbClr val="000000"/>
                </a:solidFill>
                <a:latin typeface="宋体" panose="02010600030101010101" pitchFamily="2" charset="-122"/>
                <a:ea typeface="Times New Roman" panose="02020603050405020304"/>
                <a:cs typeface="Courier New" panose="02070309020205020404"/>
              </a:rPr>
              <a:t>______</a:t>
            </a:r>
            <a:endParaRPr lang="en-US" altLang="zh-CN" kern="100" smtClean="0">
              <a:solidFill>
                <a:srgbClr val="000000"/>
              </a:solidFill>
              <a:latin typeface="宋体" panose="02010600030101010101" pitchFamily="2" charset="-122"/>
              <a:ea typeface="Times New Roman" panose="02020603050405020304"/>
              <a:cs typeface="Courier New" panose="02070309020205020404"/>
            </a:endParaRPr>
          </a:p>
        </p:txBody>
      </p:sp>
      <p:sp>
        <p:nvSpPr>
          <p:cNvPr id="3" name="左大括号 2"/>
          <p:cNvSpPr/>
          <p:nvPr/>
        </p:nvSpPr>
        <p:spPr>
          <a:xfrm>
            <a:off x="243508" y="1663713"/>
            <a:ext cx="277813" cy="1080135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000000"/>
                </a:solidFill>
                <a:latin typeface="Times New Roman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000000"/>
                </a:solidFill>
                <a:latin typeface="Times New Roman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000000"/>
                </a:solidFill>
                <a:latin typeface="Times New Roman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000000"/>
                </a:solidFill>
                <a:latin typeface="Times New Roman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000000"/>
                </a:solidFill>
                <a:latin typeface="Times New Roman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000000"/>
                </a:solidFill>
                <a:latin typeface="Times New Roman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000000"/>
                </a:solidFill>
                <a:latin typeface="Times New Roman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000000"/>
                </a:solidFill>
                <a:latin typeface="Times New Roman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000000"/>
                </a:solidFill>
                <a:latin typeface="Times New Roman"/>
                <a:ea typeface="黑体" panose="02010609060101010101" pitchFamily="49" charset="-122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" name="左大括号 3"/>
          <p:cNvSpPr/>
          <p:nvPr/>
        </p:nvSpPr>
        <p:spPr>
          <a:xfrm>
            <a:off x="237763" y="4213008"/>
            <a:ext cx="277813" cy="1080135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000000"/>
                </a:solidFill>
                <a:latin typeface="Times New Roman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000000"/>
                </a:solidFill>
                <a:latin typeface="Times New Roman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000000"/>
                </a:solidFill>
                <a:latin typeface="Times New Roman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000000"/>
                </a:solidFill>
                <a:latin typeface="Times New Roman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000000"/>
                </a:solidFill>
                <a:latin typeface="Times New Roman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000000"/>
                </a:solidFill>
                <a:latin typeface="Times New Roman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000000"/>
                </a:solidFill>
                <a:latin typeface="Times New Roman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000000"/>
                </a:solidFill>
                <a:latin typeface="Times New Roman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000000"/>
                </a:solidFill>
                <a:latin typeface="Times New Roman"/>
                <a:ea typeface="黑体" panose="02010609060101010101" pitchFamily="49" charset="-122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1919993" y="1584904"/>
            <a:ext cx="9348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9pPr>
          </a:lstStyle>
          <a:p>
            <a:r>
              <a:rPr lang="en-US" altLang="zh-CN"/>
              <a:t>wore</a:t>
            </a:r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2206720" y="2206980"/>
            <a:ext cx="9829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9pPr>
          </a:lstStyle>
          <a:p>
            <a:r>
              <a:rPr lang="en-US" altLang="zh-CN"/>
              <a:t>worn</a:t>
            </a:r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7249483" y="2842704"/>
            <a:ext cx="10631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9pPr>
          </a:lstStyle>
          <a:p>
            <a:r>
              <a:rPr lang="en-US" altLang="zh-CN"/>
              <a:t>shone</a:t>
            </a:r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1725238" y="4040010"/>
            <a:ext cx="16401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9pPr>
          </a:lstStyle>
          <a:p>
            <a:r>
              <a:rPr lang="en-US" altLang="zh-CN"/>
              <a:t>good/well</a:t>
            </a:r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1907636" y="4762233"/>
            <a:ext cx="8034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9pPr>
          </a:lstStyle>
          <a:p>
            <a:r>
              <a:rPr lang="en-US" altLang="zh-CN"/>
              <a:t>best</a:t>
            </a:r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" name="内容占位符 13"/>
          <p:cNvSpPr>
            <a:spLocks noGrp="1"/>
          </p:cNvSpPr>
          <p:nvPr>
            <p:ph idx="1"/>
          </p:nvPr>
        </p:nvSpPr>
        <p:spPr>
          <a:xfrm>
            <a:off x="243508" y="818128"/>
            <a:ext cx="11665893" cy="4616648"/>
          </a:xfrm>
        </p:spPr>
        <p:txBody>
          <a:bodyPr/>
          <a:lstStyle/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7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Australia </a:t>
            </a:r>
            <a:r>
              <a:rPr lang="en-US" altLang="zh-CN" i="1" kern="100">
                <a:solidFill>
                  <a:srgbClr val="000000"/>
                </a:solidFill>
                <a:cs typeface="Courier New" panose="02070309020205020404"/>
              </a:rPr>
              <a:t>n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．澳大利亚</a:t>
            </a:r>
            <a:r>
              <a:rPr lang="en-US" altLang="zh-CN" kern="100">
                <a:solidFill>
                  <a:srgbClr val="000000"/>
                </a:solidFill>
                <a:latin typeface="宋体" panose="02010600030101010101" pitchFamily="2" charset="-122"/>
                <a:cs typeface="Times New Roman" panose="02020603050405020304"/>
              </a:rPr>
              <a:t>→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i="1" kern="100">
                <a:solidFill>
                  <a:srgbClr val="000000"/>
                </a:solidFill>
                <a:cs typeface="Courier New" panose="02070309020205020404"/>
              </a:rPr>
              <a:t>n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.&amp; </a:t>
            </a:r>
            <a:r>
              <a:rPr lang="en-US" altLang="zh-CN" i="1" kern="100">
                <a:solidFill>
                  <a:srgbClr val="000000"/>
                </a:solidFill>
                <a:cs typeface="Courier New" panose="02070309020205020404"/>
              </a:rPr>
              <a:t>adj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._____________ (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澳大利亚人；澳大利亚的；澳大利亚人的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)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8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most </a:t>
            </a:r>
            <a:r>
              <a:rPr lang="en-US" altLang="zh-CN" i="1" kern="100">
                <a:solidFill>
                  <a:srgbClr val="000000"/>
                </a:solidFill>
                <a:cs typeface="Courier New" panose="02070309020205020404"/>
              </a:rPr>
              <a:t>det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.&amp; </a:t>
            </a:r>
            <a:r>
              <a:rPr lang="en-US" altLang="zh-CN" i="1" kern="100">
                <a:solidFill>
                  <a:srgbClr val="000000"/>
                </a:solidFill>
                <a:cs typeface="Courier New" panose="02070309020205020404"/>
              </a:rPr>
              <a:t>pron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.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大多数</a:t>
            </a:r>
            <a:r>
              <a:rPr lang="zh-CN" altLang="zh-CN" kern="100">
                <a:solidFill>
                  <a:srgbClr val="000000"/>
                </a:solidFill>
                <a:latin typeface="宋体" panose="02010600030101010101" pitchFamily="2" charset="-122"/>
                <a:ea typeface="Times New Roman" panose="02020603050405020304"/>
                <a:cs typeface="Courier New" panose="02070309020205020404"/>
              </a:rPr>
              <a:t> </a:t>
            </a:r>
            <a:r>
              <a:rPr lang="en-US" altLang="zh-CN" i="1" kern="100">
                <a:solidFill>
                  <a:srgbClr val="000000"/>
                </a:solidFill>
                <a:latin typeface="宋体" panose="02010600030101010101" pitchFamily="2" charset="-122"/>
                <a:ea typeface="Times New Roman" panose="02020603050405020304"/>
                <a:cs typeface="Courier New" panose="02070309020205020404"/>
              </a:rPr>
              <a:t>ad</a:t>
            </a:r>
            <a:r>
              <a:rPr lang="en-US" altLang="zh-CN" i="1" kern="1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/>
              </a:rPr>
              <a:t>v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.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最</a:t>
            </a:r>
            <a:r>
              <a:rPr lang="en-US" altLang="zh-CN" kern="100" smtClean="0">
                <a:solidFill>
                  <a:srgbClr val="000000"/>
                </a:solidFill>
                <a:latin typeface="宋体" panose="02010600030101010101" pitchFamily="2" charset="-122"/>
                <a:cs typeface="Times New Roman" panose="02020603050405020304"/>
              </a:rPr>
              <a:t>→</a:t>
            </a:r>
            <a:r>
              <a:rPr lang="zh-CN" altLang="zh-CN" kern="100" smtClean="0">
                <a:solidFill>
                  <a:srgbClr val="000000"/>
                </a:solidFill>
                <a:cs typeface="Times New Roman" panose="02020603050405020304"/>
              </a:rPr>
              <a:t>原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级</a:t>
            </a:r>
            <a:r>
              <a:rPr lang="zh-CN" altLang="zh-CN" kern="100">
                <a:solidFill>
                  <a:srgbClr val="000000"/>
                </a:solidFill>
                <a:latin typeface="宋体" panose="02010600030101010101" pitchFamily="2" charset="-122"/>
                <a:ea typeface="Times New Roman" panose="02020603050405020304"/>
                <a:cs typeface="Courier New" panose="02070309020205020404"/>
              </a:rPr>
              <a:t> </a:t>
            </a:r>
            <a:r>
              <a:rPr lang="en-US" altLang="zh-CN" kern="100">
                <a:solidFill>
                  <a:srgbClr val="000000"/>
                </a:solidFill>
                <a:latin typeface="宋体" panose="02010600030101010101" pitchFamily="2" charset="-122"/>
                <a:ea typeface="Times New Roman" panose="02020603050405020304"/>
                <a:cs typeface="Courier New" panose="02070309020205020404"/>
              </a:rPr>
              <a:t>____________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9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busy </a:t>
            </a:r>
            <a:r>
              <a:rPr lang="en-US" altLang="zh-CN" i="1" kern="100">
                <a:solidFill>
                  <a:srgbClr val="000000"/>
                </a:solidFill>
                <a:cs typeface="Courier New" panose="02070309020205020404"/>
              </a:rPr>
              <a:t>adj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.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忙于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(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做某事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)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，忙碌的</a:t>
            </a:r>
            <a:r>
              <a:rPr lang="en-US" altLang="zh-CN" kern="100" smtClean="0">
                <a:solidFill>
                  <a:srgbClr val="000000"/>
                </a:solidFill>
                <a:latin typeface="宋体" panose="02010600030101010101" pitchFamily="2" charset="-122"/>
                <a:cs typeface="Times New Roman" panose="02020603050405020304"/>
              </a:rPr>
              <a:t>→</a:t>
            </a:r>
            <a:r>
              <a:rPr lang="zh-CN" altLang="zh-CN" kern="100" smtClean="0">
                <a:solidFill>
                  <a:srgbClr val="000000"/>
                </a:solidFill>
                <a:cs typeface="Times New Roman" panose="02020603050405020304"/>
              </a:rPr>
              <a:t>反义词</a:t>
            </a:r>
            <a:r>
              <a:rPr lang="zh-CN" altLang="zh-CN" kern="100" smtClean="0">
                <a:solidFill>
                  <a:srgbClr val="000000"/>
                </a:solidFill>
                <a:latin typeface="宋体" panose="02010600030101010101" pitchFamily="2" charset="-122"/>
                <a:ea typeface="Times New Roman" panose="02020603050405020304"/>
                <a:cs typeface="Courier New" panose="02070309020205020404"/>
              </a:rPr>
              <a:t> </a:t>
            </a:r>
            <a:r>
              <a:rPr lang="en-US" altLang="zh-CN" kern="100">
                <a:solidFill>
                  <a:srgbClr val="000000"/>
                </a:solidFill>
                <a:latin typeface="宋体" panose="02010600030101010101" pitchFamily="2" charset="-122"/>
                <a:ea typeface="Times New Roman" panose="02020603050405020304"/>
                <a:cs typeface="Courier New" panose="02070309020205020404"/>
              </a:rPr>
              <a:t>______(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空闲的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)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zh-CN" altLang="zh-CN" kern="100">
                <a:solidFill>
                  <a:srgbClr val="39AC37"/>
                </a:solidFill>
                <a:ea typeface="黑体" panose="02010609060101010101" pitchFamily="49" charset="-122"/>
                <a:cs typeface="Times New Roman" panose="02020603050405020304"/>
              </a:rPr>
              <a:t>搭配：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be busy(in) _______ sth. </a:t>
            </a:r>
            <a:r>
              <a:rPr lang="zh-CN" altLang="zh-CN" kern="100">
                <a:solidFill>
                  <a:srgbClr val="000000"/>
                </a:solidFill>
                <a:ea typeface="楷体" panose="02010609060101010101" pitchFamily="49" charset="-122"/>
                <a:cs typeface="Times New Roman" panose="02020603050405020304"/>
              </a:rPr>
              <a:t>忙于做某事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【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2021•78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；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2020•26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】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be busy </a:t>
            </a:r>
            <a:r>
              <a:rPr lang="en-US" altLang="zh-CN" kern="100">
                <a:solidFill>
                  <a:srgbClr val="000000"/>
                </a:solidFill>
                <a:ea typeface="楷体" panose="02010609060101010101" pitchFamily="49" charset="-122"/>
                <a:cs typeface="Courier New" panose="02070309020205020404"/>
              </a:rPr>
              <a:t>______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 </a:t>
            </a:r>
            <a:r>
              <a:rPr lang="zh-CN" altLang="zh-CN" kern="100">
                <a:solidFill>
                  <a:srgbClr val="000000"/>
                </a:solidFill>
                <a:ea typeface="楷体" panose="02010609060101010101" pitchFamily="49" charset="-122"/>
                <a:cs typeface="Times New Roman" panose="02020603050405020304"/>
              </a:rPr>
              <a:t>忙于</a:t>
            </a:r>
            <a:r>
              <a:rPr lang="en-US" altLang="zh-CN" kern="100">
                <a:solidFill>
                  <a:srgbClr val="000000"/>
                </a:solidFill>
                <a:latin typeface="宋体" panose="02010600030101010101" pitchFamily="2" charset="-122"/>
                <a:cs typeface="Times New Roman" panose="02020603050405020304"/>
              </a:rPr>
              <a:t>……</a:t>
            </a:r>
            <a:r>
              <a:rPr lang="en-US" altLang="zh-CN" kern="100">
                <a:solidFill>
                  <a:srgbClr val="39AC37"/>
                </a:solidFill>
                <a:cs typeface="Courier New" panose="02070309020205020404"/>
              </a:rPr>
              <a:t>(</a:t>
            </a:r>
            <a:r>
              <a:rPr lang="zh-CN" altLang="zh-CN" kern="100">
                <a:solidFill>
                  <a:srgbClr val="39AC37"/>
                </a:solidFill>
                <a:cs typeface="Times New Roman" panose="02020603050405020304"/>
              </a:rPr>
              <a:t>同类搭配单词：</a:t>
            </a:r>
            <a:r>
              <a:rPr lang="en-US" altLang="zh-CN" kern="100">
                <a:solidFill>
                  <a:srgbClr val="39AC37"/>
                </a:solidFill>
                <a:cs typeface="Courier New" panose="02070309020205020404"/>
              </a:rPr>
              <a:t>angry, patient, familiar, strict, popular)</a:t>
            </a:r>
            <a:endParaRPr lang="zh-CN" altLang="zh-CN" sz="1050" kern="100">
              <a:effectLst/>
              <a:latin typeface="宋体" panose="02010600030101010101" pitchFamily="2" charset="-122"/>
              <a:cs typeface="Courier New" panose="02070309020205020404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18621" y="1609618"/>
            <a:ext cx="18213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9pPr>
          </a:lstStyle>
          <a:p>
            <a:r>
              <a:rPr lang="en-US" altLang="zh-CN"/>
              <a:t>Australian</a:t>
            </a:r>
            <a:endParaRPr lang="zh-CN" altLang="en-US"/>
          </a:p>
        </p:txBody>
      </p:sp>
      <p:sp>
        <p:nvSpPr>
          <p:cNvPr id="3" name="TextBox 2"/>
          <p:cNvSpPr txBox="1"/>
          <p:nvPr/>
        </p:nvSpPr>
        <p:spPr>
          <a:xfrm>
            <a:off x="6730930" y="2157552"/>
            <a:ext cx="20024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9pPr>
          </a:lstStyle>
          <a:p>
            <a:r>
              <a:rPr lang="en-US" altLang="zh-CN"/>
              <a:t>much/many</a:t>
            </a:r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7302013" y="2855061"/>
            <a:ext cx="7745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9pPr>
          </a:lstStyle>
          <a:p>
            <a:r>
              <a:rPr lang="en-US" altLang="zh-CN"/>
              <a:t>free</a:t>
            </a:r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3187999" y="3441357"/>
            <a:ext cx="10438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9pPr>
          </a:lstStyle>
          <a:p>
            <a:r>
              <a:rPr lang="en-US" altLang="zh-CN"/>
              <a:t>doing</a:t>
            </a:r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570337" y="4138866"/>
            <a:ext cx="8643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9pPr>
          </a:lstStyle>
          <a:p>
            <a:r>
              <a:rPr lang="en-US" altLang="zh-CN"/>
              <a:t>with</a:t>
            </a:r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243508" y="818128"/>
            <a:ext cx="11665893" cy="2920030"/>
          </a:xfrm>
        </p:spPr>
        <p:txBody>
          <a:bodyPr/>
          <a:lstStyle/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10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leaf </a:t>
            </a:r>
            <a:r>
              <a:rPr lang="en-US" altLang="zh-CN" i="1" kern="100">
                <a:solidFill>
                  <a:srgbClr val="000000"/>
                </a:solidFill>
                <a:cs typeface="Courier New" panose="02070309020205020404"/>
              </a:rPr>
              <a:t>n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．叶子</a:t>
            </a:r>
            <a:r>
              <a:rPr lang="en-US" altLang="zh-CN" kern="100">
                <a:solidFill>
                  <a:srgbClr val="000000"/>
                </a:solidFill>
                <a:latin typeface="宋体" panose="02010600030101010101" pitchFamily="2" charset="-122"/>
                <a:cs typeface="Times New Roman" panose="02020603050405020304"/>
              </a:rPr>
              <a:t>→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复数</a:t>
            </a:r>
            <a:r>
              <a:rPr lang="zh-CN" altLang="zh-CN" kern="100">
                <a:solidFill>
                  <a:srgbClr val="000000"/>
                </a:solidFill>
                <a:latin typeface="宋体" panose="02010600030101010101" pitchFamily="2" charset="-122"/>
                <a:ea typeface="Times New Roman" panose="02020603050405020304"/>
                <a:cs typeface="Courier New" panose="02070309020205020404"/>
              </a:rPr>
              <a:t> </a:t>
            </a:r>
            <a:r>
              <a:rPr lang="en-US" altLang="zh-CN" kern="100">
                <a:solidFill>
                  <a:srgbClr val="000000"/>
                </a:solidFill>
                <a:latin typeface="宋体" panose="02010600030101010101" pitchFamily="2" charset="-122"/>
                <a:ea typeface="Times New Roman" panose="02020603050405020304"/>
                <a:cs typeface="Courier New" panose="02070309020205020404"/>
              </a:rPr>
              <a:t>________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11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hope </a:t>
            </a:r>
            <a:r>
              <a:rPr lang="en-US" altLang="zh-CN" i="1" kern="1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/>
              </a:rPr>
              <a:t>v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&amp; </a:t>
            </a:r>
            <a:r>
              <a:rPr lang="en-US" altLang="zh-CN" i="1" kern="100">
                <a:solidFill>
                  <a:srgbClr val="000000"/>
                </a:solidFill>
                <a:cs typeface="Courier New" panose="02070309020205020404"/>
              </a:rPr>
              <a:t>n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．希望，期望</a:t>
            </a:r>
            <a:r>
              <a:rPr lang="en-US" altLang="zh-CN" kern="100">
                <a:solidFill>
                  <a:srgbClr val="000000"/>
                </a:solidFill>
                <a:latin typeface="宋体" panose="02010600030101010101" pitchFamily="2" charset="-122"/>
                <a:cs typeface="Times New Roman" panose="02020603050405020304"/>
              </a:rPr>
              <a:t>→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i="1" kern="100" smtClean="0">
                <a:solidFill>
                  <a:srgbClr val="000000"/>
                </a:solidFill>
                <a:cs typeface="Courier New" panose="02070309020205020404"/>
              </a:rPr>
              <a:t>   adj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._________ (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满怀希望的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)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5864225"/>
                <a:tab pos="7651115"/>
                <a:tab pos="8191500"/>
              </a:tabLst>
            </a:pPr>
            <a:r>
              <a:rPr lang="en-US" altLang="zh-CN" i="1" kern="100" smtClean="0">
                <a:solidFill>
                  <a:srgbClr val="000000"/>
                </a:solidFill>
                <a:cs typeface="Courier New" panose="02070309020205020404"/>
              </a:rPr>
              <a:t>   adj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.__________ (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无希望的</a:t>
            </a:r>
            <a:r>
              <a:rPr lang="en-US" altLang="zh-CN" kern="100" smtClean="0">
                <a:solidFill>
                  <a:srgbClr val="000000"/>
                </a:solidFill>
                <a:cs typeface="Courier New" panose="02070309020205020404"/>
              </a:rPr>
              <a:t>)</a:t>
            </a:r>
            <a:endParaRPr lang="en-US" altLang="zh-CN" kern="100" smtClean="0">
              <a:solidFill>
                <a:srgbClr val="000000"/>
              </a:solidFill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5864225"/>
                <a:tab pos="7651115"/>
                <a:tab pos="8191500"/>
              </a:tabLst>
            </a:pPr>
            <a:endParaRPr lang="zh-CN" altLang="zh-CN" sz="1050" kern="100">
              <a:effectLst/>
              <a:latin typeface="宋体" panose="02010600030101010101" pitchFamily="2" charset="-122"/>
              <a:cs typeface="Courier New" panose="02070309020205020404"/>
            </a:endParaRPr>
          </a:p>
        </p:txBody>
      </p:sp>
      <p:sp>
        <p:nvSpPr>
          <p:cNvPr id="3" name="左大括号 2"/>
          <p:cNvSpPr/>
          <p:nvPr/>
        </p:nvSpPr>
        <p:spPr>
          <a:xfrm>
            <a:off x="243508" y="2274723"/>
            <a:ext cx="277813" cy="1080135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000000"/>
                </a:solidFill>
                <a:latin typeface="Times New Roman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000000"/>
                </a:solidFill>
                <a:latin typeface="Times New Roman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000000"/>
                </a:solidFill>
                <a:latin typeface="Times New Roman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000000"/>
                </a:solidFill>
                <a:latin typeface="Times New Roman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000000"/>
                </a:solidFill>
                <a:latin typeface="Times New Roman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000000"/>
                </a:solidFill>
                <a:latin typeface="Times New Roman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000000"/>
                </a:solidFill>
                <a:latin typeface="Times New Roman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000000"/>
                </a:solidFill>
                <a:latin typeface="Times New Roman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000000"/>
                </a:solidFill>
                <a:latin typeface="Times New Roman"/>
                <a:ea typeface="黑体" panose="02010609060101010101" pitchFamily="49" charset="-122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4175677" y="923175"/>
            <a:ext cx="10999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9pPr>
          </a:lstStyle>
          <a:p>
            <a:r>
              <a:rPr lang="en-US" altLang="zh-CN"/>
              <a:t>leaves</a:t>
            </a:r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293184" y="2169909"/>
            <a:ext cx="13436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9pPr>
          </a:lstStyle>
          <a:p>
            <a:r>
              <a:rPr lang="en-US" altLang="zh-CN"/>
              <a:t>hopeful</a:t>
            </a:r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293184" y="2780919"/>
            <a:ext cx="14606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9pPr>
          </a:lstStyle>
          <a:p>
            <a:r>
              <a:rPr lang="en-US" altLang="zh-CN"/>
              <a:t>hopeless</a:t>
            </a:r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内容占位符 6"/>
          <p:cNvSpPr>
            <a:spLocks noGrp="1"/>
          </p:cNvSpPr>
          <p:nvPr>
            <p:ph idx="1"/>
          </p:nvPr>
        </p:nvSpPr>
        <p:spPr>
          <a:xfrm>
            <a:off x="243508" y="818128"/>
            <a:ext cx="11665893" cy="3323987"/>
          </a:xfrm>
        </p:spPr>
        <p:txBody>
          <a:bodyPr/>
          <a:lstStyle/>
          <a:p>
            <a:pPr algn="l">
              <a:spcAft>
                <a:spcPct val="0"/>
              </a:spcAft>
              <a:tabLst>
                <a:tab pos="4231005"/>
                <a:tab pos="5581015"/>
                <a:tab pos="5864225"/>
                <a:tab pos="7651115"/>
                <a:tab pos="8191500"/>
              </a:tabLst>
            </a:pPr>
            <a:r>
              <a:rPr lang="zh-CN" altLang="zh-CN" kern="100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/>
              </a:rPr>
              <a:t>天气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12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warm </a:t>
            </a:r>
            <a:r>
              <a:rPr lang="en-US" altLang="zh-CN" i="1" kern="100">
                <a:solidFill>
                  <a:srgbClr val="000000"/>
                </a:solidFill>
                <a:cs typeface="Courier New" panose="02070309020205020404"/>
              </a:rPr>
              <a:t>adj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.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温暖的；热心的</a:t>
            </a:r>
            <a:r>
              <a:rPr lang="en-US" altLang="zh-CN" kern="100" smtClean="0">
                <a:solidFill>
                  <a:srgbClr val="000000"/>
                </a:solidFill>
                <a:latin typeface="宋体" panose="02010600030101010101" pitchFamily="2" charset="-122"/>
                <a:cs typeface="Times New Roman" panose="02020603050405020304"/>
              </a:rPr>
              <a:t>→</a:t>
            </a:r>
            <a:r>
              <a:rPr lang="en-US" altLang="zh-CN" i="1" kern="100" smtClean="0">
                <a:solidFill>
                  <a:srgbClr val="000000"/>
                </a:solidFill>
                <a:cs typeface="Courier New" panose="02070309020205020404"/>
              </a:rPr>
              <a:t>n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.________ (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温暖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) 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13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hot </a:t>
            </a:r>
            <a:r>
              <a:rPr lang="en-US" altLang="zh-CN" i="1" kern="100">
                <a:solidFill>
                  <a:srgbClr val="000000"/>
                </a:solidFill>
                <a:cs typeface="Courier New" panose="02070309020205020404"/>
              </a:rPr>
              <a:t>adj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.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热的；辣的</a:t>
            </a:r>
            <a:r>
              <a:rPr lang="en-US" altLang="zh-CN" kern="100">
                <a:solidFill>
                  <a:srgbClr val="000000"/>
                </a:solidFill>
                <a:latin typeface="宋体" panose="02010600030101010101" pitchFamily="2" charset="-122"/>
                <a:cs typeface="Times New Roman" panose="02020603050405020304"/>
              </a:rPr>
              <a:t>→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 smtClean="0">
                <a:solidFill>
                  <a:srgbClr val="000000"/>
                </a:solidFill>
                <a:cs typeface="Times New Roman" panose="02020603050405020304"/>
              </a:rPr>
              <a:t>   </a:t>
            </a:r>
            <a:r>
              <a:rPr lang="zh-CN" altLang="zh-CN" kern="100" smtClean="0">
                <a:solidFill>
                  <a:srgbClr val="000000"/>
                </a:solidFill>
                <a:cs typeface="Times New Roman" panose="02020603050405020304"/>
              </a:rPr>
              <a:t>比较级</a:t>
            </a:r>
            <a:r>
              <a:rPr lang="zh-CN" altLang="zh-CN" kern="100" smtClean="0">
                <a:solidFill>
                  <a:srgbClr val="000000"/>
                </a:solidFill>
                <a:latin typeface="宋体" panose="02010600030101010101" pitchFamily="2" charset="-122"/>
                <a:ea typeface="Times New Roman" panose="02020603050405020304"/>
                <a:cs typeface="Courier New" panose="02070309020205020404"/>
              </a:rPr>
              <a:t> </a:t>
            </a:r>
            <a:r>
              <a:rPr lang="en-US" altLang="zh-CN" kern="100">
                <a:solidFill>
                  <a:srgbClr val="000000"/>
                </a:solidFill>
                <a:latin typeface="宋体" panose="02010600030101010101" pitchFamily="2" charset="-122"/>
                <a:ea typeface="Times New Roman" panose="02020603050405020304"/>
                <a:cs typeface="Courier New" panose="02070309020205020404"/>
              </a:rPr>
              <a:t>________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 smtClean="0">
                <a:solidFill>
                  <a:srgbClr val="000000"/>
                </a:solidFill>
                <a:cs typeface="Times New Roman" panose="02020603050405020304"/>
              </a:rPr>
              <a:t>   </a:t>
            </a:r>
            <a:r>
              <a:rPr lang="zh-CN" altLang="zh-CN" kern="100" smtClean="0">
                <a:solidFill>
                  <a:srgbClr val="000000"/>
                </a:solidFill>
                <a:cs typeface="Times New Roman" panose="02020603050405020304"/>
              </a:rPr>
              <a:t>最高级</a:t>
            </a:r>
            <a:r>
              <a:rPr lang="zh-CN" altLang="zh-CN" kern="100" smtClean="0">
                <a:solidFill>
                  <a:srgbClr val="000000"/>
                </a:solidFill>
                <a:latin typeface="宋体" panose="02010600030101010101" pitchFamily="2" charset="-122"/>
                <a:ea typeface="Times New Roman" panose="02020603050405020304"/>
                <a:cs typeface="Courier New" panose="02070309020205020404"/>
              </a:rPr>
              <a:t> </a:t>
            </a:r>
            <a:r>
              <a:rPr lang="en-US" altLang="zh-CN" kern="100" smtClean="0">
                <a:solidFill>
                  <a:srgbClr val="000000"/>
                </a:solidFill>
                <a:latin typeface="宋体" panose="02010600030101010101" pitchFamily="2" charset="-122"/>
                <a:ea typeface="Times New Roman" panose="02020603050405020304"/>
                <a:cs typeface="Courier New" panose="02070309020205020404"/>
              </a:rPr>
              <a:t>_________</a:t>
            </a:r>
            <a:endParaRPr lang="en-US" altLang="zh-CN" kern="100" smtClean="0">
              <a:solidFill>
                <a:srgbClr val="000000"/>
              </a:solidFill>
              <a:latin typeface="宋体" panose="02010600030101010101" pitchFamily="2" charset="-122"/>
              <a:ea typeface="Times New Roman" panose="02020603050405020304"/>
              <a:cs typeface="Courier New" panose="02070309020205020404"/>
            </a:endParaRPr>
          </a:p>
        </p:txBody>
      </p:sp>
      <p:sp>
        <p:nvSpPr>
          <p:cNvPr id="3" name="左大括号 2"/>
          <p:cNvSpPr/>
          <p:nvPr/>
        </p:nvSpPr>
        <p:spPr>
          <a:xfrm>
            <a:off x="243508" y="2910447"/>
            <a:ext cx="277813" cy="1080135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000000"/>
                </a:solidFill>
                <a:latin typeface="Times New Roman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000000"/>
                </a:solidFill>
                <a:latin typeface="Times New Roman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000000"/>
                </a:solidFill>
                <a:latin typeface="Times New Roman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000000"/>
                </a:solidFill>
                <a:latin typeface="Times New Roman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000000"/>
                </a:solidFill>
                <a:latin typeface="Times New Roman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000000"/>
                </a:solidFill>
                <a:latin typeface="Times New Roman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000000"/>
                </a:solidFill>
                <a:latin typeface="Times New Roman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000000"/>
                </a:solidFill>
                <a:latin typeface="Times New Roman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000000"/>
                </a:solidFill>
                <a:latin typeface="Times New Roman"/>
                <a:ea typeface="黑体" panose="02010609060101010101" pitchFamily="49" charset="-122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5663152" y="1583613"/>
            <a:ext cx="14029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9pPr>
          </a:lstStyle>
          <a:p>
            <a:r>
              <a:rPr lang="en-US" altLang="zh-CN"/>
              <a:t>warmth</a:t>
            </a:r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965979" y="2817990"/>
            <a:ext cx="11224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9pPr>
          </a:lstStyle>
          <a:p>
            <a:r>
              <a:rPr lang="en-US" altLang="zh-CN"/>
              <a:t>hotter</a:t>
            </a:r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884487" y="3478428"/>
            <a:ext cx="12234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9pPr>
          </a:lstStyle>
          <a:p>
            <a:r>
              <a:rPr lang="en-US" altLang="zh-CN"/>
              <a:t>hottest</a:t>
            </a:r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243508" y="818128"/>
            <a:ext cx="11665893" cy="4616648"/>
          </a:xfrm>
        </p:spPr>
        <p:txBody>
          <a:bodyPr/>
          <a:lstStyle/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14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rain </a:t>
            </a:r>
            <a:r>
              <a:rPr lang="en-US" altLang="zh-CN" i="1" kern="1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/>
              </a:rPr>
              <a:t>v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．下雨</a:t>
            </a:r>
            <a:r>
              <a:rPr lang="zh-CN" altLang="zh-CN" kern="100">
                <a:solidFill>
                  <a:srgbClr val="000000"/>
                </a:solidFill>
                <a:latin typeface="宋体" panose="02010600030101010101" pitchFamily="2" charset="-122"/>
                <a:ea typeface="Times New Roman" panose="02020603050405020304"/>
                <a:cs typeface="Courier New" panose="02070309020205020404"/>
              </a:rPr>
              <a:t> </a:t>
            </a:r>
            <a:r>
              <a:rPr lang="en-US" altLang="zh-CN" i="1" kern="100">
                <a:solidFill>
                  <a:srgbClr val="000000"/>
                </a:solidFill>
                <a:latin typeface="宋体" panose="02010600030101010101" pitchFamily="2" charset="-122"/>
                <a:ea typeface="Times New Roman" panose="02020603050405020304"/>
                <a:cs typeface="Courier New" panose="02070309020205020404"/>
              </a:rPr>
              <a:t>n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．雨</a:t>
            </a:r>
            <a:r>
              <a:rPr lang="en-US" altLang="zh-CN" kern="100">
                <a:solidFill>
                  <a:srgbClr val="000000"/>
                </a:solidFill>
                <a:latin typeface="宋体" panose="02010600030101010101" pitchFamily="2" charset="-122"/>
                <a:cs typeface="Times New Roman" panose="02020603050405020304"/>
              </a:rPr>
              <a:t>→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 </a:t>
            </a:r>
            <a:r>
              <a:rPr lang="en-US" altLang="zh-CN" i="1" kern="100">
                <a:solidFill>
                  <a:srgbClr val="000000"/>
                </a:solidFill>
                <a:cs typeface="Courier New" panose="02070309020205020404"/>
              </a:rPr>
              <a:t>adj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._______ (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阴雨的，多雨的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)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15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snow </a:t>
            </a:r>
            <a:r>
              <a:rPr lang="en-US" altLang="zh-CN" i="1" kern="1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/>
              </a:rPr>
              <a:t>v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．下雪</a:t>
            </a:r>
            <a:r>
              <a:rPr lang="zh-CN" altLang="zh-CN" kern="100">
                <a:solidFill>
                  <a:srgbClr val="000000"/>
                </a:solidFill>
                <a:latin typeface="宋体" panose="02010600030101010101" pitchFamily="2" charset="-122"/>
                <a:ea typeface="Times New Roman" panose="02020603050405020304"/>
                <a:cs typeface="Courier New" panose="02070309020205020404"/>
              </a:rPr>
              <a:t> </a:t>
            </a:r>
            <a:r>
              <a:rPr lang="en-US" altLang="zh-CN" i="1" kern="100">
                <a:solidFill>
                  <a:srgbClr val="000000"/>
                </a:solidFill>
                <a:latin typeface="宋体" panose="02010600030101010101" pitchFamily="2" charset="-122"/>
                <a:ea typeface="Times New Roman" panose="02020603050405020304"/>
                <a:cs typeface="Courier New" panose="02070309020205020404"/>
              </a:rPr>
              <a:t>n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．雪</a:t>
            </a:r>
            <a:r>
              <a:rPr lang="en-US" altLang="zh-CN" kern="100">
                <a:solidFill>
                  <a:srgbClr val="000000"/>
                </a:solidFill>
                <a:latin typeface="宋体" panose="02010600030101010101" pitchFamily="2" charset="-122"/>
                <a:cs typeface="Times New Roman" panose="02020603050405020304"/>
              </a:rPr>
              <a:t>→</a:t>
            </a:r>
            <a:r>
              <a:rPr lang="en-US" altLang="zh-CN" i="1" kern="100">
                <a:solidFill>
                  <a:srgbClr val="000000"/>
                </a:solidFill>
                <a:cs typeface="Courier New" panose="02070309020205020404"/>
              </a:rPr>
              <a:t>adj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._______ (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多雪的</a:t>
            </a:r>
            <a:r>
              <a:rPr lang="en-US" altLang="zh-CN" kern="100" smtClean="0">
                <a:solidFill>
                  <a:srgbClr val="000000"/>
                </a:solidFill>
                <a:cs typeface="Courier New" panose="02070309020205020404"/>
              </a:rPr>
              <a:t>)</a:t>
            </a:r>
            <a:endParaRPr lang="en-US" altLang="zh-CN" kern="100" smtClean="0">
              <a:solidFill>
                <a:srgbClr val="000000"/>
              </a:solidFill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 smtClean="0">
                <a:solidFill>
                  <a:srgbClr val="000000"/>
                </a:solidFill>
                <a:cs typeface="Courier New" panose="02070309020205020404"/>
              </a:rPr>
              <a:t>16</a:t>
            </a:r>
            <a:r>
              <a:rPr lang="zh-CN" altLang="zh-CN" kern="100" smtClean="0">
                <a:solidFill>
                  <a:srgbClr val="000000"/>
                </a:solidFill>
                <a:cs typeface="Times New Roman" panose="02020603050405020304"/>
              </a:rPr>
              <a:t>．</a:t>
            </a:r>
            <a:r>
              <a:rPr lang="en-US" altLang="zh-CN" kern="100" smtClean="0">
                <a:solidFill>
                  <a:srgbClr val="000000"/>
                </a:solidFill>
                <a:cs typeface="Courier New" panose="02070309020205020404"/>
              </a:rPr>
              <a:t>wind </a:t>
            </a:r>
            <a:r>
              <a:rPr lang="en-US" altLang="zh-CN" i="1" kern="100">
                <a:solidFill>
                  <a:srgbClr val="000000"/>
                </a:solidFill>
                <a:cs typeface="Courier New" panose="02070309020205020404"/>
              </a:rPr>
              <a:t>n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．风</a:t>
            </a:r>
            <a:r>
              <a:rPr lang="en-US" altLang="zh-CN" kern="100">
                <a:solidFill>
                  <a:srgbClr val="000000"/>
                </a:solidFill>
                <a:latin typeface="宋体" panose="02010600030101010101" pitchFamily="2" charset="-122"/>
                <a:cs typeface="Times New Roman" panose="02020603050405020304"/>
              </a:rPr>
              <a:t>→</a:t>
            </a:r>
            <a:r>
              <a:rPr lang="en-US" altLang="zh-CN" i="1" kern="100">
                <a:solidFill>
                  <a:srgbClr val="000000"/>
                </a:solidFill>
                <a:cs typeface="Courier New" panose="02070309020205020404"/>
              </a:rPr>
              <a:t>adj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._______(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多风的，风大的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)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17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cloudy </a:t>
            </a:r>
            <a:r>
              <a:rPr lang="en-US" altLang="zh-CN" i="1" kern="100">
                <a:solidFill>
                  <a:srgbClr val="000000"/>
                </a:solidFill>
                <a:cs typeface="Courier New" panose="02070309020205020404"/>
              </a:rPr>
              <a:t>adj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.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多云的，阴天的</a:t>
            </a:r>
            <a:r>
              <a:rPr lang="en-US" altLang="zh-CN" kern="100">
                <a:solidFill>
                  <a:srgbClr val="000000"/>
                </a:solidFill>
                <a:latin typeface="宋体" panose="02010600030101010101" pitchFamily="2" charset="-122"/>
                <a:cs typeface="Times New Roman" panose="02020603050405020304"/>
              </a:rPr>
              <a:t>→</a:t>
            </a:r>
            <a:r>
              <a:rPr lang="en-US" altLang="zh-CN" i="1" kern="100">
                <a:solidFill>
                  <a:srgbClr val="000000"/>
                </a:solidFill>
                <a:cs typeface="Courier New" panose="02070309020205020404"/>
              </a:rPr>
              <a:t>n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._______(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云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)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18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sun </a:t>
            </a:r>
            <a:r>
              <a:rPr lang="en-US" altLang="zh-CN" i="1" kern="100">
                <a:solidFill>
                  <a:srgbClr val="000000"/>
                </a:solidFill>
                <a:cs typeface="Courier New" panose="02070309020205020404"/>
              </a:rPr>
              <a:t>n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．太阳，阳光</a:t>
            </a:r>
            <a:r>
              <a:rPr lang="en-US" altLang="zh-CN" kern="100">
                <a:solidFill>
                  <a:srgbClr val="000000"/>
                </a:solidFill>
                <a:latin typeface="宋体" panose="02010600030101010101" pitchFamily="2" charset="-122"/>
                <a:cs typeface="Times New Roman" panose="02020603050405020304"/>
              </a:rPr>
              <a:t>→</a:t>
            </a:r>
            <a:r>
              <a:rPr lang="en-US" altLang="zh-CN" i="1" kern="100">
                <a:solidFill>
                  <a:srgbClr val="000000"/>
                </a:solidFill>
                <a:cs typeface="Courier New" panose="02070309020205020404"/>
              </a:rPr>
              <a:t>adj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._______(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阳光充足的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)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19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bright </a:t>
            </a:r>
            <a:r>
              <a:rPr lang="en-US" altLang="zh-CN" i="1" kern="100">
                <a:solidFill>
                  <a:srgbClr val="000000"/>
                </a:solidFill>
                <a:cs typeface="Courier New" panose="02070309020205020404"/>
              </a:rPr>
              <a:t>adj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.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明亮的</a:t>
            </a:r>
            <a:r>
              <a:rPr lang="en-US" altLang="zh-CN" kern="100">
                <a:solidFill>
                  <a:srgbClr val="000000"/>
                </a:solidFill>
                <a:latin typeface="宋体" panose="02010600030101010101" pitchFamily="2" charset="-122"/>
                <a:cs typeface="Times New Roman" panose="02020603050405020304"/>
              </a:rPr>
              <a:t>→</a:t>
            </a:r>
            <a:r>
              <a:rPr lang="en-US" altLang="zh-CN" i="1" kern="100">
                <a:solidFill>
                  <a:srgbClr val="000000"/>
                </a:solidFill>
                <a:cs typeface="Courier New" panose="02070309020205020404"/>
              </a:rPr>
              <a:t>ad</a:t>
            </a:r>
            <a:r>
              <a:rPr lang="en-US" altLang="zh-CN" i="1" kern="1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/>
              </a:rPr>
              <a:t>v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.__________(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明亮地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)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586422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20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ice </a:t>
            </a:r>
            <a:r>
              <a:rPr lang="en-US" altLang="zh-CN" i="1" kern="100">
                <a:solidFill>
                  <a:srgbClr val="000000"/>
                </a:solidFill>
                <a:cs typeface="Courier New" panose="02070309020205020404"/>
              </a:rPr>
              <a:t>n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．冰</a:t>
            </a:r>
            <a:r>
              <a:rPr lang="en-US" altLang="zh-CN" kern="100">
                <a:solidFill>
                  <a:srgbClr val="000000"/>
                </a:solidFill>
                <a:latin typeface="宋体" panose="02010600030101010101" pitchFamily="2" charset="-122"/>
                <a:cs typeface="Times New Roman" panose="02020603050405020304"/>
              </a:rPr>
              <a:t>→</a:t>
            </a:r>
            <a:r>
              <a:rPr lang="en-US" altLang="zh-CN" i="1" kern="100">
                <a:solidFill>
                  <a:srgbClr val="000000"/>
                </a:solidFill>
                <a:cs typeface="Courier New" panose="02070309020205020404"/>
              </a:rPr>
              <a:t>adj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._____ (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结冰的；冰冷的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)</a:t>
            </a:r>
            <a:endParaRPr lang="zh-CN" altLang="zh-CN" sz="1050" kern="100">
              <a:effectLst/>
              <a:latin typeface="宋体" panose="02010600030101010101" pitchFamily="2" charset="-122"/>
              <a:cs typeface="Courier New" panose="02070309020205020404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64499" y="899752"/>
            <a:ext cx="10021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9pPr>
          </a:lstStyle>
          <a:p>
            <a:r>
              <a:rPr lang="en-US" altLang="zh-CN"/>
              <a:t>rainy</a:t>
            </a:r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5206384" y="1547833"/>
            <a:ext cx="11432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9pPr>
          </a:lstStyle>
          <a:p>
            <a:r>
              <a:rPr lang="en-US" altLang="zh-CN"/>
              <a:t>snowy</a:t>
            </a:r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3718909" y="2169909"/>
            <a:ext cx="11240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9pPr>
          </a:lstStyle>
          <a:p>
            <a:r>
              <a:rPr lang="en-US" altLang="zh-CN"/>
              <a:t>windy</a:t>
            </a:r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866822" y="2867418"/>
            <a:ext cx="10230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9pPr>
          </a:lstStyle>
          <a:p>
            <a:r>
              <a:rPr lang="en-US" altLang="zh-CN"/>
              <a:t>cloud</a:t>
            </a:r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4953286" y="3464780"/>
            <a:ext cx="11047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9pPr>
          </a:lstStyle>
          <a:p>
            <a:r>
              <a:rPr lang="en-US" altLang="zh-CN"/>
              <a:t>sunny</a:t>
            </a:r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4799044" y="4077081"/>
            <a:ext cx="14221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9pPr>
          </a:lstStyle>
          <a:p>
            <a:r>
              <a:rPr lang="en-US" altLang="zh-CN"/>
              <a:t>brightly</a:t>
            </a:r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3502882" y="4725162"/>
            <a:ext cx="6222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9pPr>
          </a:lstStyle>
          <a:p>
            <a:r>
              <a:rPr lang="en-US" altLang="zh-CN"/>
              <a:t>icy</a:t>
            </a:r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243508" y="818128"/>
            <a:ext cx="11665893" cy="4616648"/>
          </a:xfrm>
        </p:spPr>
        <p:txBody>
          <a:bodyPr/>
          <a:lstStyle/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21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low </a:t>
            </a:r>
            <a:r>
              <a:rPr lang="en-US" altLang="zh-CN" i="1" kern="100">
                <a:solidFill>
                  <a:srgbClr val="000000"/>
                </a:solidFill>
                <a:cs typeface="Courier New" panose="02070309020205020404"/>
              </a:rPr>
              <a:t>adj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.&amp; </a:t>
            </a:r>
            <a:r>
              <a:rPr lang="en-US" altLang="zh-CN" i="1" kern="100">
                <a:solidFill>
                  <a:srgbClr val="000000"/>
                </a:solidFill>
                <a:cs typeface="Courier New" panose="02070309020205020404"/>
              </a:rPr>
              <a:t>ad</a:t>
            </a:r>
            <a:r>
              <a:rPr lang="en-US" altLang="zh-CN" i="1" kern="1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/>
              </a:rPr>
              <a:t>v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.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低；矮</a:t>
            </a:r>
            <a:r>
              <a:rPr lang="en-US" altLang="zh-CN" kern="100">
                <a:solidFill>
                  <a:srgbClr val="000000"/>
                </a:solidFill>
                <a:latin typeface="宋体" panose="02010600030101010101" pitchFamily="2" charset="-122"/>
                <a:cs typeface="Times New Roman" panose="02020603050405020304"/>
              </a:rPr>
              <a:t>→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反义词</a:t>
            </a:r>
            <a:r>
              <a:rPr lang="zh-CN" altLang="zh-CN" kern="100">
                <a:solidFill>
                  <a:srgbClr val="000000"/>
                </a:solidFill>
                <a:latin typeface="宋体" panose="02010600030101010101" pitchFamily="2" charset="-122"/>
                <a:ea typeface="Times New Roman" panose="02020603050405020304"/>
                <a:cs typeface="Courier New" panose="02070309020205020404"/>
              </a:rPr>
              <a:t> </a:t>
            </a:r>
            <a:r>
              <a:rPr lang="en-US" altLang="zh-CN" kern="100">
                <a:solidFill>
                  <a:srgbClr val="000000"/>
                </a:solidFill>
                <a:latin typeface="宋体" panose="02010600030101010101" pitchFamily="2" charset="-122"/>
                <a:ea typeface="Times New Roman" panose="02020603050405020304"/>
                <a:cs typeface="Courier New" panose="02070309020205020404"/>
              </a:rPr>
              <a:t>______(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高；在高处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)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22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interest </a:t>
            </a:r>
            <a:r>
              <a:rPr lang="en-US" altLang="zh-CN" i="1" kern="100">
                <a:solidFill>
                  <a:srgbClr val="000000"/>
                </a:solidFill>
                <a:cs typeface="Courier New" panose="02070309020205020404"/>
              </a:rPr>
              <a:t>n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．兴趣；趣味</a:t>
            </a:r>
            <a:r>
              <a:rPr lang="zh-CN" altLang="zh-CN" kern="100" smtClean="0">
                <a:solidFill>
                  <a:srgbClr val="000000"/>
                </a:solidFill>
                <a:latin typeface="宋体" panose="02010600030101010101" pitchFamily="2" charset="-122"/>
                <a:cs typeface="Times New Roman" panose="02020603050405020304"/>
              </a:rPr>
              <a:t>→</a:t>
            </a:r>
            <a:endParaRPr lang="zh-CN" altLang="zh-CN" sz="1050" kern="100" smtClean="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i="1" kern="100" smtClean="0">
                <a:solidFill>
                  <a:srgbClr val="000000"/>
                </a:solidFill>
                <a:cs typeface="Courier New" panose="02070309020205020404"/>
              </a:rPr>
              <a:t>   adj</a:t>
            </a:r>
            <a:r>
              <a:rPr lang="en-US" altLang="zh-CN" kern="100" smtClean="0">
                <a:solidFill>
                  <a:srgbClr val="000000"/>
                </a:solidFill>
                <a:cs typeface="Courier New" panose="02070309020205020404"/>
              </a:rPr>
              <a:t>._____________(</a:t>
            </a:r>
            <a:r>
              <a:rPr lang="zh-CN" altLang="zh-CN" kern="100" smtClean="0">
                <a:solidFill>
                  <a:srgbClr val="000000"/>
                </a:solidFill>
                <a:cs typeface="Times New Roman" panose="02020603050405020304"/>
              </a:rPr>
              <a:t>有趣的</a:t>
            </a:r>
            <a:r>
              <a:rPr lang="en-US" altLang="zh-CN" kern="100" smtClean="0">
                <a:solidFill>
                  <a:srgbClr val="000000"/>
                </a:solidFill>
                <a:cs typeface="Courier New" panose="02070309020205020404"/>
              </a:rPr>
              <a:t>)</a:t>
            </a:r>
            <a:endParaRPr lang="zh-CN" altLang="zh-CN" sz="1050" kern="100" smtClean="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i="1" kern="100" smtClean="0">
                <a:solidFill>
                  <a:srgbClr val="000000"/>
                </a:solidFill>
                <a:cs typeface="Courier New" panose="02070309020205020404"/>
              </a:rPr>
              <a:t>   adj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.____________(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感兴趣的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) 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【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2021•36</a:t>
            </a:r>
            <a:r>
              <a:rPr lang="zh-CN" altLang="zh-CN" kern="100" smtClean="0">
                <a:solidFill>
                  <a:srgbClr val="000000"/>
                </a:solidFill>
                <a:cs typeface="Times New Roman" panose="02020603050405020304"/>
              </a:rPr>
              <a:t>】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zh-CN" altLang="zh-CN" kern="100">
                <a:solidFill>
                  <a:srgbClr val="39AC37"/>
                </a:solidFill>
                <a:ea typeface="黑体" panose="02010609060101010101" pitchFamily="49" charset="-122"/>
                <a:cs typeface="Times New Roman" panose="02020603050405020304"/>
              </a:rPr>
              <a:t>搭配：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have (an) interest ____ sth. </a:t>
            </a:r>
            <a:r>
              <a:rPr lang="zh-CN" altLang="zh-CN" kern="100">
                <a:solidFill>
                  <a:srgbClr val="000000"/>
                </a:solidFill>
                <a:ea typeface="楷体" panose="02010609060101010101" pitchFamily="49" charset="-122"/>
                <a:cs typeface="Times New Roman" panose="02020603050405020304"/>
              </a:rPr>
              <a:t>对</a:t>
            </a:r>
            <a:r>
              <a:rPr lang="en-US" altLang="zh-CN" kern="100">
                <a:solidFill>
                  <a:srgbClr val="000000"/>
                </a:solidFill>
                <a:latin typeface="宋体" panose="02010600030101010101" pitchFamily="2" charset="-122"/>
                <a:cs typeface="Times New Roman" panose="02020603050405020304"/>
              </a:rPr>
              <a:t>……</a:t>
            </a:r>
            <a:r>
              <a:rPr lang="zh-CN" altLang="zh-CN" kern="100" smtClean="0">
                <a:solidFill>
                  <a:srgbClr val="000000"/>
                </a:solidFill>
                <a:ea typeface="楷体" panose="02010609060101010101" pitchFamily="49" charset="-122"/>
                <a:cs typeface="Times New Roman" panose="02020603050405020304"/>
              </a:rPr>
              <a:t>有兴趣</a:t>
            </a:r>
            <a:endParaRPr lang="en-US" altLang="zh-CN" kern="100" smtClean="0">
              <a:solidFill>
                <a:srgbClr val="000000"/>
              </a:solidFill>
              <a:ea typeface="楷体" panose="02010609060101010101" pitchFamily="49" charset="-122"/>
              <a:cs typeface="Times New Roman" panose="020206030504050203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 smtClean="0">
                <a:solidFill>
                  <a:srgbClr val="000000"/>
                </a:solidFill>
                <a:cs typeface="Courier New" panose="02070309020205020404"/>
              </a:rPr>
              <a:t>23</a:t>
            </a:r>
            <a:r>
              <a:rPr lang="zh-CN" altLang="zh-CN" kern="100" smtClean="0">
                <a:solidFill>
                  <a:srgbClr val="000000"/>
                </a:solidFill>
                <a:cs typeface="Times New Roman" panose="02020603050405020304"/>
              </a:rPr>
              <a:t>．</a:t>
            </a:r>
            <a:r>
              <a:rPr lang="en-US" altLang="zh-CN" kern="100" smtClean="0">
                <a:solidFill>
                  <a:srgbClr val="000000"/>
                </a:solidFill>
                <a:cs typeface="Courier New" panose="02070309020205020404"/>
              </a:rPr>
              <a:t>Germany </a:t>
            </a:r>
            <a:r>
              <a:rPr lang="en-US" altLang="zh-CN" i="1" kern="100">
                <a:solidFill>
                  <a:srgbClr val="000000"/>
                </a:solidFill>
                <a:cs typeface="Courier New" panose="02070309020205020404"/>
              </a:rPr>
              <a:t>n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．德国</a:t>
            </a:r>
            <a:r>
              <a:rPr lang="en-US" altLang="zh-CN" kern="100">
                <a:solidFill>
                  <a:srgbClr val="000000"/>
                </a:solidFill>
                <a:latin typeface="宋体" panose="02010600030101010101" pitchFamily="2" charset="-122"/>
                <a:cs typeface="Times New Roman" panose="02020603050405020304"/>
              </a:rPr>
              <a:t>→</a:t>
            </a:r>
            <a:r>
              <a:rPr lang="en-US" altLang="zh-CN" i="1" kern="100">
                <a:solidFill>
                  <a:srgbClr val="000000"/>
                </a:solidFill>
                <a:cs typeface="Courier New" panose="02070309020205020404"/>
              </a:rPr>
              <a:t>n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.&amp; </a:t>
            </a:r>
            <a:r>
              <a:rPr lang="en-US" altLang="zh-CN" i="1" kern="100">
                <a:solidFill>
                  <a:srgbClr val="000000"/>
                </a:solidFill>
                <a:cs typeface="Courier New" panose="02070309020205020404"/>
              </a:rPr>
              <a:t>adj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._________ (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德国人；德语；德国的；德国人的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)</a:t>
            </a:r>
            <a:endParaRPr lang="zh-CN" altLang="zh-CN" sz="1050" kern="100">
              <a:effectLst/>
              <a:latin typeface="宋体" panose="02010600030101010101" pitchFamily="2" charset="-122"/>
              <a:cs typeface="Courier New" panose="02070309020205020404"/>
            </a:endParaRPr>
          </a:p>
        </p:txBody>
      </p:sp>
      <p:sp>
        <p:nvSpPr>
          <p:cNvPr id="3" name="左大括号 2"/>
          <p:cNvSpPr/>
          <p:nvPr/>
        </p:nvSpPr>
        <p:spPr>
          <a:xfrm>
            <a:off x="243508" y="2324151"/>
            <a:ext cx="277813" cy="1080135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000000"/>
                </a:solidFill>
                <a:latin typeface="Times New Roman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000000"/>
                </a:solidFill>
                <a:latin typeface="Times New Roman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000000"/>
                </a:solidFill>
                <a:latin typeface="Times New Roman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000000"/>
                </a:solidFill>
                <a:latin typeface="Times New Roman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000000"/>
                </a:solidFill>
                <a:latin typeface="Times New Roman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000000"/>
                </a:solidFill>
                <a:latin typeface="Times New Roman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000000"/>
                </a:solidFill>
                <a:latin typeface="Times New Roman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000000"/>
                </a:solidFill>
                <a:latin typeface="Times New Roman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000000"/>
                </a:solidFill>
                <a:latin typeface="Times New Roman"/>
                <a:ea typeface="黑体" panose="02010609060101010101" pitchFamily="49" charset="-122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5916250" y="862681"/>
            <a:ext cx="8643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9pPr>
          </a:lstStyle>
          <a:p>
            <a:r>
              <a:rPr lang="en-US" altLang="zh-CN"/>
              <a:t>high</a:t>
            </a:r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342612" y="2132838"/>
            <a:ext cx="18132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9pPr>
          </a:lstStyle>
          <a:p>
            <a:r>
              <a:rPr lang="en-US" altLang="zh-CN"/>
              <a:t>interesting</a:t>
            </a:r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293184" y="2855061"/>
            <a:ext cx="16930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9pPr>
          </a:lstStyle>
          <a:p>
            <a:r>
              <a:rPr lang="en-US" altLang="zh-CN"/>
              <a:t>interested</a:t>
            </a:r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4033792" y="3527856"/>
            <a:ext cx="484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9pPr>
          </a:lstStyle>
          <a:p>
            <a:r>
              <a:rPr lang="en-US" altLang="zh-CN"/>
              <a:t>in</a:t>
            </a:r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5332059" y="4138866"/>
            <a:ext cx="14606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9pPr>
          </a:lstStyle>
          <a:p>
            <a:r>
              <a:rPr lang="en-US" altLang="zh-CN"/>
              <a:t>German</a:t>
            </a:r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" name="内容占位符 13"/>
          <p:cNvSpPr>
            <a:spLocks noGrp="1"/>
          </p:cNvSpPr>
          <p:nvPr>
            <p:ph idx="1"/>
          </p:nvPr>
        </p:nvSpPr>
        <p:spPr>
          <a:xfrm>
            <a:off x="243508" y="818128"/>
            <a:ext cx="11665893" cy="5262245"/>
          </a:xfrm>
        </p:spPr>
        <p:txBody>
          <a:bodyPr/>
          <a:lstStyle/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24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India </a:t>
            </a:r>
            <a:r>
              <a:rPr lang="en-US" altLang="zh-CN" i="1" kern="100">
                <a:solidFill>
                  <a:srgbClr val="000000"/>
                </a:solidFill>
                <a:cs typeface="Courier New" panose="02070309020205020404"/>
              </a:rPr>
              <a:t>n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．印度</a:t>
            </a:r>
            <a:r>
              <a:rPr lang="en-US" altLang="zh-CN" kern="100">
                <a:solidFill>
                  <a:srgbClr val="000000"/>
                </a:solidFill>
                <a:latin typeface="宋体" panose="02010600030101010101" pitchFamily="2" charset="-122"/>
                <a:cs typeface="Times New Roman" panose="02020603050405020304"/>
              </a:rPr>
              <a:t>→</a:t>
            </a:r>
            <a:r>
              <a:rPr lang="en-US" altLang="zh-CN" i="1" kern="100">
                <a:solidFill>
                  <a:srgbClr val="000000"/>
                </a:solidFill>
                <a:cs typeface="Courier New" panose="02070309020205020404"/>
              </a:rPr>
              <a:t>n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.&amp; </a:t>
            </a:r>
            <a:r>
              <a:rPr lang="en-US" altLang="zh-CN" i="1" kern="100">
                <a:solidFill>
                  <a:srgbClr val="000000"/>
                </a:solidFill>
                <a:cs typeface="Courier New" panose="02070309020205020404"/>
              </a:rPr>
              <a:t>adj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._________ (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印度人；印第安人；印度人的；印第安人的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)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25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prepare </a:t>
            </a:r>
            <a:r>
              <a:rPr lang="en-US" altLang="zh-CN" i="1" kern="1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/>
              </a:rPr>
              <a:t>v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．准备【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2021•41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】</a:t>
            </a:r>
            <a:r>
              <a:rPr lang="en-US" altLang="zh-CN" kern="100">
                <a:solidFill>
                  <a:srgbClr val="000000"/>
                </a:solidFill>
                <a:latin typeface="宋体" panose="02010600030101010101" pitchFamily="2" charset="-122"/>
                <a:cs typeface="Times New Roman" panose="02020603050405020304"/>
              </a:rPr>
              <a:t>→</a:t>
            </a:r>
            <a:r>
              <a:rPr lang="en-US" altLang="zh-CN" i="1" kern="100">
                <a:solidFill>
                  <a:srgbClr val="000000"/>
                </a:solidFill>
                <a:cs typeface="Courier New" panose="02070309020205020404"/>
              </a:rPr>
              <a:t>n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._____________(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准备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) 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586422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26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share </a:t>
            </a:r>
            <a:r>
              <a:rPr lang="en-US" altLang="zh-CN" i="1" kern="1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/>
              </a:rPr>
              <a:t>v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．分享，共用</a:t>
            </a:r>
            <a:r>
              <a:rPr lang="en-US" altLang="zh-CN" kern="100">
                <a:solidFill>
                  <a:srgbClr val="000000"/>
                </a:solidFill>
                <a:latin typeface="宋体" panose="02010600030101010101" pitchFamily="2" charset="-122"/>
                <a:cs typeface="Times New Roman" panose="02020603050405020304"/>
              </a:rPr>
              <a:t>→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过去式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/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过去分词</a:t>
            </a:r>
            <a:r>
              <a:rPr lang="zh-CN" altLang="zh-CN" kern="100">
                <a:solidFill>
                  <a:srgbClr val="000000"/>
                </a:solidFill>
                <a:latin typeface="宋体" panose="02010600030101010101" pitchFamily="2" charset="-122"/>
                <a:ea typeface="Times New Roman" panose="02020603050405020304"/>
                <a:cs typeface="Courier New" panose="02070309020205020404"/>
              </a:rPr>
              <a:t> </a:t>
            </a:r>
            <a:r>
              <a:rPr lang="en-US" altLang="zh-CN" kern="100">
                <a:solidFill>
                  <a:srgbClr val="000000"/>
                </a:solidFill>
                <a:latin typeface="宋体" panose="02010600030101010101" pitchFamily="2" charset="-122"/>
                <a:ea typeface="Times New Roman" panose="02020603050405020304"/>
                <a:cs typeface="Courier New" panose="02070309020205020404"/>
              </a:rPr>
              <a:t>_________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zh-CN" altLang="zh-CN" kern="100">
                <a:solidFill>
                  <a:srgbClr val="39AC37"/>
                </a:solidFill>
                <a:ea typeface="黑体" panose="02010609060101010101" pitchFamily="49" charset="-122"/>
                <a:cs typeface="Times New Roman" panose="02020603050405020304"/>
              </a:rPr>
              <a:t>搭配：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share sth. ______ sb. </a:t>
            </a:r>
            <a:r>
              <a:rPr lang="zh-CN" altLang="zh-CN" kern="100">
                <a:solidFill>
                  <a:srgbClr val="000000"/>
                </a:solidFill>
                <a:ea typeface="楷体" panose="02010609060101010101" pitchFamily="49" charset="-122"/>
                <a:cs typeface="Times New Roman" panose="02020603050405020304"/>
              </a:rPr>
              <a:t>与某人分享某物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27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carry </a:t>
            </a:r>
            <a:r>
              <a:rPr lang="en-US" altLang="zh-CN" i="1" kern="1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/>
              </a:rPr>
              <a:t>v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．携带；拿，提</a:t>
            </a:r>
            <a:r>
              <a:rPr lang="en-US" altLang="zh-CN" kern="100">
                <a:solidFill>
                  <a:srgbClr val="000000"/>
                </a:solidFill>
                <a:latin typeface="宋体" panose="02010600030101010101" pitchFamily="2" charset="-122"/>
                <a:cs typeface="Times New Roman" panose="02020603050405020304"/>
              </a:rPr>
              <a:t>→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  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 smtClean="0">
                <a:solidFill>
                  <a:srgbClr val="000000"/>
                </a:solidFill>
                <a:cs typeface="Times New Roman" panose="02020603050405020304"/>
              </a:rPr>
              <a:t>   </a:t>
            </a:r>
            <a:r>
              <a:rPr lang="zh-CN" altLang="zh-CN" kern="100" smtClean="0">
                <a:solidFill>
                  <a:srgbClr val="000000"/>
                </a:solidFill>
                <a:cs typeface="Times New Roman" panose="02020603050405020304"/>
              </a:rPr>
              <a:t>过去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式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/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过去分词</a:t>
            </a:r>
            <a:r>
              <a:rPr lang="zh-CN" altLang="zh-CN" kern="100">
                <a:solidFill>
                  <a:srgbClr val="000000"/>
                </a:solidFill>
                <a:latin typeface="宋体" panose="02010600030101010101" pitchFamily="2" charset="-122"/>
                <a:ea typeface="Times New Roman" panose="02020603050405020304"/>
                <a:cs typeface="Courier New" panose="02070309020205020404"/>
              </a:rPr>
              <a:t> </a:t>
            </a:r>
            <a:r>
              <a:rPr lang="en-US" altLang="zh-CN" kern="100">
                <a:solidFill>
                  <a:srgbClr val="000000"/>
                </a:solidFill>
                <a:latin typeface="宋体" panose="02010600030101010101" pitchFamily="2" charset="-122"/>
                <a:ea typeface="Times New Roman" panose="02020603050405020304"/>
                <a:cs typeface="Courier New" panose="02070309020205020404"/>
              </a:rPr>
              <a:t>_________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 smtClean="0">
                <a:solidFill>
                  <a:srgbClr val="000000"/>
                </a:solidFill>
                <a:cs typeface="Times New Roman" panose="02020603050405020304"/>
              </a:rPr>
              <a:t>   </a:t>
            </a:r>
            <a:r>
              <a:rPr lang="zh-CN" altLang="zh-CN" kern="100" smtClean="0">
                <a:solidFill>
                  <a:srgbClr val="000000"/>
                </a:solidFill>
                <a:cs typeface="Times New Roman" panose="02020603050405020304"/>
              </a:rPr>
              <a:t>第三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人称单数</a:t>
            </a:r>
            <a:r>
              <a:rPr lang="zh-CN" altLang="zh-CN" kern="100">
                <a:solidFill>
                  <a:srgbClr val="000000"/>
                </a:solidFill>
                <a:latin typeface="宋体" panose="02010600030101010101" pitchFamily="2" charset="-122"/>
                <a:ea typeface="Times New Roman" panose="02020603050405020304"/>
                <a:cs typeface="Courier New" panose="02070309020205020404"/>
              </a:rPr>
              <a:t> </a:t>
            </a:r>
            <a:r>
              <a:rPr lang="en-US" altLang="zh-CN" kern="100" smtClean="0">
                <a:solidFill>
                  <a:srgbClr val="000000"/>
                </a:solidFill>
                <a:latin typeface="宋体" panose="02010600030101010101" pitchFamily="2" charset="-122"/>
                <a:ea typeface="Times New Roman" panose="02020603050405020304"/>
                <a:cs typeface="Courier New" panose="02070309020205020404"/>
              </a:rPr>
              <a:t>_________</a:t>
            </a:r>
            <a:endParaRPr lang="en-US" altLang="zh-CN" kern="100" smtClean="0">
              <a:solidFill>
                <a:srgbClr val="000000"/>
              </a:solidFill>
              <a:latin typeface="宋体" panose="02010600030101010101" pitchFamily="2" charset="-122"/>
              <a:ea typeface="Times New Roman" panose="02020603050405020304"/>
              <a:cs typeface="Courier New" panose="02070309020205020404"/>
            </a:endParaRPr>
          </a:p>
        </p:txBody>
      </p:sp>
      <p:sp>
        <p:nvSpPr>
          <p:cNvPr id="3" name="左大括号 2"/>
          <p:cNvSpPr/>
          <p:nvPr/>
        </p:nvSpPr>
        <p:spPr>
          <a:xfrm>
            <a:off x="243508" y="4774590"/>
            <a:ext cx="277813" cy="1080135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000000"/>
                </a:solidFill>
                <a:latin typeface="Times New Roman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000000"/>
                </a:solidFill>
                <a:latin typeface="Times New Roman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000000"/>
                </a:solidFill>
                <a:latin typeface="Times New Roman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000000"/>
                </a:solidFill>
                <a:latin typeface="Times New Roman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000000"/>
                </a:solidFill>
                <a:latin typeface="Times New Roman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000000"/>
                </a:solidFill>
                <a:latin typeface="Times New Roman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000000"/>
                </a:solidFill>
                <a:latin typeface="Times New Roman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000000"/>
                </a:solidFill>
                <a:latin typeface="Times New Roman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000000"/>
                </a:solidFill>
                <a:latin typeface="Times New Roman"/>
                <a:ea typeface="黑体" panose="02010609060101010101" pitchFamily="49" charset="-122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4799044" y="949180"/>
            <a:ext cx="12041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9pPr>
          </a:lstStyle>
          <a:p>
            <a:r>
              <a:rPr lang="en-US" altLang="zh-CN"/>
              <a:t>Indian</a:t>
            </a:r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6003526" y="2142312"/>
            <a:ext cx="20136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9pPr>
          </a:lstStyle>
          <a:p>
            <a:r>
              <a:rPr lang="en-US" altLang="zh-CN"/>
              <a:t>preparation</a:t>
            </a:r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7391368" y="2830347"/>
            <a:ext cx="12153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9pPr>
          </a:lstStyle>
          <a:p>
            <a:r>
              <a:rPr lang="en-US" altLang="zh-CN"/>
              <a:t>shared</a:t>
            </a:r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2854801" y="3478428"/>
            <a:ext cx="8643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9pPr>
          </a:lstStyle>
          <a:p>
            <a:r>
              <a:rPr lang="en-US" altLang="zh-CN"/>
              <a:t>with</a:t>
            </a:r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3502882" y="4774590"/>
            <a:ext cx="12987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9pPr>
          </a:lstStyle>
          <a:p>
            <a:r>
              <a:rPr lang="en-US" altLang="zh-CN"/>
              <a:t>carried</a:t>
            </a:r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3070828" y="5373243"/>
            <a:ext cx="12378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9pPr>
          </a:lstStyle>
          <a:p>
            <a:r>
              <a:rPr lang="en-US" altLang="zh-CN"/>
              <a:t>carries</a:t>
            </a:r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243508" y="818128"/>
            <a:ext cx="11665893" cy="4615815"/>
          </a:xfrm>
        </p:spPr>
        <p:txBody>
          <a:bodyPr/>
          <a:lstStyle/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28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decide </a:t>
            </a:r>
            <a:r>
              <a:rPr lang="en-US" altLang="zh-CN" i="1" kern="1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/>
              </a:rPr>
              <a:t>v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．决定</a:t>
            </a:r>
            <a:r>
              <a:rPr lang="en-US" altLang="zh-CN" kern="100">
                <a:solidFill>
                  <a:srgbClr val="000000"/>
                </a:solidFill>
                <a:latin typeface="宋体" panose="02010600030101010101" pitchFamily="2" charset="-122"/>
                <a:cs typeface="Times New Roman" panose="02020603050405020304"/>
              </a:rPr>
              <a:t>→</a:t>
            </a:r>
            <a:r>
              <a:rPr lang="en-US" altLang="zh-CN" i="1" kern="100">
                <a:solidFill>
                  <a:srgbClr val="000000"/>
                </a:solidFill>
                <a:cs typeface="Courier New" panose="02070309020205020404"/>
              </a:rPr>
              <a:t>n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.__________(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决定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)</a:t>
            </a:r>
            <a:endParaRPr lang="en-US" altLang="zh-CN" kern="100">
              <a:solidFill>
                <a:srgbClr val="000000"/>
              </a:solidFill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zh-CN" altLang="zh-CN" kern="100">
                <a:solidFill>
                  <a:srgbClr val="39AC37"/>
                </a:solidFill>
                <a:ea typeface="黑体" panose="02010609060101010101" pitchFamily="49" charset="-122"/>
                <a:cs typeface="Times New Roman" panose="02020603050405020304"/>
              </a:rPr>
              <a:t>搭配：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decide _____________ sth. </a:t>
            </a:r>
            <a:r>
              <a:rPr lang="zh-CN" altLang="zh-CN" kern="100">
                <a:solidFill>
                  <a:srgbClr val="000000"/>
                </a:solidFill>
                <a:ea typeface="楷体" panose="02010609060101010101" pitchFamily="49" charset="-122"/>
                <a:cs typeface="Times New Roman" panose="02020603050405020304"/>
              </a:rPr>
              <a:t>决定</a:t>
            </a:r>
            <a:r>
              <a:rPr lang="en-US" altLang="zh-CN" kern="100">
                <a:solidFill>
                  <a:srgbClr val="000000"/>
                </a:solidFill>
                <a:ea typeface="楷体" panose="02010609060101010101" pitchFamily="49" charset="-122"/>
                <a:cs typeface="Courier New" panose="02070309020205020404"/>
              </a:rPr>
              <a:t>(</a:t>
            </a:r>
            <a:r>
              <a:rPr lang="zh-CN" altLang="zh-CN" kern="100">
                <a:solidFill>
                  <a:srgbClr val="000000"/>
                </a:solidFill>
                <a:ea typeface="楷体" panose="02010609060101010101" pitchFamily="49" charset="-122"/>
                <a:cs typeface="Times New Roman" panose="02020603050405020304"/>
              </a:rPr>
              <a:t>不</a:t>
            </a:r>
            <a:r>
              <a:rPr lang="en-US" altLang="zh-CN" kern="100">
                <a:solidFill>
                  <a:srgbClr val="000000"/>
                </a:solidFill>
                <a:ea typeface="楷体" panose="02010609060101010101" pitchFamily="49" charset="-122"/>
                <a:cs typeface="Courier New" panose="02070309020205020404"/>
              </a:rPr>
              <a:t>)</a:t>
            </a:r>
            <a:r>
              <a:rPr lang="zh-CN" altLang="zh-CN" kern="100">
                <a:solidFill>
                  <a:srgbClr val="000000"/>
                </a:solidFill>
                <a:ea typeface="楷体" panose="02010609060101010101" pitchFamily="49" charset="-122"/>
                <a:cs typeface="Times New Roman" panose="02020603050405020304"/>
              </a:rPr>
              <a:t>做某事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decide __________ (doing) sth. </a:t>
            </a:r>
            <a:r>
              <a:rPr lang="zh-CN" altLang="zh-CN" kern="100">
                <a:solidFill>
                  <a:srgbClr val="000000"/>
                </a:solidFill>
                <a:ea typeface="楷体" panose="02010609060101010101" pitchFamily="49" charset="-122"/>
                <a:cs typeface="Times New Roman" panose="02020603050405020304"/>
              </a:rPr>
              <a:t>决定</a:t>
            </a:r>
            <a:r>
              <a:rPr lang="en-US" altLang="zh-CN" kern="100">
                <a:solidFill>
                  <a:srgbClr val="000000"/>
                </a:solidFill>
                <a:ea typeface="楷体" panose="02010609060101010101" pitchFamily="49" charset="-122"/>
                <a:cs typeface="Courier New" panose="02070309020205020404"/>
              </a:rPr>
              <a:t>(</a:t>
            </a:r>
            <a:r>
              <a:rPr lang="zh-CN" altLang="zh-CN" kern="100">
                <a:solidFill>
                  <a:srgbClr val="000000"/>
                </a:solidFill>
                <a:ea typeface="楷体" panose="02010609060101010101" pitchFamily="49" charset="-122"/>
                <a:cs typeface="Times New Roman" panose="02020603050405020304"/>
              </a:rPr>
              <a:t>做</a:t>
            </a:r>
            <a:r>
              <a:rPr lang="en-US" altLang="zh-CN" kern="100">
                <a:solidFill>
                  <a:srgbClr val="000000"/>
                </a:solidFill>
                <a:ea typeface="楷体" panose="02010609060101010101" pitchFamily="49" charset="-122"/>
                <a:cs typeface="Courier New" panose="02070309020205020404"/>
              </a:rPr>
              <a:t>)</a:t>
            </a:r>
            <a:r>
              <a:rPr lang="zh-CN" altLang="zh-CN" kern="100">
                <a:solidFill>
                  <a:srgbClr val="000000"/>
                </a:solidFill>
                <a:ea typeface="楷体" panose="02010609060101010101" pitchFamily="49" charset="-122"/>
                <a:cs typeface="Times New Roman" panose="02020603050405020304"/>
              </a:rPr>
              <a:t>某事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29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dangerous </a:t>
            </a:r>
            <a:r>
              <a:rPr lang="en-US" altLang="zh-CN" i="1" kern="100">
                <a:solidFill>
                  <a:srgbClr val="000000"/>
                </a:solidFill>
                <a:cs typeface="Courier New" panose="02070309020205020404"/>
              </a:rPr>
              <a:t>adj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.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有危险的</a:t>
            </a:r>
            <a:r>
              <a:rPr lang="en-US" altLang="zh-CN" kern="100">
                <a:solidFill>
                  <a:srgbClr val="000000"/>
                </a:solidFill>
                <a:latin typeface="宋体" panose="02010600030101010101" pitchFamily="2" charset="-122"/>
                <a:cs typeface="Times New Roman" panose="02020603050405020304"/>
              </a:rPr>
              <a:t>→</a:t>
            </a:r>
            <a:r>
              <a:rPr lang="en-US" altLang="zh-CN" i="1" kern="100">
                <a:solidFill>
                  <a:srgbClr val="000000"/>
                </a:solidFill>
                <a:cs typeface="Courier New" panose="02070309020205020404"/>
              </a:rPr>
              <a:t>n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.________(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危险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)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30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arrive </a:t>
            </a:r>
            <a:r>
              <a:rPr lang="en-US" altLang="zh-CN" i="1" kern="1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/>
              </a:rPr>
              <a:t>v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．到达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zh-CN" altLang="zh-CN" kern="100">
                <a:solidFill>
                  <a:srgbClr val="39AC37"/>
                </a:solidFill>
                <a:ea typeface="黑体" panose="02010609060101010101" pitchFamily="49" charset="-122"/>
                <a:cs typeface="Times New Roman" panose="02020603050405020304"/>
              </a:rPr>
              <a:t>搭配：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arrive ____ </a:t>
            </a:r>
            <a:r>
              <a:rPr lang="zh-CN" altLang="zh-CN" kern="100">
                <a:solidFill>
                  <a:srgbClr val="000000"/>
                </a:solidFill>
                <a:ea typeface="楷体" panose="02010609060101010101" pitchFamily="49" charset="-122"/>
                <a:cs typeface="Times New Roman" panose="02020603050405020304"/>
              </a:rPr>
              <a:t>到达</a:t>
            </a:r>
            <a:r>
              <a:rPr lang="en-US" altLang="zh-CN" kern="100">
                <a:solidFill>
                  <a:srgbClr val="000000"/>
                </a:solidFill>
                <a:ea typeface="楷体" panose="02010609060101010101" pitchFamily="49" charset="-122"/>
                <a:cs typeface="Courier New" panose="02070309020205020404"/>
              </a:rPr>
              <a:t>(</a:t>
            </a:r>
            <a:r>
              <a:rPr lang="zh-CN" altLang="zh-CN" kern="100">
                <a:solidFill>
                  <a:srgbClr val="000000"/>
                </a:solidFill>
                <a:ea typeface="楷体" panose="02010609060101010101" pitchFamily="49" charset="-122"/>
                <a:cs typeface="Times New Roman" panose="02020603050405020304"/>
              </a:rPr>
              <a:t>小地方</a:t>
            </a:r>
            <a:r>
              <a:rPr lang="en-US" altLang="zh-CN" kern="100">
                <a:solidFill>
                  <a:srgbClr val="000000"/>
                </a:solidFill>
                <a:ea typeface="楷体" panose="02010609060101010101" pitchFamily="49" charset="-122"/>
                <a:cs typeface="Courier New" panose="02070309020205020404"/>
              </a:rPr>
              <a:t>)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arrive ____ </a:t>
            </a:r>
            <a:r>
              <a:rPr lang="zh-CN" altLang="zh-CN" kern="100">
                <a:solidFill>
                  <a:srgbClr val="000000"/>
                </a:solidFill>
                <a:ea typeface="楷体" panose="02010609060101010101" pitchFamily="49" charset="-122"/>
                <a:cs typeface="Times New Roman" panose="02020603050405020304"/>
              </a:rPr>
              <a:t>到达</a:t>
            </a:r>
            <a:r>
              <a:rPr lang="en-US" altLang="zh-CN" kern="100">
                <a:solidFill>
                  <a:srgbClr val="000000"/>
                </a:solidFill>
                <a:ea typeface="楷体" panose="02010609060101010101" pitchFamily="49" charset="-122"/>
                <a:cs typeface="Courier New" panose="02070309020205020404"/>
              </a:rPr>
              <a:t>(</a:t>
            </a:r>
            <a:r>
              <a:rPr lang="zh-CN" altLang="zh-CN" kern="100">
                <a:solidFill>
                  <a:srgbClr val="000000"/>
                </a:solidFill>
                <a:ea typeface="楷体" panose="02010609060101010101" pitchFamily="49" charset="-122"/>
                <a:cs typeface="Times New Roman" panose="02020603050405020304"/>
              </a:rPr>
              <a:t>大地方</a:t>
            </a:r>
            <a:r>
              <a:rPr lang="en-US" altLang="zh-CN" kern="100">
                <a:solidFill>
                  <a:srgbClr val="000000"/>
                </a:solidFill>
                <a:ea typeface="楷体" panose="02010609060101010101" pitchFamily="49" charset="-122"/>
                <a:cs typeface="Courier New" panose="02070309020205020404"/>
              </a:rPr>
              <a:t>)</a:t>
            </a:r>
            <a:endParaRPr lang="zh-CN" altLang="zh-CN" sz="1050" kern="100">
              <a:effectLst/>
              <a:latin typeface="宋体" panose="02010600030101010101" pitchFamily="2" charset="-122"/>
              <a:cs typeface="Courier New" panose="02070309020205020404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150963" y="936823"/>
            <a:ext cx="1420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9pPr>
          </a:lstStyle>
          <a:p>
            <a:r>
              <a:rPr lang="en-US" altLang="zh-CN"/>
              <a:t>decision</a:t>
            </a:r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2582527" y="1547833"/>
            <a:ext cx="17844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9pPr>
          </a:lstStyle>
          <a:p>
            <a:r>
              <a:rPr lang="en-US" altLang="zh-CN"/>
              <a:t>(not) to do</a:t>
            </a:r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484497" y="2171200"/>
            <a:ext cx="14446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9pPr>
          </a:lstStyle>
          <a:p>
            <a:r>
              <a:rPr lang="en-US" altLang="zh-CN"/>
              <a:t>on/upon</a:t>
            </a:r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231098" y="2817990"/>
            <a:ext cx="12618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9pPr>
          </a:lstStyle>
          <a:p>
            <a:r>
              <a:rPr lang="en-US" altLang="zh-CN"/>
              <a:t>danger</a:t>
            </a:r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2422747" y="4152514"/>
            <a:ext cx="484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9pPr>
          </a:lstStyle>
          <a:p>
            <a:r>
              <a:rPr lang="en-US" altLang="zh-CN"/>
              <a:t>at</a:t>
            </a:r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1342612" y="4812952"/>
            <a:ext cx="484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9pPr>
          </a:lstStyle>
          <a:p>
            <a:r>
              <a:rPr lang="en-US" altLang="zh-CN"/>
              <a:t>in</a:t>
            </a:r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内容占位符 6"/>
          <p:cNvSpPr>
            <a:spLocks noGrp="1"/>
          </p:cNvSpPr>
          <p:nvPr>
            <p:ph idx="1"/>
          </p:nvPr>
        </p:nvSpPr>
        <p:spPr>
          <a:xfrm>
            <a:off x="243508" y="818128"/>
            <a:ext cx="11665893" cy="3322955"/>
          </a:xfrm>
        </p:spPr>
        <p:txBody>
          <a:bodyPr/>
          <a:lstStyle/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31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friendly </a:t>
            </a:r>
            <a:r>
              <a:rPr lang="en-US" altLang="zh-CN" i="1" kern="100">
                <a:solidFill>
                  <a:srgbClr val="000000"/>
                </a:solidFill>
                <a:cs typeface="Courier New" panose="02070309020205020404"/>
              </a:rPr>
              <a:t>adj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.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友好的</a:t>
            </a:r>
            <a:r>
              <a:rPr lang="en-US" altLang="zh-CN" kern="100">
                <a:solidFill>
                  <a:srgbClr val="000000"/>
                </a:solidFill>
                <a:latin typeface="宋体" panose="02010600030101010101" pitchFamily="2" charset="-122"/>
                <a:cs typeface="Times New Roman" panose="02020603050405020304"/>
              </a:rPr>
              <a:t>→</a:t>
            </a:r>
            <a:r>
              <a:rPr lang="en-US" altLang="zh-CN" i="1" kern="100">
                <a:solidFill>
                  <a:srgbClr val="000000"/>
                </a:solidFill>
                <a:cs typeface="Courier New" panose="02070309020205020404"/>
              </a:rPr>
              <a:t>n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.________ (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朋友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)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zh-CN" altLang="zh-CN" kern="100">
                <a:solidFill>
                  <a:srgbClr val="39AC37"/>
                </a:solidFill>
                <a:ea typeface="黑体" panose="02010609060101010101" pitchFamily="49" charset="-122"/>
                <a:cs typeface="Times New Roman" panose="02020603050405020304"/>
              </a:rPr>
              <a:t>搭配：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be friendly ____ </a:t>
            </a:r>
            <a:r>
              <a:rPr lang="zh-CN" altLang="zh-CN" kern="100">
                <a:solidFill>
                  <a:srgbClr val="000000"/>
                </a:solidFill>
                <a:ea typeface="楷体" panose="02010609060101010101" pitchFamily="49" charset="-122"/>
                <a:cs typeface="Times New Roman" panose="02020603050405020304"/>
              </a:rPr>
              <a:t>对</a:t>
            </a:r>
            <a:r>
              <a:rPr lang="en-US" altLang="zh-CN" kern="100">
                <a:solidFill>
                  <a:srgbClr val="000000"/>
                </a:solidFill>
                <a:latin typeface="宋体" panose="02010600030101010101" pitchFamily="2" charset="-122"/>
                <a:cs typeface="Times New Roman" panose="02020603050405020304"/>
              </a:rPr>
              <a:t>……</a:t>
            </a:r>
            <a:r>
              <a:rPr lang="zh-CN" altLang="zh-CN" kern="100">
                <a:solidFill>
                  <a:srgbClr val="000000"/>
                </a:solidFill>
                <a:ea typeface="楷体" panose="02010609060101010101" pitchFamily="49" charset="-122"/>
                <a:cs typeface="Times New Roman" panose="02020603050405020304"/>
              </a:rPr>
              <a:t>友好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【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2022•34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】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32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luck </a:t>
            </a:r>
            <a:r>
              <a:rPr lang="en-US" altLang="zh-CN" i="1" kern="100">
                <a:solidFill>
                  <a:srgbClr val="000000"/>
                </a:solidFill>
                <a:cs typeface="Courier New" panose="02070309020205020404"/>
              </a:rPr>
              <a:t>n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．好运，幸运</a:t>
            </a:r>
            <a:r>
              <a:rPr lang="en-US" altLang="zh-CN" kern="100" smtClean="0">
                <a:solidFill>
                  <a:srgbClr val="000000"/>
                </a:solidFill>
                <a:latin typeface="宋体" panose="02010600030101010101" pitchFamily="2" charset="-122"/>
                <a:cs typeface="Times New Roman" panose="02020603050405020304"/>
              </a:rPr>
              <a:t>→</a:t>
            </a:r>
            <a:r>
              <a:rPr lang="en-US" altLang="zh-CN" i="1" kern="100" smtClean="0">
                <a:solidFill>
                  <a:srgbClr val="000000"/>
                </a:solidFill>
                <a:cs typeface="Courier New" panose="02070309020205020404"/>
              </a:rPr>
              <a:t>adj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._______(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运气好的，幸运的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)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33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full </a:t>
            </a:r>
            <a:r>
              <a:rPr lang="en-US" altLang="zh-CN" i="1" kern="100">
                <a:solidFill>
                  <a:srgbClr val="000000"/>
                </a:solidFill>
                <a:cs typeface="Courier New" panose="02070309020205020404"/>
              </a:rPr>
              <a:t>adj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.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满的，充满的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zh-CN" altLang="zh-CN" kern="100">
                <a:solidFill>
                  <a:srgbClr val="39AC37"/>
                </a:solidFill>
                <a:ea typeface="黑体" panose="02010609060101010101" pitchFamily="49" charset="-122"/>
                <a:cs typeface="Times New Roman" panose="02020603050405020304"/>
              </a:rPr>
              <a:t>搭配：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be full ____ </a:t>
            </a:r>
            <a:r>
              <a:rPr lang="zh-CN" altLang="zh-CN" kern="100">
                <a:solidFill>
                  <a:srgbClr val="000000"/>
                </a:solidFill>
                <a:ea typeface="楷体" panose="02010609060101010101" pitchFamily="49" charset="-122"/>
                <a:cs typeface="Times New Roman" panose="02020603050405020304"/>
              </a:rPr>
              <a:t>充满</a:t>
            </a:r>
            <a:r>
              <a:rPr lang="en-US" altLang="zh-CN" kern="100">
                <a:solidFill>
                  <a:srgbClr val="000000"/>
                </a:solidFill>
                <a:latin typeface="宋体" panose="02010600030101010101" pitchFamily="2" charset="-122"/>
                <a:cs typeface="Times New Roman" panose="02020603050405020304"/>
              </a:rPr>
              <a:t>……</a:t>
            </a:r>
            <a:endParaRPr lang="zh-CN" altLang="zh-CN" sz="1050" kern="100">
              <a:effectLst/>
              <a:latin typeface="宋体" panose="02010600030101010101" pitchFamily="2" charset="-122"/>
              <a:cs typeface="Courier New" panose="02070309020205020404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48536" y="918700"/>
            <a:ext cx="11224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9pPr>
          </a:lstStyle>
          <a:p>
            <a:r>
              <a:rPr lang="en-US" altLang="zh-CN"/>
              <a:t>friend</a:t>
            </a:r>
            <a:endParaRPr lang="zh-CN" altLang="en-US"/>
          </a:p>
        </p:txBody>
      </p:sp>
      <p:sp>
        <p:nvSpPr>
          <p:cNvPr id="3" name="TextBox 2"/>
          <p:cNvSpPr txBox="1"/>
          <p:nvPr/>
        </p:nvSpPr>
        <p:spPr>
          <a:xfrm>
            <a:off x="3107899" y="1609618"/>
            <a:ext cx="484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9pPr>
          </a:lstStyle>
          <a:p>
            <a:r>
              <a:rPr lang="en-US" altLang="zh-CN"/>
              <a:t>to</a:t>
            </a:r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5039785" y="2176085"/>
            <a:ext cx="10230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9pPr>
          </a:lstStyle>
          <a:p>
            <a:r>
              <a:rPr lang="en-US" altLang="zh-CN"/>
              <a:t>lucky</a:t>
            </a:r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2496889" y="3503142"/>
            <a:ext cx="484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9pPr>
          </a:lstStyle>
          <a:p>
            <a:r>
              <a:rPr lang="en-US" altLang="zh-CN"/>
              <a:t>of</a:t>
            </a:r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243508" y="818128"/>
            <a:ext cx="11665893" cy="3323987"/>
          </a:xfrm>
        </p:spPr>
        <p:txBody>
          <a:bodyPr/>
          <a:lstStyle/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34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important </a:t>
            </a:r>
            <a:r>
              <a:rPr lang="en-US" altLang="zh-CN" i="1" kern="100">
                <a:solidFill>
                  <a:srgbClr val="000000"/>
                </a:solidFill>
                <a:cs typeface="Courier New" panose="02070309020205020404"/>
              </a:rPr>
              <a:t>adj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.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重要的</a:t>
            </a:r>
            <a:r>
              <a:rPr lang="en-US" altLang="zh-CN" kern="100" smtClean="0">
                <a:solidFill>
                  <a:srgbClr val="000000"/>
                </a:solidFill>
                <a:latin typeface="宋体" panose="02010600030101010101" pitchFamily="2" charset="-122"/>
                <a:cs typeface="Times New Roman" panose="02020603050405020304"/>
              </a:rPr>
              <a:t>→</a:t>
            </a:r>
            <a:r>
              <a:rPr lang="en-US" altLang="zh-CN" i="1" kern="100" smtClean="0">
                <a:solidFill>
                  <a:srgbClr val="000000"/>
                </a:solidFill>
                <a:cs typeface="Courier New" panose="02070309020205020404"/>
              </a:rPr>
              <a:t>n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.____________(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重要性；重要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)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35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open </a:t>
            </a:r>
            <a:r>
              <a:rPr lang="en-US" altLang="zh-CN" i="1" kern="1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/>
              </a:rPr>
              <a:t>v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．打开</a:t>
            </a:r>
            <a:r>
              <a:rPr lang="zh-CN" altLang="zh-CN" kern="100">
                <a:solidFill>
                  <a:srgbClr val="000000"/>
                </a:solidFill>
                <a:latin typeface="宋体" panose="02010600030101010101" pitchFamily="2" charset="-122"/>
                <a:ea typeface="Times New Roman" panose="02020603050405020304"/>
                <a:cs typeface="Courier New" panose="02070309020205020404"/>
              </a:rPr>
              <a:t> </a:t>
            </a:r>
            <a:r>
              <a:rPr lang="en-US" altLang="zh-CN" i="1" kern="100">
                <a:solidFill>
                  <a:srgbClr val="000000"/>
                </a:solidFill>
                <a:latin typeface="宋体" panose="02010600030101010101" pitchFamily="2" charset="-122"/>
                <a:ea typeface="Times New Roman" panose="02020603050405020304"/>
                <a:cs typeface="Courier New" panose="02070309020205020404"/>
              </a:rPr>
              <a:t>adj</a:t>
            </a:r>
            <a:r>
              <a:rPr lang="en-US" altLang="zh-CN" kern="100">
                <a:solidFill>
                  <a:srgbClr val="000000"/>
                </a:solidFill>
                <a:latin typeface="宋体" panose="02010600030101010101" pitchFamily="2" charset="-122"/>
                <a:ea typeface="Times New Roman" panose="02020603050405020304"/>
                <a:cs typeface="Courier New" panose="02070309020205020404"/>
              </a:rPr>
              <a:t>.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开放的；敞开的</a:t>
            </a:r>
            <a:r>
              <a:rPr lang="en-US" altLang="zh-CN" kern="100" smtClean="0">
                <a:solidFill>
                  <a:srgbClr val="000000"/>
                </a:solidFill>
                <a:latin typeface="宋体" panose="02010600030101010101" pitchFamily="2" charset="-122"/>
                <a:cs typeface="Times New Roman" panose="02020603050405020304"/>
              </a:rPr>
              <a:t>→</a:t>
            </a:r>
            <a:r>
              <a:rPr lang="zh-CN" altLang="zh-CN" kern="100" smtClean="0">
                <a:solidFill>
                  <a:srgbClr val="000000"/>
                </a:solidFill>
                <a:cs typeface="Times New Roman" panose="02020603050405020304"/>
              </a:rPr>
              <a:t>反义词</a:t>
            </a:r>
            <a:r>
              <a:rPr lang="zh-CN" altLang="zh-CN" kern="100" smtClean="0">
                <a:solidFill>
                  <a:srgbClr val="000000"/>
                </a:solidFill>
                <a:latin typeface="宋体" panose="02010600030101010101" pitchFamily="2" charset="-122"/>
                <a:ea typeface="Times New Roman" panose="02020603050405020304"/>
                <a:cs typeface="Courier New" panose="02070309020205020404"/>
              </a:rPr>
              <a:t> </a:t>
            </a:r>
            <a:r>
              <a:rPr lang="en-US" altLang="zh-CN" kern="100">
                <a:solidFill>
                  <a:srgbClr val="000000"/>
                </a:solidFill>
                <a:latin typeface="宋体" panose="02010600030101010101" pitchFamily="2" charset="-122"/>
                <a:ea typeface="Times New Roman" panose="02020603050405020304"/>
                <a:cs typeface="Courier New" panose="02070309020205020404"/>
              </a:rPr>
              <a:t>_______(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关上；关闭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)  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36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treat </a:t>
            </a:r>
            <a:r>
              <a:rPr lang="en-US" altLang="zh-CN" i="1" kern="1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/>
              </a:rPr>
              <a:t>v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&amp; </a:t>
            </a:r>
            <a:r>
              <a:rPr lang="en-US" altLang="zh-CN" i="1" kern="100">
                <a:solidFill>
                  <a:srgbClr val="000000"/>
                </a:solidFill>
                <a:cs typeface="Courier New" panose="02070309020205020404"/>
              </a:rPr>
              <a:t>n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．款待，招待</a:t>
            </a:r>
            <a:r>
              <a:rPr lang="en-US" altLang="zh-CN" kern="100">
                <a:solidFill>
                  <a:srgbClr val="000000"/>
                </a:solidFill>
                <a:latin typeface="宋体" panose="02010600030101010101" pitchFamily="2" charset="-122"/>
                <a:cs typeface="Times New Roman" panose="02020603050405020304"/>
              </a:rPr>
              <a:t>→</a:t>
            </a:r>
            <a:r>
              <a:rPr lang="en-US" altLang="zh-CN" i="1" kern="100">
                <a:solidFill>
                  <a:srgbClr val="000000"/>
                </a:solidFill>
                <a:cs typeface="Courier New" panose="02070309020205020404"/>
              </a:rPr>
              <a:t>n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.___________ (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治疗；对待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) 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zh-CN" altLang="zh-CN" kern="100">
                <a:solidFill>
                  <a:srgbClr val="39AC37"/>
                </a:solidFill>
                <a:ea typeface="黑体" panose="02010609060101010101" pitchFamily="49" charset="-122"/>
                <a:cs typeface="Times New Roman" panose="02020603050405020304"/>
              </a:rPr>
              <a:t>搭配：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treat sb. ____ sth. </a:t>
            </a:r>
            <a:r>
              <a:rPr lang="zh-CN" altLang="zh-CN" kern="100">
                <a:solidFill>
                  <a:srgbClr val="000000"/>
                </a:solidFill>
                <a:ea typeface="楷体" panose="02010609060101010101" pitchFamily="49" charset="-122"/>
                <a:cs typeface="Times New Roman" panose="02020603050405020304"/>
              </a:rPr>
              <a:t>用某物招待某人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37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national </a:t>
            </a:r>
            <a:r>
              <a:rPr lang="en-US" altLang="zh-CN" i="1" kern="100">
                <a:solidFill>
                  <a:srgbClr val="000000"/>
                </a:solidFill>
                <a:cs typeface="Courier New" panose="02070309020205020404"/>
              </a:rPr>
              <a:t>adj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.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国家的</a:t>
            </a:r>
            <a:r>
              <a:rPr lang="en-US" altLang="zh-CN" kern="100">
                <a:solidFill>
                  <a:srgbClr val="000000"/>
                </a:solidFill>
                <a:latin typeface="宋体" panose="02010600030101010101" pitchFamily="2" charset="-122"/>
                <a:cs typeface="Times New Roman" panose="02020603050405020304"/>
              </a:rPr>
              <a:t>→</a:t>
            </a:r>
            <a:r>
              <a:rPr lang="en-US" altLang="zh-CN" i="1" kern="100">
                <a:solidFill>
                  <a:srgbClr val="000000"/>
                </a:solidFill>
                <a:cs typeface="Courier New" panose="02070309020205020404"/>
              </a:rPr>
              <a:t>n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.________ (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国家；民族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)</a:t>
            </a:r>
            <a:endParaRPr lang="zh-CN" altLang="zh-CN" sz="1050" kern="100">
              <a:effectLst/>
              <a:latin typeface="宋体" panose="02010600030101010101" pitchFamily="2" charset="-122"/>
              <a:cs typeface="Courier New" panose="02070309020205020404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891501" y="898461"/>
            <a:ext cx="19399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9pPr>
          </a:lstStyle>
          <a:p>
            <a:r>
              <a:rPr lang="en-US" altLang="zh-CN"/>
              <a:t>importance</a:t>
            </a:r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8175376" y="1558899"/>
            <a:ext cx="9204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9pPr>
          </a:lstStyle>
          <a:p>
            <a:r>
              <a:rPr lang="en-US" altLang="zh-CN"/>
              <a:t>close</a:t>
            </a:r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5700223" y="2219337"/>
            <a:ext cx="16946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9pPr>
          </a:lstStyle>
          <a:p>
            <a:r>
              <a:rPr lang="en-US" altLang="zh-CN"/>
              <a:t>treatment</a:t>
            </a:r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2700559" y="2881066"/>
            <a:ext cx="484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9pPr>
          </a:lstStyle>
          <a:p>
            <a:r>
              <a:rPr lang="en-US" altLang="zh-CN"/>
              <a:t>to</a:t>
            </a:r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4650760" y="3504433"/>
            <a:ext cx="11641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9pPr>
          </a:lstStyle>
          <a:p>
            <a:r>
              <a:rPr lang="en-US" altLang="zh-CN"/>
              <a:t>nation</a:t>
            </a:r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内容占位符 9"/>
          <p:cNvSpPr>
            <a:spLocks noGrp="1"/>
          </p:cNvSpPr>
          <p:nvPr>
            <p:ph idx="1"/>
          </p:nvPr>
        </p:nvSpPr>
        <p:spPr>
          <a:xfrm>
            <a:off x="243508" y="1610201"/>
            <a:ext cx="11665893" cy="3323987"/>
          </a:xfrm>
        </p:spPr>
        <p:txBody>
          <a:bodyPr/>
          <a:lstStyle/>
          <a:p>
            <a:pPr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1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cold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(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　　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)1)He was staring at her with </a:t>
            </a:r>
            <a:r>
              <a:rPr lang="en-US" altLang="zh-CN" b="1" kern="100">
                <a:solidFill>
                  <a:srgbClr val="000000"/>
                </a:solidFill>
                <a:cs typeface="Courier New" panose="02070309020205020404"/>
              </a:rPr>
              <a:t>cold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 eyes.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(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　　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)2)Some people were cooling their feet in the </a:t>
            </a:r>
            <a:r>
              <a:rPr lang="en-US" altLang="zh-CN" b="1" kern="100">
                <a:solidFill>
                  <a:srgbClr val="000000"/>
                </a:solidFill>
                <a:cs typeface="Courier New" panose="02070309020205020404"/>
              </a:rPr>
              <a:t>cold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 water from the snow-covered mountains nearby.</a:t>
            </a:r>
            <a:r>
              <a:rPr lang="zh-CN" altLang="zh-CN" kern="100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/>
              </a:rPr>
              <a:t>【</a:t>
            </a:r>
            <a:r>
              <a:rPr lang="en-US" altLang="zh-CN" kern="100">
                <a:solidFill>
                  <a:srgbClr val="000000"/>
                </a:solidFill>
                <a:ea typeface="黑体" panose="02010609060101010101" pitchFamily="49" charset="-122"/>
                <a:cs typeface="Courier New" panose="02070309020205020404"/>
              </a:rPr>
              <a:t>2023•</a:t>
            </a:r>
            <a:r>
              <a:rPr lang="zh-CN" altLang="zh-CN" kern="100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/>
              </a:rPr>
              <a:t>福建】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2693670"/>
                <a:tab pos="3409950"/>
                <a:tab pos="4230370"/>
                <a:tab pos="5579745"/>
                <a:tab pos="6821170"/>
                <a:tab pos="764984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A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</a:t>
            </a:r>
            <a:r>
              <a:rPr lang="en-US" altLang="zh-CN" i="1" kern="100">
                <a:solidFill>
                  <a:srgbClr val="000000"/>
                </a:solidFill>
                <a:cs typeface="Courier New" panose="02070309020205020404"/>
              </a:rPr>
              <a:t>adj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.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冷</a:t>
            </a:r>
            <a:r>
              <a:rPr lang="zh-CN" altLang="zh-CN" kern="100" smtClean="0">
                <a:solidFill>
                  <a:srgbClr val="000000"/>
                </a:solidFill>
                <a:cs typeface="Times New Roman" panose="02020603050405020304"/>
              </a:rPr>
              <a:t>的</a:t>
            </a:r>
            <a:r>
              <a:rPr lang="en-US" altLang="zh-CN" kern="100" smtClean="0">
                <a:solidFill>
                  <a:srgbClr val="000000"/>
                </a:solidFill>
                <a:cs typeface="Courier New" panose="02070309020205020404"/>
              </a:rPr>
              <a:t> 	B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</a:t>
            </a:r>
            <a:r>
              <a:rPr lang="en-US" altLang="zh-CN" i="1" kern="100">
                <a:solidFill>
                  <a:srgbClr val="000000"/>
                </a:solidFill>
                <a:cs typeface="Courier New" panose="02070309020205020404"/>
              </a:rPr>
              <a:t>n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.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寒冷；感冒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	</a:t>
            </a:r>
            <a:r>
              <a:rPr lang="en-US" altLang="zh-CN" kern="100" smtClean="0">
                <a:solidFill>
                  <a:srgbClr val="000000"/>
                </a:solidFill>
                <a:cs typeface="Courier New" panose="02070309020205020404"/>
              </a:rPr>
              <a:t>	C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</a:t>
            </a:r>
            <a:r>
              <a:rPr lang="en-US" altLang="zh-CN" i="1" kern="100">
                <a:solidFill>
                  <a:srgbClr val="000000"/>
                </a:solidFill>
                <a:cs typeface="Courier New" panose="02070309020205020404"/>
              </a:rPr>
              <a:t>adj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.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冷漠的；不友好的</a:t>
            </a:r>
            <a:endParaRPr lang="zh-CN" altLang="zh-CN" sz="1050" kern="100">
              <a:effectLst/>
              <a:latin typeface="宋体" panose="02010600030101010101" pitchFamily="2" charset="-122"/>
              <a:cs typeface="Courier New" panose="02070309020205020404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0671" y="1065798"/>
            <a:ext cx="2330362" cy="539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文本框 28"/>
          <p:cNvSpPr txBox="1"/>
          <p:nvPr>
            <p:custDataLst>
              <p:tags r:id="rId3"/>
            </p:custDataLst>
          </p:nvPr>
        </p:nvSpPr>
        <p:spPr>
          <a:xfrm>
            <a:off x="982638" y="1052703"/>
            <a:ext cx="1678590" cy="5238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9pPr>
          </a:lstStyle>
          <a:p>
            <a:r>
              <a:rPr lang="zh-CN" altLang="en-US" sz="2800" b="1" smtClean="0">
                <a:solidFill>
                  <a:schemeClr val="bg1"/>
                </a:solidFill>
                <a:latin typeface="+mn-ea"/>
                <a:cs typeface="+mn-ea"/>
              </a:rPr>
              <a:t>熟词生义</a:t>
            </a:r>
            <a:endParaRPr lang="en-US" altLang="zh-CN" sz="2800" b="1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52646" y="2410650"/>
            <a:ext cx="4443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9pPr>
          </a:lstStyle>
          <a:p>
            <a:r>
              <a:rPr lang="en-US" altLang="zh-CN"/>
              <a:t>C</a:t>
            </a:r>
            <a:endParaRPr lang="zh-CN" altLang="en-US"/>
          </a:p>
        </p:txBody>
      </p:sp>
      <p:sp>
        <p:nvSpPr>
          <p:cNvPr id="3" name="TextBox 2"/>
          <p:cNvSpPr txBox="1"/>
          <p:nvPr/>
        </p:nvSpPr>
        <p:spPr>
          <a:xfrm>
            <a:off x="570961" y="3071088"/>
            <a:ext cx="4443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9pPr>
          </a:lstStyle>
          <a:p>
            <a:r>
              <a:rPr lang="en-US" altLang="zh-CN"/>
              <a:t>A</a:t>
            </a:r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内容占位符 7"/>
          <p:cNvSpPr>
            <a:spLocks noGrp="1"/>
          </p:cNvSpPr>
          <p:nvPr>
            <p:ph idx="1"/>
          </p:nvPr>
        </p:nvSpPr>
        <p:spPr>
          <a:xfrm>
            <a:off x="243508" y="818128"/>
            <a:ext cx="11665893" cy="3970318"/>
          </a:xfrm>
        </p:spPr>
        <p:txBody>
          <a:bodyPr/>
          <a:lstStyle/>
          <a:p>
            <a:pPr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2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interest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(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　　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)1)She has always </a:t>
            </a:r>
            <a:r>
              <a:rPr lang="en-US" altLang="zh-CN" b="1" kern="100">
                <a:solidFill>
                  <a:srgbClr val="000000"/>
                </a:solidFill>
                <a:cs typeface="Courier New" panose="02070309020205020404"/>
              </a:rPr>
              <a:t>interested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 herself in charity work. 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(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　　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)2)The money was repaid with </a:t>
            </a:r>
            <a:r>
              <a:rPr lang="en-US" altLang="zh-CN" b="1" kern="100">
                <a:solidFill>
                  <a:srgbClr val="000000"/>
                </a:solidFill>
                <a:cs typeface="Courier New" panose="02070309020205020404"/>
              </a:rPr>
              <a:t>interest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.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(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　　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)3)It is in the public </a:t>
            </a:r>
            <a:r>
              <a:rPr lang="en-US" altLang="zh-CN" b="1" kern="100">
                <a:solidFill>
                  <a:srgbClr val="000000"/>
                </a:solidFill>
                <a:cs typeface="Courier New" panose="02070309020205020404"/>
              </a:rPr>
              <a:t>interest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 that these facts are made known. 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A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</a:t>
            </a:r>
            <a:r>
              <a:rPr lang="en-US" altLang="zh-CN" i="1" kern="100">
                <a:solidFill>
                  <a:srgbClr val="000000"/>
                </a:solidFill>
                <a:cs typeface="Courier New" panose="02070309020205020404"/>
              </a:rPr>
              <a:t>n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.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兴趣；趣味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	B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</a:t>
            </a:r>
            <a:r>
              <a:rPr lang="en-US" altLang="zh-CN" i="1" kern="100">
                <a:solidFill>
                  <a:srgbClr val="000000"/>
                </a:solidFill>
                <a:cs typeface="Courier New" panose="02070309020205020404"/>
              </a:rPr>
              <a:t>n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.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利益，好处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C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</a:t>
            </a:r>
            <a:r>
              <a:rPr lang="en-US" altLang="zh-CN" i="1" kern="100">
                <a:solidFill>
                  <a:srgbClr val="000000"/>
                </a:solidFill>
                <a:cs typeface="Courier New" panose="02070309020205020404"/>
              </a:rPr>
              <a:t>n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.(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银行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)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利息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	D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</a:t>
            </a:r>
            <a:r>
              <a:rPr lang="en-US" altLang="zh-CN" i="1" kern="1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/>
              </a:rPr>
              <a:t>v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.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使感兴趣</a:t>
            </a:r>
            <a:endParaRPr lang="zh-CN" altLang="zh-CN" sz="1050" kern="100">
              <a:effectLst/>
              <a:latin typeface="宋体" panose="02010600030101010101" pitchFamily="2" charset="-122"/>
              <a:cs typeface="Courier New" panose="02070309020205020404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14431" y="1601928"/>
            <a:ext cx="4443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9pPr>
          </a:lstStyle>
          <a:p>
            <a:r>
              <a:rPr lang="en-US" altLang="zh-CN"/>
              <a:t>D</a:t>
            </a:r>
            <a:endParaRPr lang="zh-CN" altLang="en-US"/>
          </a:p>
        </p:txBody>
      </p:sp>
      <p:sp>
        <p:nvSpPr>
          <p:cNvPr id="3" name="TextBox 2"/>
          <p:cNvSpPr txBox="1"/>
          <p:nvPr/>
        </p:nvSpPr>
        <p:spPr>
          <a:xfrm>
            <a:off x="552646" y="2225295"/>
            <a:ext cx="4443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9pPr>
          </a:lstStyle>
          <a:p>
            <a:r>
              <a:rPr lang="en-US" altLang="zh-CN"/>
              <a:t>C</a:t>
            </a:r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565003" y="2893423"/>
            <a:ext cx="4235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9pPr>
          </a:lstStyle>
          <a:p>
            <a:r>
              <a:rPr lang="en-US" altLang="zh-CN"/>
              <a:t>B</a:t>
            </a:r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内容占位符 10"/>
          <p:cNvSpPr>
            <a:spLocks noGrp="1"/>
          </p:cNvSpPr>
          <p:nvPr>
            <p:ph idx="1"/>
          </p:nvPr>
        </p:nvSpPr>
        <p:spPr>
          <a:xfrm>
            <a:off x="243508" y="818128"/>
            <a:ext cx="11665893" cy="2677656"/>
          </a:xfrm>
        </p:spPr>
        <p:txBody>
          <a:bodyPr/>
          <a:lstStyle/>
          <a:p>
            <a:pPr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3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gift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(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　　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)1)He has the </a:t>
            </a:r>
            <a:r>
              <a:rPr lang="en-US" altLang="zh-CN" b="1" kern="100">
                <a:solidFill>
                  <a:srgbClr val="000000"/>
                </a:solidFill>
                <a:cs typeface="Courier New" panose="02070309020205020404"/>
              </a:rPr>
              <a:t>gift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 of making friends easily.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(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　　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)2)They </a:t>
            </a:r>
            <a:r>
              <a:rPr lang="en-US" altLang="zh-CN" b="1" kern="100">
                <a:solidFill>
                  <a:srgbClr val="000000"/>
                </a:solidFill>
                <a:cs typeface="Courier New" panose="02070309020205020404"/>
              </a:rPr>
              <a:t>gifted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 their opponents(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对手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) a goal.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A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</a:t>
            </a:r>
            <a:r>
              <a:rPr lang="en-US" altLang="zh-CN" i="1" kern="100">
                <a:solidFill>
                  <a:srgbClr val="000000"/>
                </a:solidFill>
                <a:cs typeface="Courier New" panose="02070309020205020404"/>
              </a:rPr>
              <a:t>n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.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礼物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	B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</a:t>
            </a:r>
            <a:r>
              <a:rPr lang="en-US" altLang="zh-CN" i="1" kern="100">
                <a:solidFill>
                  <a:srgbClr val="000000"/>
                </a:solidFill>
                <a:cs typeface="Courier New" panose="02070309020205020404"/>
              </a:rPr>
              <a:t>n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.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天赋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	C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</a:t>
            </a:r>
            <a:r>
              <a:rPr lang="en-US" altLang="zh-CN" i="1" kern="1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/>
              </a:rPr>
              <a:t>v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.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赠送</a:t>
            </a:r>
            <a:endParaRPr lang="zh-CN" altLang="zh-CN" sz="1050" kern="100">
              <a:effectLst/>
              <a:latin typeface="宋体" panose="02010600030101010101" pitchFamily="2" charset="-122"/>
              <a:cs typeface="Courier New" panose="02070309020205020404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46247" y="1609618"/>
            <a:ext cx="4235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9pPr>
          </a:lstStyle>
          <a:p>
            <a:r>
              <a:rPr lang="en-US" altLang="zh-CN"/>
              <a:t>B</a:t>
            </a:r>
            <a:endParaRPr lang="zh-CN" altLang="en-US"/>
          </a:p>
        </p:txBody>
      </p:sp>
      <p:sp>
        <p:nvSpPr>
          <p:cNvPr id="3" name="TextBox 2"/>
          <p:cNvSpPr txBox="1"/>
          <p:nvPr/>
        </p:nvSpPr>
        <p:spPr>
          <a:xfrm>
            <a:off x="570961" y="2257699"/>
            <a:ext cx="4443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9pPr>
          </a:lstStyle>
          <a:p>
            <a:r>
              <a:rPr lang="en-US" altLang="zh-CN"/>
              <a:t>C</a:t>
            </a:r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内容占位符 11"/>
          <p:cNvSpPr>
            <a:spLocks noGrp="1"/>
          </p:cNvSpPr>
          <p:nvPr>
            <p:ph idx="1"/>
          </p:nvPr>
        </p:nvSpPr>
        <p:spPr>
          <a:xfrm>
            <a:off x="243508" y="818128"/>
            <a:ext cx="11665893" cy="3323987"/>
          </a:xfrm>
        </p:spPr>
        <p:txBody>
          <a:bodyPr/>
          <a:lstStyle/>
          <a:p>
            <a:pPr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4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special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(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　　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)1)The menu changes regularly and there are daily </a:t>
            </a:r>
            <a:r>
              <a:rPr lang="en-US" altLang="zh-CN" b="1" kern="100">
                <a:solidFill>
                  <a:srgbClr val="000000"/>
                </a:solidFill>
                <a:cs typeface="Courier New" panose="02070309020205020404"/>
              </a:rPr>
              <a:t>specials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 to choose from.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(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　　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)2)There</a:t>
            </a:r>
            <a:r>
              <a:rPr lang="en-US" altLang="zh-CN" kern="100">
                <a:solidFill>
                  <a:srgbClr val="000000"/>
                </a:solidFill>
                <a:latin typeface="宋体" panose="02010600030101010101" pitchFamily="2" charset="-122"/>
                <a:cs typeface="Times New Roman" panose="02020603050405020304"/>
              </a:rPr>
              <a:t>'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s a </a:t>
            </a:r>
            <a:r>
              <a:rPr lang="en-US" altLang="zh-CN" b="1" kern="100">
                <a:solidFill>
                  <a:srgbClr val="000000"/>
                </a:solidFill>
                <a:cs typeface="Courier New" panose="02070309020205020404"/>
              </a:rPr>
              <a:t>special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 on coffee this week and you can save some money.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A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</a:t>
            </a:r>
            <a:r>
              <a:rPr lang="en-US" altLang="zh-CN" i="1" kern="100">
                <a:solidFill>
                  <a:srgbClr val="000000"/>
                </a:solidFill>
                <a:cs typeface="Courier New" panose="02070309020205020404"/>
              </a:rPr>
              <a:t>adj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.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特别的，专门的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	B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</a:t>
            </a:r>
            <a:r>
              <a:rPr lang="en-US" altLang="zh-CN" i="1" kern="100">
                <a:solidFill>
                  <a:srgbClr val="000000"/>
                </a:solidFill>
                <a:cs typeface="Courier New" panose="02070309020205020404"/>
              </a:rPr>
              <a:t>n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.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特色菜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	C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</a:t>
            </a:r>
            <a:r>
              <a:rPr lang="en-US" altLang="zh-CN" i="1" kern="100">
                <a:solidFill>
                  <a:srgbClr val="000000"/>
                </a:solidFill>
                <a:cs typeface="Courier New" panose="02070309020205020404"/>
              </a:rPr>
              <a:t>n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.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特价</a:t>
            </a:r>
            <a:endParaRPr lang="zh-CN" altLang="zh-CN" sz="1050" kern="100">
              <a:effectLst/>
              <a:latin typeface="宋体" panose="02010600030101010101" pitchFamily="2" charset="-122"/>
              <a:cs typeface="Courier New" panose="02070309020205020404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58604" y="1597261"/>
            <a:ext cx="4235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9pPr>
          </a:lstStyle>
          <a:p>
            <a:r>
              <a:rPr lang="en-US" altLang="zh-CN"/>
              <a:t>B</a:t>
            </a:r>
            <a:endParaRPr lang="zh-CN" altLang="en-US"/>
          </a:p>
        </p:txBody>
      </p:sp>
      <p:sp>
        <p:nvSpPr>
          <p:cNvPr id="3" name="TextBox 2"/>
          <p:cNvSpPr txBox="1"/>
          <p:nvPr/>
        </p:nvSpPr>
        <p:spPr>
          <a:xfrm>
            <a:off x="558604" y="2905780"/>
            <a:ext cx="4443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9pPr>
          </a:lstStyle>
          <a:p>
            <a:r>
              <a:rPr lang="en-US" altLang="zh-CN"/>
              <a:t>C</a:t>
            </a:r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内容占位符 9"/>
          <p:cNvSpPr>
            <a:spLocks noGrp="1"/>
          </p:cNvSpPr>
          <p:nvPr>
            <p:ph idx="1"/>
          </p:nvPr>
        </p:nvSpPr>
        <p:spPr>
          <a:xfrm>
            <a:off x="243508" y="818128"/>
            <a:ext cx="11665893" cy="5262979"/>
          </a:xfrm>
        </p:spPr>
        <p:txBody>
          <a:bodyPr/>
          <a:lstStyle/>
          <a:p>
            <a:pPr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5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treat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(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　　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)1)AI is so wise that it can </a:t>
            </a:r>
            <a:r>
              <a:rPr lang="en-US" altLang="zh-CN" b="1" kern="100">
                <a:solidFill>
                  <a:srgbClr val="000000"/>
                </a:solidFill>
                <a:cs typeface="Courier New" panose="02070309020205020404"/>
              </a:rPr>
              <a:t>treat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 people with medical problems.</a:t>
            </a:r>
            <a:r>
              <a:rPr lang="zh-CN" altLang="zh-CN" kern="100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/>
              </a:rPr>
              <a:t>【</a:t>
            </a:r>
            <a:r>
              <a:rPr lang="en-US" altLang="zh-CN" kern="100">
                <a:solidFill>
                  <a:srgbClr val="000000"/>
                </a:solidFill>
                <a:ea typeface="黑体" panose="02010609060101010101" pitchFamily="49" charset="-122"/>
                <a:cs typeface="Courier New" panose="02070309020205020404"/>
              </a:rPr>
              <a:t>2023•</a:t>
            </a:r>
            <a:r>
              <a:rPr lang="zh-CN" altLang="zh-CN" kern="100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/>
              </a:rPr>
              <a:t>福建】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(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　　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)2)Show your love with actions. </a:t>
            </a:r>
            <a:r>
              <a:rPr lang="en-US" altLang="zh-CN" b="1" kern="100">
                <a:solidFill>
                  <a:srgbClr val="000000"/>
                </a:solidFill>
                <a:cs typeface="Courier New" panose="02070309020205020404"/>
              </a:rPr>
              <a:t>Treat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 every day as the last day of life. </a:t>
            </a:r>
            <a:r>
              <a:rPr lang="zh-CN" altLang="zh-CN" kern="100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/>
              </a:rPr>
              <a:t>【</a:t>
            </a:r>
            <a:r>
              <a:rPr lang="en-US" altLang="zh-CN" kern="100">
                <a:solidFill>
                  <a:srgbClr val="000000"/>
                </a:solidFill>
                <a:ea typeface="黑体" panose="02010609060101010101" pitchFamily="49" charset="-122"/>
                <a:cs typeface="Courier New" panose="02070309020205020404"/>
              </a:rPr>
              <a:t>2023•</a:t>
            </a:r>
            <a:r>
              <a:rPr lang="zh-CN" altLang="zh-CN" kern="100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/>
              </a:rPr>
              <a:t>宁德二检】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(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　　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)3)We took the kids to the zoo as a special </a:t>
            </a:r>
            <a:r>
              <a:rPr lang="en-US" altLang="zh-CN" b="1" kern="100">
                <a:solidFill>
                  <a:srgbClr val="000000"/>
                </a:solidFill>
                <a:cs typeface="Courier New" panose="02070309020205020404"/>
              </a:rPr>
              <a:t>treat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.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A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</a:t>
            </a:r>
            <a:r>
              <a:rPr lang="en-US" altLang="zh-CN" i="1" kern="100">
                <a:solidFill>
                  <a:srgbClr val="000000"/>
                </a:solidFill>
                <a:cs typeface="Courier New" panose="02070309020205020404"/>
              </a:rPr>
              <a:t>n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.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款待，招待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	B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</a:t>
            </a:r>
            <a:r>
              <a:rPr lang="en-US" altLang="zh-CN" i="1" kern="100">
                <a:solidFill>
                  <a:srgbClr val="000000"/>
                </a:solidFill>
                <a:cs typeface="Courier New" panose="02070309020205020404"/>
              </a:rPr>
              <a:t>n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.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乐趣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	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C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</a:t>
            </a:r>
            <a:r>
              <a:rPr lang="en-US" altLang="zh-CN" i="1" kern="1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/>
              </a:rPr>
              <a:t>v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.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对待，看待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	D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</a:t>
            </a:r>
            <a:r>
              <a:rPr lang="en-US" altLang="zh-CN" i="1" kern="1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/>
              </a:rPr>
              <a:t>v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.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医治；治疗</a:t>
            </a:r>
            <a:endParaRPr lang="zh-CN" altLang="zh-CN" sz="1050" kern="100">
              <a:effectLst/>
              <a:latin typeface="宋体" panose="02010600030101010101" pitchFamily="2" charset="-122"/>
              <a:cs typeface="Courier New" panose="02070309020205020404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83318" y="1614285"/>
            <a:ext cx="4443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9pPr>
          </a:lstStyle>
          <a:p>
            <a:r>
              <a:rPr lang="en-US" altLang="zh-CN"/>
              <a:t>D</a:t>
            </a:r>
            <a:endParaRPr lang="zh-CN" altLang="en-US"/>
          </a:p>
        </p:txBody>
      </p:sp>
      <p:sp>
        <p:nvSpPr>
          <p:cNvPr id="3" name="TextBox 2"/>
          <p:cNvSpPr txBox="1"/>
          <p:nvPr/>
        </p:nvSpPr>
        <p:spPr>
          <a:xfrm>
            <a:off x="558604" y="2893423"/>
            <a:ext cx="4443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9pPr>
          </a:lstStyle>
          <a:p>
            <a:r>
              <a:rPr lang="en-US" altLang="zh-CN"/>
              <a:t>C</a:t>
            </a:r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583318" y="4163580"/>
            <a:ext cx="4443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9pPr>
          </a:lstStyle>
          <a:p>
            <a:r>
              <a:rPr lang="en-US" altLang="zh-CN"/>
              <a:t>A</a:t>
            </a:r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内容占位符 9"/>
          <p:cNvSpPr>
            <a:spLocks noGrp="1"/>
          </p:cNvSpPr>
          <p:nvPr>
            <p:ph idx="1"/>
          </p:nvPr>
        </p:nvSpPr>
        <p:spPr>
          <a:xfrm>
            <a:off x="243508" y="1521828"/>
            <a:ext cx="11665893" cy="3970318"/>
          </a:xfrm>
        </p:spPr>
        <p:txBody>
          <a:bodyPr/>
          <a:lstStyle/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zh-CN" altLang="zh-CN" kern="100">
                <a:solidFill>
                  <a:srgbClr val="000000"/>
                </a:solidFill>
                <a:latin typeface="宋体" panose="02010600030101010101" pitchFamily="2" charset="-122"/>
                <a:ea typeface="黑体" panose="02010609060101010101" pitchFamily="49" charset="-122"/>
                <a:cs typeface="Times New Roman" panose="02020603050405020304"/>
              </a:rPr>
              <a:t>◎</a:t>
            </a:r>
            <a:r>
              <a:rPr lang="zh-CN" altLang="zh-CN" kern="100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/>
              </a:rPr>
              <a:t>名词短语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1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Beijing Opera 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京剧</a:t>
            </a:r>
            <a:r>
              <a:rPr lang="zh-CN" altLang="zh-CN" kern="100">
                <a:solidFill>
                  <a:srgbClr val="000000"/>
                </a:solidFill>
                <a:latin typeface="宋体" panose="02010600030101010101" pitchFamily="2" charset="-122"/>
                <a:ea typeface="Times New Roman" panose="02020603050405020304"/>
                <a:cs typeface="Courier New" panose="02070309020205020404"/>
              </a:rPr>
              <a:t> 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2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places of interest 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名胜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3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Spring Festival 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春节</a:t>
            </a:r>
            <a:r>
              <a:rPr lang="zh-CN" altLang="zh-CN" kern="100">
                <a:solidFill>
                  <a:srgbClr val="000000"/>
                </a:solidFill>
                <a:latin typeface="宋体" panose="02010600030101010101" pitchFamily="2" charset="-122"/>
                <a:ea typeface="Times New Roman" panose="02020603050405020304"/>
                <a:cs typeface="Courier New" panose="02070309020205020404"/>
              </a:rPr>
              <a:t> 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4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Lantern Festival 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元宵节</a:t>
            </a:r>
            <a:r>
              <a:rPr lang="zh-CN" altLang="zh-CN" kern="100">
                <a:solidFill>
                  <a:srgbClr val="000000"/>
                </a:solidFill>
                <a:latin typeface="宋体" panose="02010600030101010101" pitchFamily="2" charset="-122"/>
                <a:ea typeface="Times New Roman" panose="02020603050405020304"/>
                <a:cs typeface="Courier New" panose="02070309020205020404"/>
              </a:rPr>
              <a:t> 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5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Mid-autumn Festival 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中秋节</a:t>
            </a:r>
            <a:r>
              <a:rPr lang="zh-CN" altLang="zh-CN" kern="100">
                <a:solidFill>
                  <a:srgbClr val="000000"/>
                </a:solidFill>
                <a:latin typeface="宋体" panose="02010600030101010101" pitchFamily="2" charset="-122"/>
                <a:ea typeface="Times New Roman" panose="02020603050405020304"/>
                <a:cs typeface="Courier New" panose="02070309020205020404"/>
              </a:rPr>
              <a:t> </a:t>
            </a:r>
            <a:endParaRPr lang="zh-CN" altLang="zh-CN" sz="1050" kern="100">
              <a:effectLst/>
              <a:latin typeface="宋体" panose="02010600030101010101" pitchFamily="2" charset="-122"/>
              <a:cs typeface="Courier New" panose="02070309020205020404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0671" y="862128"/>
            <a:ext cx="2330362" cy="539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文本框 28"/>
          <p:cNvSpPr txBox="1"/>
          <p:nvPr>
            <p:custDataLst>
              <p:tags r:id="rId3"/>
            </p:custDataLst>
          </p:nvPr>
        </p:nvSpPr>
        <p:spPr>
          <a:xfrm>
            <a:off x="982638" y="849033"/>
            <a:ext cx="1678590" cy="5238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9pPr>
          </a:lstStyle>
          <a:p>
            <a:r>
              <a:rPr lang="zh-CN" altLang="en-US" sz="2800" b="1" smtClean="0">
                <a:solidFill>
                  <a:schemeClr val="bg1"/>
                </a:solidFill>
                <a:latin typeface="+mn-ea"/>
                <a:cs typeface="+mn-ea"/>
              </a:rPr>
              <a:t>重点短语</a:t>
            </a:r>
            <a:endParaRPr lang="en-US" altLang="zh-CN" sz="2800" b="1">
              <a:solidFill>
                <a:schemeClr val="bg1"/>
              </a:solidFill>
              <a:latin typeface="+mn-ea"/>
              <a:cs typeface="+mn-ea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内容占位符 8"/>
          <p:cNvSpPr>
            <a:spLocks noGrp="1"/>
          </p:cNvSpPr>
          <p:nvPr>
            <p:ph idx="1"/>
          </p:nvPr>
        </p:nvSpPr>
        <p:spPr>
          <a:xfrm>
            <a:off x="243508" y="818128"/>
            <a:ext cx="11665893" cy="3323987"/>
          </a:xfrm>
        </p:spPr>
        <p:txBody>
          <a:bodyPr/>
          <a:lstStyle/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6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International Labor Day 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国际劳动节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7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Dragon Boat Festival 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龙舟节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(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端午节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)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8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National Day 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国庆节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9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the PRC (the People</a:t>
            </a:r>
            <a:r>
              <a:rPr lang="en-US" altLang="zh-CN" kern="100">
                <a:solidFill>
                  <a:srgbClr val="000000"/>
                </a:solidFill>
                <a:latin typeface="宋体" panose="02010600030101010101" pitchFamily="2" charset="-122"/>
                <a:cs typeface="Times New Roman" panose="02020603050405020304"/>
              </a:rPr>
              <a:t>'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s Republic of China)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中华人民共和国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10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lucky money 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压岁钱</a:t>
            </a:r>
            <a:endParaRPr lang="zh-CN" altLang="zh-CN" sz="1050" kern="100">
              <a:effectLst/>
              <a:latin typeface="宋体" panose="02010600030101010101" pitchFamily="2" charset="-122"/>
              <a:cs typeface="Courier New" panose="02070309020205020404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内容占位符 11"/>
          <p:cNvSpPr>
            <a:spLocks noGrp="1"/>
          </p:cNvSpPr>
          <p:nvPr>
            <p:ph idx="1"/>
          </p:nvPr>
        </p:nvSpPr>
        <p:spPr>
          <a:xfrm>
            <a:off x="243508" y="818128"/>
            <a:ext cx="11665893" cy="4615815"/>
          </a:xfrm>
        </p:spPr>
        <p:txBody>
          <a:bodyPr/>
          <a:lstStyle/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zh-CN" altLang="zh-CN" kern="100">
                <a:solidFill>
                  <a:srgbClr val="000000"/>
                </a:solidFill>
                <a:latin typeface="宋体" panose="02010600030101010101" pitchFamily="2" charset="-122"/>
                <a:ea typeface="黑体" panose="02010609060101010101" pitchFamily="49" charset="-122"/>
                <a:cs typeface="Times New Roman" panose="02020603050405020304"/>
              </a:rPr>
              <a:t>◎</a:t>
            </a:r>
            <a:r>
              <a:rPr lang="zh-CN" altLang="zh-CN" kern="100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/>
              </a:rPr>
              <a:t>动词短语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11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put on 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穿，戴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12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had better 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应该，最好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13.come back to life 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复苏；复活</a:t>
            </a:r>
            <a:r>
              <a:rPr lang="zh-CN" altLang="zh-CN" kern="100">
                <a:solidFill>
                  <a:srgbClr val="000000"/>
                </a:solidFill>
                <a:latin typeface="宋体" panose="02010600030101010101" pitchFamily="2" charset="-122"/>
                <a:ea typeface="Times New Roman" panose="02020603050405020304"/>
                <a:cs typeface="Courier New" panose="02070309020205020404"/>
              </a:rPr>
              <a:t> 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14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come out 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开花；出版，发行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15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make snowmen 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堆雪人＝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make a snowman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16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prepare for 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为</a:t>
            </a:r>
            <a:r>
              <a:rPr lang="en-US" altLang="zh-CN" kern="100">
                <a:solidFill>
                  <a:srgbClr val="000000"/>
                </a:solidFill>
                <a:latin typeface="宋体" panose="02010600030101010101" pitchFamily="2" charset="-122"/>
                <a:cs typeface="Times New Roman" panose="02020603050405020304"/>
              </a:rPr>
              <a:t>……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作准备</a:t>
            </a:r>
            <a:r>
              <a:rPr lang="zh-CN" altLang="zh-CN" kern="100">
                <a:solidFill>
                  <a:srgbClr val="000000"/>
                </a:solidFill>
                <a:latin typeface="宋体" panose="02010600030101010101" pitchFamily="2" charset="-122"/>
                <a:ea typeface="Times New Roman" panose="02020603050405020304"/>
                <a:cs typeface="Courier New" panose="02070309020205020404"/>
              </a:rPr>
              <a:t> 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17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keep away from 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远离</a:t>
            </a:r>
            <a:endParaRPr lang="zh-CN" altLang="zh-CN" sz="1050" kern="100">
              <a:effectLst/>
              <a:latin typeface="宋体" panose="02010600030101010101" pitchFamily="2" charset="-122"/>
              <a:cs typeface="Courier New" panose="02070309020205020404"/>
            </a:endParaRP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内容占位符 5"/>
          <p:cNvSpPr>
            <a:spLocks noGrp="1"/>
          </p:cNvSpPr>
          <p:nvPr>
            <p:ph idx="1"/>
          </p:nvPr>
        </p:nvSpPr>
        <p:spPr>
          <a:xfrm>
            <a:off x="243508" y="818128"/>
            <a:ext cx="11665893" cy="3242170"/>
          </a:xfrm>
        </p:spPr>
        <p:txBody>
          <a:bodyPr/>
          <a:lstStyle/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18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put up 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挂起【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2021•29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】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19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stay up 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熬夜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20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knock on 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敲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21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get together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聚会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22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play tricks on sb.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捉弄</a:t>
            </a:r>
            <a:r>
              <a:rPr lang="zh-CN" altLang="zh-CN" kern="100" smtClean="0">
                <a:solidFill>
                  <a:srgbClr val="000000"/>
                </a:solidFill>
                <a:cs typeface="Times New Roman" panose="02020603050405020304"/>
              </a:rPr>
              <a:t>某人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</p:txBody>
      </p:sp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内容占位符 12"/>
          <p:cNvSpPr>
            <a:spLocks noGrp="1"/>
          </p:cNvSpPr>
          <p:nvPr>
            <p:ph idx="1"/>
          </p:nvPr>
        </p:nvSpPr>
        <p:spPr>
          <a:xfrm>
            <a:off x="243508" y="818128"/>
            <a:ext cx="11665893" cy="2677656"/>
          </a:xfrm>
        </p:spPr>
        <p:txBody>
          <a:bodyPr/>
          <a:lstStyle/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latin typeface="宋体" panose="02010600030101010101" pitchFamily="2" charset="-122"/>
                <a:ea typeface="黑体" panose="02010609060101010101" pitchFamily="49" charset="-122"/>
                <a:cs typeface="Times New Roman" panose="02020603050405020304"/>
              </a:rPr>
              <a:t>◎</a:t>
            </a:r>
            <a:r>
              <a:rPr lang="zh-CN" altLang="zh-CN" kern="100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/>
              </a:rPr>
              <a:t>其他短语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23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later on 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后来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24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right away 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立即，马上＝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at once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586422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25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all (the) year round 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一年到头</a:t>
            </a:r>
            <a:endParaRPr lang="zh-CN" altLang="zh-CN" sz="1050" kern="100">
              <a:effectLst/>
              <a:latin typeface="宋体" panose="02010600030101010101" pitchFamily="2" charset="-122"/>
              <a:cs typeface="Courier New" panose="02070309020205020404"/>
            </a:endParaRPr>
          </a:p>
        </p:txBody>
      </p:sp>
    </p:spTree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内容占位符 10"/>
          <p:cNvSpPr>
            <a:spLocks noGrp="1"/>
          </p:cNvSpPr>
          <p:nvPr>
            <p:ph idx="1"/>
          </p:nvPr>
        </p:nvSpPr>
        <p:spPr>
          <a:xfrm>
            <a:off x="243508" y="1573130"/>
            <a:ext cx="11665893" cy="3970318"/>
          </a:xfrm>
        </p:spPr>
        <p:txBody>
          <a:bodyPr/>
          <a:lstStyle/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zh-CN" altLang="zh-CN" kern="100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/>
              </a:rPr>
              <a:t>询问喜好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1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</a:t>
            </a:r>
            <a:r>
              <a:rPr lang="en-US" altLang="zh-CN" kern="100" smtClean="0">
                <a:solidFill>
                  <a:srgbClr val="000000"/>
                </a:solidFill>
                <a:cs typeface="Courier New" panose="02070309020205020404"/>
              </a:rPr>
              <a:t>_____________________________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，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spring, summer, fall or winter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？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你最喜欢哪个季节，春天、夏天、秋天还是冬天？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2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I like summer best</a:t>
            </a:r>
            <a:r>
              <a:rPr lang="en-US" altLang="zh-CN" kern="100" smtClean="0">
                <a:solidFill>
                  <a:srgbClr val="000000"/>
                </a:solidFill>
                <a:cs typeface="Courier New" panose="02070309020205020404"/>
              </a:rPr>
              <a:t>./__________________. 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我最喜欢夏天。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/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很难说。</a:t>
            </a:r>
            <a:r>
              <a:rPr lang="zh-CN" altLang="zh-CN" kern="100">
                <a:solidFill>
                  <a:srgbClr val="000000"/>
                </a:solidFill>
                <a:latin typeface="宋体" panose="02010600030101010101" pitchFamily="2" charset="-122"/>
                <a:ea typeface="Times New Roman" panose="02020603050405020304"/>
                <a:cs typeface="Courier New" panose="02070309020205020404"/>
              </a:rPr>
              <a:t> 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3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．—</a:t>
            </a:r>
            <a:r>
              <a:rPr lang="en-US" altLang="zh-CN" kern="100" smtClean="0">
                <a:solidFill>
                  <a:srgbClr val="000000"/>
                </a:solidFill>
                <a:cs typeface="Courier New" panose="02070309020205020404"/>
              </a:rPr>
              <a:t>_______________________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？</a:t>
            </a:r>
            <a:r>
              <a:rPr lang="zh-CN" altLang="zh-CN" kern="100">
                <a:solidFill>
                  <a:srgbClr val="000000"/>
                </a:solidFill>
                <a:latin typeface="宋体" panose="02010600030101010101" pitchFamily="2" charset="-122"/>
                <a:ea typeface="Times New Roman" panose="02020603050405020304"/>
                <a:cs typeface="Courier New" panose="02070309020205020404"/>
              </a:rPr>
              <a:t> 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温度是多少？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—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It is between -8°C and -2°C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．在零下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8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摄氏度到零下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2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摄氏度之间。</a:t>
            </a:r>
            <a:endParaRPr lang="zh-CN" altLang="zh-CN" sz="1050" kern="100">
              <a:effectLst/>
              <a:latin typeface="宋体" panose="02010600030101010101" pitchFamily="2" charset="-122"/>
              <a:cs typeface="Courier New" panose="02070309020205020404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0671" y="862128"/>
            <a:ext cx="2330362" cy="539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文本框 28"/>
          <p:cNvSpPr txBox="1"/>
          <p:nvPr>
            <p:custDataLst>
              <p:tags r:id="rId3"/>
            </p:custDataLst>
          </p:nvPr>
        </p:nvSpPr>
        <p:spPr>
          <a:xfrm>
            <a:off x="982638" y="849033"/>
            <a:ext cx="1678590" cy="5238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9pPr>
          </a:lstStyle>
          <a:p>
            <a:r>
              <a:rPr lang="zh-CN" altLang="en-US" sz="2800" b="1" smtClean="0">
                <a:solidFill>
                  <a:schemeClr val="bg1"/>
                </a:solidFill>
                <a:latin typeface="+mn-ea"/>
                <a:cs typeface="+mn-ea"/>
              </a:rPr>
              <a:t>功能表达</a:t>
            </a:r>
            <a:endParaRPr lang="en-US" altLang="zh-CN" sz="2800" b="1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82638" y="2299437"/>
            <a:ext cx="47644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9pPr>
          </a:lstStyle>
          <a:p>
            <a:r>
              <a:rPr lang="en-US" altLang="zh-CN"/>
              <a:t>Which season do you like best</a:t>
            </a:r>
            <a:endParaRPr lang="zh-CN" altLang="en-US"/>
          </a:p>
        </p:txBody>
      </p:sp>
      <p:sp>
        <p:nvSpPr>
          <p:cNvPr id="3" name="TextBox 2"/>
          <p:cNvSpPr txBox="1"/>
          <p:nvPr/>
        </p:nvSpPr>
        <p:spPr>
          <a:xfrm>
            <a:off x="3934936" y="3566218"/>
            <a:ext cx="25715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9pPr>
          </a:lstStyle>
          <a:p>
            <a:r>
              <a:rPr lang="en-US" altLang="zh-CN"/>
              <a:t>It</a:t>
            </a:r>
            <a:r>
              <a:rPr lang="en-US" altLang="zh-CN">
                <a:latin typeface="+mn-ea"/>
                <a:ea typeface="+mn-ea"/>
              </a:rPr>
              <a:t>'</a:t>
            </a:r>
            <a:r>
              <a:rPr lang="en-US" altLang="zh-CN"/>
              <a:t>s hard to say</a:t>
            </a:r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342612" y="4218966"/>
            <a:ext cx="3930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9pPr>
          </a:lstStyle>
          <a:p>
            <a:r>
              <a:rPr lang="en-US" altLang="zh-CN" smtClean="0"/>
              <a:t>What</a:t>
            </a:r>
            <a:r>
              <a:rPr lang="en-US" altLang="zh-CN">
                <a:latin typeface="+mn-ea"/>
              </a:rPr>
              <a:t>'</a:t>
            </a:r>
            <a:r>
              <a:rPr lang="en-US" altLang="zh-CN" smtClean="0"/>
              <a:t>s </a:t>
            </a:r>
            <a:r>
              <a:rPr lang="en-US" altLang="zh-CN"/>
              <a:t>the temperature</a:t>
            </a:r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243508" y="818128"/>
            <a:ext cx="11665893" cy="3323987"/>
          </a:xfrm>
        </p:spPr>
        <p:txBody>
          <a:bodyPr/>
          <a:lstStyle/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4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</a:t>
            </a:r>
            <a:r>
              <a:rPr lang="en-US" altLang="zh-CN" kern="100" smtClean="0">
                <a:solidFill>
                  <a:srgbClr val="000000"/>
                </a:solidFill>
                <a:cs typeface="Courier New" panose="02070309020205020404"/>
              </a:rPr>
              <a:t>___________________________________________________________. 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你最好了解一下八月各地的天气</a:t>
            </a:r>
            <a:r>
              <a:rPr lang="zh-CN" altLang="zh-CN" kern="100" smtClean="0">
                <a:solidFill>
                  <a:srgbClr val="000000"/>
                </a:solidFill>
                <a:cs typeface="Times New Roman" panose="02020603050405020304"/>
              </a:rPr>
              <a:t>。</a:t>
            </a:r>
            <a:endParaRPr lang="en-US" altLang="zh-CN" kern="100">
              <a:solidFill>
                <a:srgbClr val="000000"/>
              </a:solidFill>
              <a:cs typeface="Times New Roman" panose="020206030504050203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zh-CN" altLang="zh-CN" kern="100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/>
              </a:rPr>
              <a:t>见面打招呼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5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．—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_______________________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？</a:t>
            </a:r>
            <a:r>
              <a:rPr lang="zh-CN" altLang="zh-CN" kern="100">
                <a:solidFill>
                  <a:srgbClr val="000000"/>
                </a:solidFill>
                <a:latin typeface="宋体" panose="02010600030101010101" pitchFamily="2" charset="-122"/>
                <a:ea typeface="Times New Roman" panose="02020603050405020304"/>
                <a:cs typeface="Courier New" panose="02070309020205020404"/>
              </a:rPr>
              <a:t> 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最近怎么样？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—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Things are going very well.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事情进展得非常顺利。</a:t>
            </a:r>
            <a:r>
              <a:rPr lang="zh-CN" altLang="zh-CN" kern="100">
                <a:solidFill>
                  <a:srgbClr val="000000"/>
                </a:solidFill>
                <a:latin typeface="宋体" panose="02010600030101010101" pitchFamily="2" charset="-122"/>
                <a:ea typeface="Times New Roman" panose="02020603050405020304"/>
                <a:cs typeface="Courier New" panose="02070309020205020404"/>
              </a:rPr>
              <a:t> </a:t>
            </a:r>
            <a:r>
              <a:rPr lang="zh-CN" altLang="zh-CN" kern="100" smtClean="0">
                <a:solidFill>
                  <a:srgbClr val="000000"/>
                </a:solidFill>
                <a:latin typeface="宋体" panose="02010600030101010101" pitchFamily="2" charset="-122"/>
                <a:ea typeface="Times New Roman" panose="02020603050405020304"/>
                <a:cs typeface="Courier New" panose="02070309020205020404"/>
              </a:rPr>
              <a:t> </a:t>
            </a:r>
            <a:endParaRPr lang="zh-CN" altLang="zh-CN" sz="1050" kern="100">
              <a:effectLst/>
              <a:latin typeface="宋体" panose="02010600030101010101" pitchFamily="2" charset="-122"/>
              <a:cs typeface="Courier New" panose="02070309020205020404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10558" y="910818"/>
            <a:ext cx="102670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9pPr>
          </a:lstStyle>
          <a:p>
            <a:r>
              <a:rPr lang="en-US" altLang="zh-CN" smtClean="0"/>
              <a:t>You</a:t>
            </a:r>
            <a:r>
              <a:rPr lang="en-US" altLang="zh-CN">
                <a:latin typeface="+mn-ea"/>
              </a:rPr>
              <a:t>'</a:t>
            </a:r>
            <a:r>
              <a:rPr lang="en-US" altLang="zh-CN" smtClean="0"/>
              <a:t>d </a:t>
            </a:r>
            <a:r>
              <a:rPr lang="en-US" altLang="zh-CN"/>
              <a:t>better know about the weather in different places in August</a:t>
            </a:r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342612" y="2780919"/>
            <a:ext cx="34403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9pPr>
          </a:lstStyle>
          <a:p>
            <a:r>
              <a:rPr lang="en-US" altLang="zh-CN"/>
              <a:t>How are things going</a:t>
            </a:r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243508" y="818128"/>
            <a:ext cx="11665893" cy="4615815"/>
          </a:xfrm>
        </p:spPr>
        <p:txBody>
          <a:bodyPr/>
          <a:lstStyle/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zh-CN" altLang="zh-CN" kern="100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/>
              </a:rPr>
              <a:t>旅游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6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．—</a:t>
            </a:r>
            <a:r>
              <a:rPr lang="en-US" altLang="zh-CN" kern="100" smtClean="0">
                <a:solidFill>
                  <a:srgbClr val="000000"/>
                </a:solidFill>
                <a:cs typeface="Courier New" panose="02070309020205020404"/>
              </a:rPr>
              <a:t>__________________________________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？在福建我应该去游览哪些地方？</a:t>
            </a:r>
            <a:r>
              <a:rPr lang="zh-CN" altLang="zh-CN" kern="100">
                <a:solidFill>
                  <a:srgbClr val="000000"/>
                </a:solidFill>
                <a:latin typeface="宋体" panose="02010600030101010101" pitchFamily="2" charset="-122"/>
                <a:ea typeface="Times New Roman" panose="02020603050405020304"/>
                <a:cs typeface="Courier New" panose="02070309020205020404"/>
              </a:rPr>
              <a:t> 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5864225"/>
                <a:tab pos="7651115"/>
                <a:tab pos="8191500"/>
              </a:tabLst>
            </a:pP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—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You should visit Gulangyu Island.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你应该去鼓浪屿游玩。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7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</a:t>
            </a:r>
            <a:r>
              <a:rPr lang="en-US" altLang="zh-CN" kern="100" smtClean="0">
                <a:solidFill>
                  <a:srgbClr val="000000"/>
                </a:solidFill>
                <a:cs typeface="Courier New" panose="02070309020205020404"/>
              </a:rPr>
              <a:t>—_____________________________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？我应该带什么？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—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You</a:t>
            </a:r>
            <a:r>
              <a:rPr lang="en-US" altLang="zh-CN" kern="100">
                <a:solidFill>
                  <a:srgbClr val="000000"/>
                </a:solidFill>
                <a:latin typeface="宋体" panose="02010600030101010101" pitchFamily="2" charset="-122"/>
                <a:cs typeface="Times New Roman" panose="02020603050405020304"/>
              </a:rPr>
              <a:t>'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d better take a camera, a pair of sunglasses, a map and so on. 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你最好带上一部相机、一副太阳镜、一张地图等。</a:t>
            </a:r>
            <a:endParaRPr lang="zh-CN" altLang="zh-CN" sz="1050" kern="100">
              <a:effectLst/>
              <a:latin typeface="宋体" panose="02010600030101010101" pitchFamily="2" charset="-122"/>
              <a:cs typeface="Courier New" panose="02070309020205020404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342612" y="1521828"/>
            <a:ext cx="56348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9pPr>
          </a:lstStyle>
          <a:p>
            <a:r>
              <a:rPr lang="en-US" altLang="zh-CN"/>
              <a:t>What places should I visit in Fujian</a:t>
            </a:r>
            <a:endParaRPr lang="zh-CN" altLang="en-US"/>
          </a:p>
        </p:txBody>
      </p:sp>
      <p:sp>
        <p:nvSpPr>
          <p:cNvPr id="3" name="TextBox 2"/>
          <p:cNvSpPr txBox="1"/>
          <p:nvPr/>
        </p:nvSpPr>
        <p:spPr>
          <a:xfrm>
            <a:off x="1342612" y="3478428"/>
            <a:ext cx="44486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9pPr>
          </a:lstStyle>
          <a:p>
            <a:r>
              <a:rPr lang="en-US" altLang="zh-CN"/>
              <a:t>What should I take with me</a:t>
            </a:r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内容占位符 8"/>
          <p:cNvSpPr>
            <a:spLocks noGrp="1"/>
          </p:cNvSpPr>
          <p:nvPr>
            <p:ph idx="1"/>
          </p:nvPr>
        </p:nvSpPr>
        <p:spPr>
          <a:xfrm>
            <a:off x="243508" y="818128"/>
            <a:ext cx="11665893" cy="3970318"/>
          </a:xfrm>
        </p:spPr>
        <p:txBody>
          <a:bodyPr/>
          <a:lstStyle/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8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</a:t>
            </a:r>
            <a:r>
              <a:rPr lang="en-US" altLang="zh-CN" kern="100" smtClean="0">
                <a:solidFill>
                  <a:srgbClr val="000000"/>
                </a:solidFill>
                <a:cs typeface="Courier New" panose="02070309020205020404"/>
              </a:rPr>
              <a:t>_______________________________.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不要去危险的地方。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9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</a:t>
            </a:r>
            <a:r>
              <a:rPr lang="en-US" altLang="zh-CN" kern="100" smtClean="0">
                <a:solidFill>
                  <a:srgbClr val="000000"/>
                </a:solidFill>
                <a:cs typeface="Courier New" panose="02070309020205020404"/>
              </a:rPr>
              <a:t>_______________________________.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你应该只喝安全的水。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10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____________________________.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你不应该一个人游泳。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zh-CN" altLang="zh-CN" kern="100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/>
              </a:rPr>
              <a:t>节日祝福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11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．—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Merry Christmas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！圣诞快乐！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5864225"/>
                <a:tab pos="7651115"/>
                <a:tab pos="8191500"/>
              </a:tabLst>
            </a:pP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—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Merry Christmas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！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/__________________.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圣诞快乐！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/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你也一样。</a:t>
            </a:r>
            <a:endParaRPr lang="zh-CN" altLang="zh-CN" sz="1050" kern="100">
              <a:effectLst/>
              <a:latin typeface="宋体" panose="02010600030101010101" pitchFamily="2" charset="-122"/>
              <a:cs typeface="Courier New" panose="02070309020205020404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10558" y="886104"/>
            <a:ext cx="46698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9pPr>
          </a:lstStyle>
          <a:p>
            <a:r>
              <a:rPr lang="en-US" altLang="zh-CN" smtClean="0"/>
              <a:t>Don</a:t>
            </a:r>
            <a:r>
              <a:rPr lang="en-US" altLang="zh-CN">
                <a:latin typeface="+mn-ea"/>
              </a:rPr>
              <a:t>'</a:t>
            </a:r>
            <a:r>
              <a:rPr lang="en-US" altLang="zh-CN" smtClean="0"/>
              <a:t>t </a:t>
            </a:r>
            <a:r>
              <a:rPr lang="en-US" altLang="zh-CN"/>
              <a:t>go to dangerous places</a:t>
            </a:r>
            <a:endParaRPr lang="zh-CN" altLang="en-US"/>
          </a:p>
        </p:txBody>
      </p:sp>
      <p:sp>
        <p:nvSpPr>
          <p:cNvPr id="3" name="TextBox 2"/>
          <p:cNvSpPr txBox="1"/>
          <p:nvPr/>
        </p:nvSpPr>
        <p:spPr>
          <a:xfrm>
            <a:off x="910558" y="1546542"/>
            <a:ext cx="52456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9pPr>
          </a:lstStyle>
          <a:p>
            <a:r>
              <a:rPr lang="en-US" altLang="zh-CN"/>
              <a:t>You should only drink safe water</a:t>
            </a:r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126585" y="2194623"/>
            <a:ext cx="41908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9pPr>
          </a:lstStyle>
          <a:p>
            <a:r>
              <a:rPr lang="en-US" altLang="zh-CN"/>
              <a:t>You </a:t>
            </a:r>
            <a:r>
              <a:rPr lang="en-US" altLang="zh-CN" smtClean="0"/>
              <a:t>shouldn</a:t>
            </a:r>
            <a:r>
              <a:rPr lang="en-US" altLang="zh-CN">
                <a:latin typeface="+mn-ea"/>
              </a:rPr>
              <a:t>'</a:t>
            </a:r>
            <a:r>
              <a:rPr lang="en-US" altLang="zh-CN" smtClean="0"/>
              <a:t>t </a:t>
            </a:r>
            <a:r>
              <a:rPr lang="en-US" altLang="zh-CN"/>
              <a:t>swim alone</a:t>
            </a:r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3718909" y="4077081"/>
            <a:ext cx="26885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9pPr>
          </a:lstStyle>
          <a:p>
            <a:r>
              <a:rPr lang="en-US" altLang="zh-CN"/>
              <a:t>The same to you</a:t>
            </a:r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内容占位符 9"/>
          <p:cNvSpPr>
            <a:spLocks noGrp="1"/>
          </p:cNvSpPr>
          <p:nvPr>
            <p:ph idx="1"/>
          </p:nvPr>
        </p:nvSpPr>
        <p:spPr>
          <a:xfrm>
            <a:off x="243508" y="1826240"/>
            <a:ext cx="11665893" cy="2031325"/>
          </a:xfrm>
        </p:spPr>
        <p:txBody>
          <a:bodyPr/>
          <a:lstStyle/>
          <a:p>
            <a:pPr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(1)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询问天气状况的两种常用句型：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 algn="l"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>
                <a:solidFill>
                  <a:srgbClr val="FF00FF"/>
                </a:solidFill>
                <a:cs typeface="Times New Roman" panose="02020603050405020304"/>
              </a:rPr>
              <a:t> </a:t>
            </a:r>
            <a:r>
              <a:rPr lang="en-US" altLang="zh-CN" kern="100" smtClean="0">
                <a:solidFill>
                  <a:srgbClr val="FF00FF"/>
                </a:solidFill>
                <a:cs typeface="Times New Roman" panose="02020603050405020304"/>
              </a:rPr>
              <a:t>  </a:t>
            </a:r>
            <a:r>
              <a:rPr lang="en-US" altLang="zh-CN" kern="100" smtClean="0">
                <a:solidFill>
                  <a:srgbClr val="000000"/>
                </a:solidFill>
                <a:cs typeface="Courier New" panose="02070309020205020404"/>
              </a:rPr>
              <a:t>How 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is/was the weather…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？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  <a:p>
            <a:pPr>
              <a:spcAft>
                <a:spcPct val="0"/>
              </a:spcAft>
              <a:tabLst>
                <a:tab pos="4231005"/>
                <a:tab pos="5581015"/>
                <a:tab pos="7651115"/>
                <a:tab pos="8191500"/>
              </a:tabLst>
            </a:pPr>
            <a:r>
              <a:rPr lang="en-US" altLang="zh-CN" kern="100" smtClean="0">
                <a:solidFill>
                  <a:srgbClr val="000000"/>
                </a:solidFill>
                <a:cs typeface="Courier New" panose="02070309020205020404"/>
              </a:rPr>
              <a:t>   What 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is/was the weather like…</a:t>
            </a:r>
            <a:r>
              <a:rPr lang="zh-CN" altLang="zh-CN" kern="100">
                <a:solidFill>
                  <a:srgbClr val="000000"/>
                </a:solidFill>
                <a:cs typeface="Times New Roman" panose="02020603050405020304"/>
              </a:rPr>
              <a:t>？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/What </a:t>
            </a:r>
            <a:r>
              <a:rPr lang="en-US" altLang="zh-CN" kern="100" smtClean="0">
                <a:solidFill>
                  <a:srgbClr val="000000"/>
                </a:solidFill>
                <a:cs typeface="Courier New" panose="02070309020205020404"/>
              </a:rPr>
              <a:t>will  the </a:t>
            </a:r>
            <a:r>
              <a:rPr lang="en-US" altLang="zh-CN" kern="100">
                <a:solidFill>
                  <a:srgbClr val="000000"/>
                </a:solidFill>
                <a:cs typeface="Courier New" panose="02070309020205020404"/>
              </a:rPr>
              <a:t>weather be like…</a:t>
            </a:r>
            <a:r>
              <a:rPr lang="zh-CN" altLang="zh-CN" kern="100" smtClean="0">
                <a:solidFill>
                  <a:srgbClr val="000000"/>
                </a:solidFill>
                <a:cs typeface="Times New Roman" panose="02020603050405020304"/>
              </a:rPr>
              <a:t>？</a:t>
            </a:r>
            <a:endParaRPr lang="zh-CN" altLang="zh-CN" sz="1050" kern="100">
              <a:latin typeface="宋体" panose="02010600030101010101" pitchFamily="2" charset="-122"/>
              <a:cs typeface="Courier New" panose="02070309020205020404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rcRect r="26454"/>
          <a:stretch>
            <a:fillRect/>
          </a:stretch>
        </p:blipFill>
        <p:spPr>
          <a:xfrm>
            <a:off x="334566" y="1248028"/>
            <a:ext cx="1615420" cy="523875"/>
          </a:xfrm>
          <a:prstGeom prst="rect">
            <a:avLst/>
          </a:prstGeom>
        </p:spPr>
      </p:pic>
      <p:sp>
        <p:nvSpPr>
          <p:cNvPr id="7" name="文本框 8"/>
          <p:cNvSpPr txBox="1"/>
          <p:nvPr>
            <p:custDataLst>
              <p:tags r:id="rId3"/>
            </p:custDataLst>
          </p:nvPr>
        </p:nvSpPr>
        <p:spPr>
          <a:xfrm>
            <a:off x="5422265" y="379095"/>
            <a:ext cx="2620645" cy="5073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no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FFFF"/>
                </a:solidFill>
                <a:latin typeface="Times New Roman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FFFF"/>
                </a:solidFill>
                <a:latin typeface="Times New Roman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FFFF"/>
                </a:solidFill>
                <a:latin typeface="Times New Roman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FFFF"/>
                </a:solidFill>
                <a:latin typeface="Times New Roman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FFFF"/>
                </a:solidFill>
                <a:latin typeface="Times New Roman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FFFF"/>
                </a:solidFill>
                <a:latin typeface="Times New Roman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FFFF"/>
                </a:solidFill>
                <a:latin typeface="Times New Roman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FFFF"/>
                </a:solidFill>
                <a:latin typeface="Times New Roman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FFFF"/>
                </a:solidFill>
                <a:latin typeface="Times New Roman"/>
                <a:ea typeface="黑体" panose="02010609060101010101" pitchFamily="49" charset="-122"/>
                <a:cs typeface="+mn-cs"/>
              </a:defRPr>
            </a:lvl9pPr>
          </a:lstStyle>
          <a:p>
            <a:r>
              <a:rPr lang="zh-CN" alt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重难考点精讲</a:t>
            </a:r>
            <a:endParaRPr lang="zh-CN" altLang="en-US" sz="28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19"/>
          <p:cNvSpPr txBox="1"/>
          <p:nvPr/>
        </p:nvSpPr>
        <p:spPr>
          <a:xfrm>
            <a:off x="852075" y="1256574"/>
            <a:ext cx="1210683" cy="5238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>
                <a:solidFill>
                  <a:srgbClr val="39AC37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考点</a:t>
            </a:r>
            <a:r>
              <a:rPr lang="en-US" altLang="zh-CN">
                <a:solidFill>
                  <a:srgbClr val="39AC37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1</a:t>
            </a:r>
            <a:endParaRPr lang="en-US" altLang="zh-CN">
              <a:solidFill>
                <a:srgbClr val="39AC37"/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11" name="内容占位符 3"/>
          <p:cNvSpPr txBox="1"/>
          <p:nvPr/>
        </p:nvSpPr>
        <p:spPr bwMode="auto">
          <a:xfrm>
            <a:off x="2076757" y="1289360"/>
            <a:ext cx="988207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>
            <a:defPPr>
              <a:defRPr lang="zh-CN"/>
            </a:defPPr>
            <a:lvl1pPr marL="0" indent="0" algn="just" rtl="0" eaLnBrk="1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None/>
              <a:tabLst>
                <a:tab pos="5645150"/>
                <a:tab pos="9862820"/>
              </a:tabLst>
              <a:defRPr sz="2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Aft>
                <a:spcPct val="0"/>
              </a:spcAft>
              <a:tabLst>
                <a:tab pos="5311140"/>
              </a:tabLst>
            </a:pPr>
            <a:r>
              <a:rPr lang="zh-CN" altLang="zh-CN" kern="100">
                <a:solidFill>
                  <a:srgbClr val="39AC37"/>
                </a:solidFill>
                <a:ea typeface="黑体" panose="02010609060101010101" pitchFamily="49" charset="-122"/>
                <a:cs typeface="Times New Roman" panose="02020603050405020304"/>
              </a:rPr>
              <a:t>询问天气的句型</a:t>
            </a:r>
            <a:endParaRPr lang="zh-CN" altLang="zh-CN" sz="1050" kern="100">
              <a:ea typeface="黑体" panose="02010609060101010101" pitchFamily="49" charset="-122"/>
              <a:cs typeface="Courier New" panose="02070309020205020404"/>
            </a:endParaRPr>
          </a:p>
        </p:txBody>
      </p:sp>
      <p:sp>
        <p:nvSpPr>
          <p:cNvPr id="12" name="左大括号 11"/>
          <p:cNvSpPr/>
          <p:nvPr/>
        </p:nvSpPr>
        <p:spPr>
          <a:xfrm>
            <a:off x="235710" y="2626677"/>
            <a:ext cx="277813" cy="1080135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000000"/>
                </a:solidFill>
                <a:latin typeface="Times New Roman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000000"/>
                </a:solidFill>
                <a:latin typeface="Times New Roman"/>
                <a:ea typeface="黑体" panose="02010609060101010101" pitchFamily="49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000000"/>
                </a:solidFill>
                <a:latin typeface="Times New Roman"/>
                <a:ea typeface="黑体" panose="02010609060101010101" pitchFamily="49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000000"/>
                </a:solidFill>
                <a:latin typeface="Times New Roman"/>
                <a:ea typeface="黑体" panose="02010609060101010101" pitchFamily="49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000000"/>
                </a:solidFill>
                <a:latin typeface="Times New Roman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000000"/>
                </a:solidFill>
                <a:latin typeface="Times New Roman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000000"/>
                </a:solidFill>
                <a:latin typeface="Times New Roman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000000"/>
                </a:solidFill>
                <a:latin typeface="Times New Roman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000000"/>
                </a:solidFill>
                <a:latin typeface="Times New Roman"/>
                <a:ea typeface="黑体" panose="02010609060101010101" pitchFamily="49" charset="-122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2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0095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https://d.book118.com/655024010344011123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ASSEMBLE_CHIP_INDEX" val="b27b8baf71fc4c7f834a856b51024c3d"/>
  <p:tag name="KSO_WM_BEAUTIFY_FLAG" val="#wm#"/>
  <p:tag name="KSO_WM_CHIP_FILLAREA_FILL_RULE" val="{&quot;fill_align&quot;:&quot;cm&quot;,&quot;fill_effect&quot;:[],&quot;fill_mode&quot;:&quot;adaptive&quot;,&quot;sacle_strategy&quot;:&quot;stretch&quot;}"/>
  <p:tag name="KSO_WM_CHIP_GROUPID" val="5fa91092acfdea5937acfd00"/>
  <p:tag name="KSO_WM_CHIP_XID" val="5fa91092acfdea5937acfd01"/>
  <p:tag name="KSO_WM_TAG_VERSION" val="1.0"/>
  <p:tag name="KSO_WM_TEMPLATE_CATEGORY" val="chip"/>
  <p:tag name="KSO_WM_TEMPLATE_INDEX" val="20214993"/>
  <p:tag name="KSO_WM_UNIT_COMPATIBLE" val="0"/>
  <p:tag name="KSO_WM_UNIT_DEC_AREA_ID" val="c27ec04a06a14cbba19452cc61951dc6"/>
  <p:tag name="KSO_WM_UNIT_DEC_CHANGEPICRESERVED" val="1"/>
  <p:tag name="KSO_WM_UNIT_DEC_SUPPORTCHANGEPIC" val="0"/>
  <p:tag name="KSO_WM_UNIT_DECORATE_INFO" val=""/>
  <p:tag name="KSO_WM_UNIT_DIAGRAM_ISNUMVISUAL" val="0"/>
  <p:tag name="KSO_WM_UNIT_DIAGRAM_ISREFERUNIT" val="0"/>
  <p:tag name="KSO_WM_UNIT_HIGHLIGHT" val="0"/>
  <p:tag name="KSO_WM_UNIT_ID" val="chip20214993_1*i*1"/>
  <p:tag name="KSO_WM_UNIT_INDEX" val="1"/>
  <p:tag name="KSO_WM_UNIT_LAYERLEVEL" val="1"/>
  <p:tag name="KSO_WM_UNIT_SM_LIMIT_TYPE" val=""/>
  <p:tag name="KSO_WM_UNIT_SUBTYPE" val="u"/>
  <p:tag name="KSO_WM_UNIT_TYPE" val="i"/>
</p:tagLst>
</file>

<file path=ppt/tags/tag2.xml><?xml version="1.0" encoding="utf-8"?>
<p:tagLst xmlns:p="http://schemas.openxmlformats.org/presentationml/2006/main">
  <p:tag name="KSO_WM_ASSEMBLE_CHIP_INDEX" val="255962e45dea44e18e16baca4cff5c41"/>
  <p:tag name="KSO_WM_BEAUTIFY_FLAG" val="#wm#"/>
  <p:tag name="KSO_WM_CHIP_FILLAREA_FILL_RULE" val="{&quot;fill_align&quot;:&quot;cm&quot;,&quot;fill_mode&quot;:&quot;adaptive&quot;,&quot;sacle_strategy&quot;:&quot;smart&quot;}"/>
  <p:tag name="KSO_WM_CHIP_GROUPID" val="5ebd089d0ac41c4a0a525421"/>
  <p:tag name="KSO_WM_CHIP_XID" val="5ebd089d0ac41c4a0a525422"/>
  <p:tag name="KSO_WM_TAG_VERSION" val="1.0"/>
  <p:tag name="KSO_WM_TEMPLATE_ASSEMBLE_GROUPID" val="5fa91092acfdea5937acfd00"/>
  <p:tag name="KSO_WM_TEMPLATE_ASSEMBLE_XID" val="5fa9fa4d0f63d42c4846d3ac"/>
  <p:tag name="KSO_WM_TEMPLATE_CATEGORY" val="custom"/>
  <p:tag name="KSO_WM_TEMPLATE_INDEX" val="20214993"/>
  <p:tag name="KSO_WM_UNIT_BLOCK" val="0"/>
  <p:tag name="KSO_WM_UNIT_COMPATIBLE" val="0"/>
  <p:tag name="KSO_WM_UNIT_DEC_AREA_ID" val="8cd25849f5a54059aeeb51c0b5531690"/>
  <p:tag name="KSO_WM_UNIT_DEFAULT_FONT" val="44;60;4"/>
  <p:tag name="KSO_WM_UNIT_DIAGRAM_ISNUMVISUAL" val="0"/>
  <p:tag name="KSO_WM_UNIT_DIAGRAM_ISREFERUNIT" val="0"/>
  <p:tag name="KSO_WM_UNIT_HIGHLIGHT" val="0"/>
  <p:tag name="KSO_WM_UNIT_ID" val="custom20214993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创意品牌推广方案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14"/>
</p:tagLst>
</file>

<file path=ppt/tags/tag3.xml><?xml version="1.0" encoding="utf-8"?>
<p:tagLst xmlns:p="http://schemas.openxmlformats.org/presentationml/2006/main">
  <p:tag name="KSO_WM_ASSEMBLE_CHIP_INDEX" val="255962e45dea44e18e16baca4cff5c41"/>
  <p:tag name="KSO_WM_BEAUTIFY_FLAG" val="#wm#"/>
  <p:tag name="KSO_WM_CHIP_FILLAREA_FILL_RULE" val="{&quot;fill_align&quot;:&quot;cm&quot;,&quot;fill_mode&quot;:&quot;adaptive&quot;,&quot;sacle_strategy&quot;:&quot;smart&quot;}"/>
  <p:tag name="KSO_WM_CHIP_GROUPID" val="5ebd089d0ac41c4a0a525421"/>
  <p:tag name="KSO_WM_CHIP_XID" val="5ebd089d0ac41c4a0a525422"/>
  <p:tag name="KSO_WM_TAG_VERSION" val="1.0"/>
  <p:tag name="KSO_WM_TEMPLATE_CATEGORY" val="custom"/>
  <p:tag name="KSO_WM_TEMPLATE_INDEX" val="20214993"/>
  <p:tag name="KSO_WM_UNIT_BLOCK" val="0"/>
  <p:tag name="KSO_WM_UNIT_COMPATIBLE" val="0"/>
  <p:tag name="KSO_WM_UNIT_DEC_AREA_ID" val="8cd25849f5a54059aeeb51c0b5531690"/>
  <p:tag name="KSO_WM_UNIT_DEFAULT_FONT" val="44;60;4"/>
  <p:tag name="KSO_WM_UNIT_DIAGRAM_ISNUMVISUAL" val="0"/>
  <p:tag name="KSO_WM_UNIT_DIAGRAM_ISREFERUNIT" val="0"/>
  <p:tag name="KSO_WM_UNIT_HIGHLIGHT" val="0"/>
  <p:tag name="KSO_WM_UNIT_ID" val="custom20214993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创意品牌推广方案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14"/>
</p:tagLst>
</file>

<file path=ppt/tags/tag4.xml><?xml version="1.0" encoding="utf-8"?>
<p:tagLst xmlns:p="http://schemas.openxmlformats.org/presentationml/2006/main">
  <p:tag name="KSO_WM_ASSEMBLE_CHIP_INDEX" val="255962e45dea44e18e16baca4cff5c41"/>
  <p:tag name="KSO_WM_BEAUTIFY_FLAG" val="#wm#"/>
  <p:tag name="KSO_WM_CHIP_FILLAREA_FILL_RULE" val="{&quot;fill_align&quot;:&quot;cm&quot;,&quot;fill_mode&quot;:&quot;adaptive&quot;,&quot;sacle_strategy&quot;:&quot;smart&quot;}"/>
  <p:tag name="KSO_WM_CHIP_GROUPID" val="5ebd089d0ac41c4a0a525421"/>
  <p:tag name="KSO_WM_CHIP_XID" val="5ebd089d0ac41c4a0a525422"/>
  <p:tag name="KSO_WM_TAG_VERSION" val="1.0"/>
  <p:tag name="KSO_WM_TEMPLATE_CATEGORY" val="custom"/>
  <p:tag name="KSO_WM_TEMPLATE_INDEX" val="20214993"/>
  <p:tag name="KSO_WM_UNIT_BLOCK" val="0"/>
  <p:tag name="KSO_WM_UNIT_COMPATIBLE" val="0"/>
  <p:tag name="KSO_WM_UNIT_DEC_AREA_ID" val="422d30b2ab7f418a9771c57ff2feb52e"/>
  <p:tag name="KSO_WM_UNIT_DECORATE_INFO" val=""/>
  <p:tag name="KSO_WM_UNIT_DEFAULT_FONT" val="18;24;2"/>
  <p:tag name="KSO_WM_UNIT_DIAGRAM_ISNUMVISUAL" val="0"/>
  <p:tag name="KSO_WM_UNIT_DIAGRAM_ISREFERUNIT" val="0"/>
  <p:tag name="KSO_WM_UNIT_HIGHLIGHT" val="0"/>
  <p:tag name="KSO_WM_UNIT_ID" val="custom20214993_1*f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汇报人姓名"/>
  <p:tag name="KSO_WM_UNIT_SM_LIMIT_TYPE" val=""/>
  <p:tag name="KSO_WM_UNIT_SUBTYPE" val="b"/>
  <p:tag name="KSO_WM_UNIT_TEXT_FILL_FORE_SCHEMECOLOR_INDEX" val="13"/>
  <p:tag name="KSO_WM_UNIT_TEXT_FILL_FORE_SCHEMECOLOR_INDEX_BRIGHTNESS" val="0.35"/>
  <p:tag name="KSO_WM_UNIT_TEXT_FILL_TYPE" val="1"/>
  <p:tag name="KSO_WM_UNIT_TYPE" val="f"/>
  <p:tag name="KSO_WM_UNIT_VALUE" val="16"/>
</p:tagLst>
</file>

<file path=ppt/tags/tag5.xml><?xml version="1.0" encoding="utf-8"?>
<p:tagLst xmlns:p="http://schemas.openxmlformats.org/presentationml/2006/main">
  <p:tag name="KSO_WM_BEAUTIFY_FLAG" val="#wm#"/>
  <p:tag name="KSO_WM_CHIP_FILLPROP" val="[[{&quot;fill_id&quot;:&quot;014cd647425143238c2ec88d4832793b&quot;,&quot;fill_align&quot;:&quot;cm&quot;,&quot;text_align&quot;:&quot;lm&quot;,&quot;text_direction&quot;:&quot;horizontal&quot;,&quot;chip_types&quot;:[&quot;text&quot;,&quot;header&quot;]}]]"/>
  <p:tag name="KSO_WM_CHIP_GROUPID" val="5ebf6661ddc3daf3fef3f760"/>
  <p:tag name="KSO_WM_CHIP_INFOS" val="{&quot;layout_type&quot;:&quot;forright&quot;,&quot;slide_type&quot;:[&quot;title&quot;],&quot;aspect_ratio&quot;:&quot;16:9&quot;}"/>
  <p:tag name="KSO_WM_CHIP_XID" val="5ebe041a0ac41c4a0a52557a"/>
  <p:tag name="KSO_WM_SLIDE_BACKGROUND_TYPE" val="general"/>
  <p:tag name="KSO_WM_SLIDE_BK_DARK_LIGHT" val="2"/>
  <p:tag name="KSO_WM_SLIDE_ID" val="custom20214993_1"/>
  <p:tag name="KSO_WM_SLIDE_INDEX" val="1"/>
  <p:tag name="KSO_WM_SLIDE_ITEM_CNT" val="0"/>
  <p:tag name="KSO_WM_SLIDE_LAYOUT" val="a_f"/>
  <p:tag name="KSO_WM_SLIDE_LAYOUT_CNT" val="1_1"/>
  <p:tag name="KSO_WM_SLIDE_LAYOUT_INFO" val="{&quot;id&quot;:&quot;2020-11-10T10:26:34&quot;,&quot;maxSize&quot;:{&quot;size1&quot;:59.40299092824163},&quot;minSize&quot;:{&quot;size1&quot;:47.80299092824162},&quot;normalSize&quot;:{&quot;size1&quot;:56.80299092824162},&quot;subLayout&quot;:[{&quot;id&quot;:&quot;2020-11-10T10:26:34&quot;,&quot;margin&quot;:{&quot;bottom&quot;:0.131022647023201,&quot;left&quot;:17.49791717529297,&quot;right&quot;:2.9630887508392334,&quot;top&quot;:5.731644630432129},&quot;type&quot;:0},{&quot;id&quot;:&quot;2020-11-10T10:26:34&quot;,&quot;margin&quot;:{&quot;bottom&quot;:5.731666564941406,&quot;left&quot;:17.49791717529297,&quot;right&quot;:2.9630887508392334,&quot;top&quot;:0.1801326721906662},&quot;type&quot;:0}],&quot;type&quot;:0}"/>
  <p:tag name="KSO_WM_SLIDE_POSITION" val="520*39"/>
  <p:tag name="KSO_WM_SLIDE_SIZE" val="380*460"/>
  <p:tag name="KSO_WM_SLIDE_SUBTYPE" val="pureTxt"/>
  <p:tag name="KSO_WM_SLIDE_SUPPORT_FEATURE_TYPE" val="0"/>
  <p:tag name="KSO_WM_SLIDE_TYPE" val="title"/>
  <p:tag name="KSO_WM_TAG_VERSION" val="1.0"/>
  <p:tag name="KSO_WM_TEMPLATE_ASSEMBLE_GROUPID" val="5fa91092acfdea5937acfd00"/>
  <p:tag name="KSO_WM_TEMPLATE_ASSEMBLE_XID" val="5fa9fa4d0f63d42c4846d3ac"/>
  <p:tag name="KSO_WM_TEMPLATE_CATEGORY" val="custom"/>
  <p:tag name="KSO_WM_TEMPLATE_COLOR_TYPE" val="1"/>
  <p:tag name="KSO_WM_TEMPLATE_INDEX" val="20214993"/>
  <p:tag name="KSO_WM_TEMPLATE_MASTER_THUMB_INDEX" val="13"/>
  <p:tag name="KSO_WM_TEMPLATE_MASTER_TYPE" val="1"/>
  <p:tag name="KSO_WM_TEMPLATE_SUBCATEGORY" val="21"/>
  <p:tag name="KSO_WM_TEMPLATE_THUMBS_INDEX" val="1、2、3、4、7、49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金状元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Times New Roman"/>
        <a:ea typeface="宋体"/>
        <a:cs typeface="Arial"/>
      </a:majorFont>
      <a:minorFont>
        <a:latin typeface="Times New Roman"/>
        <a:ea typeface="宋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19050" algn="ctr">
          <a:solidFill>
            <a:srgbClr val="4BB13F"/>
          </a:solidFill>
          <a:miter lim="800000"/>
        </a:ln>
      </a:spPr>
      <a:bodyPr vert="horz" wrap="none" lIns="91440" tIns="45720" rIns="91440" bIns="45720" numCol="1" rtlCol="0" anchor="ctr" anchorCtr="0" compatLnSpc="1">
        <a:spAutoFit/>
      </a:bodyPr>
      <a:lstStyle>
        <a:defPPr algn="just">
          <a:spcAft>
            <a:spcPts val="0"/>
          </a:spcAft>
          <a:defRPr sz="2800" kern="100" dirty="0" smtClean="0">
            <a:solidFill>
              <a:srgbClr val="FF0000"/>
            </a:solidFill>
          </a:defRPr>
        </a:defPPr>
      </a:lst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/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230</Paragraphs>
  <Slides>28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baseType="lpstr" size="40">
      <vt:lpstr>Arial</vt:lpstr>
      <vt:lpstr>Calibri</vt:lpstr>
      <vt:lpstr>Times New Roman</vt:lpstr>
      <vt:lpstr>宋体</vt:lpstr>
      <vt:lpstr>幼圆</vt:lpstr>
      <vt:lpstr>汉仪乐喵体W</vt:lpstr>
      <vt:lpstr>黑体</vt:lpstr>
      <vt:lpstr>微软雅黑</vt:lpstr>
      <vt:lpstr>Wingdings</vt:lpstr>
      <vt:lpstr>Courier New</vt:lpstr>
      <vt:lpstr>楷体</vt:lpstr>
      <vt:lpstr>Office Theme</vt:lpstr>
      <vt:lpstr> 中考福建英语一轮复习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2024-09-28T00:30:59.941</cp:lastPrinted>
  <dcterms:created xsi:type="dcterms:W3CDTF">2024-09-27T16:30:59Z</dcterms:created>
  <dcterms:modified xsi:type="dcterms:W3CDTF">2024-09-27T16:31:05Z</dcterms:modified>
</cp:coreProperties>
</file>